
<file path=[Content_Types].xml><?xml version="1.0" encoding="utf-8"?>
<Types xmlns="http://schemas.openxmlformats.org/package/2006/content-types">
  <Default Extension="png" ContentType="image/png"/>
  <Default Extension="emf" ContentType="image/x-emf"/>
  <Default Extension="jpeg" ContentType="image/jpeg"/>
  <Default Extension="wmf" ContentType="image/x-wmf"/>
  <Default Extension="rels" ContentType="application/vnd.openxmlformats-package.relationships+xml"/>
  <Default Extension="xml" ContentType="application/xml"/>
  <Default Extension="vsdx" ContentType="application/vnd.ms-visio.drawing"/>
  <Default Extension="wdp" ContentType="image/vnd.ms-photo"/>
  <Default Extension="vml" ContentType="application/vnd.openxmlformats-officedocument.vmlDrawi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5"/>
    <p:sldMasterId id="2147483777" r:id="rId6"/>
  </p:sldMasterIdLst>
  <p:notesMasterIdLst>
    <p:notesMasterId r:id="rId106"/>
  </p:notesMasterIdLst>
  <p:sldIdLst>
    <p:sldId id="256" r:id="rId7"/>
    <p:sldId id="556" r:id="rId8"/>
    <p:sldId id="677" r:id="rId9"/>
    <p:sldId id="607" r:id="rId10"/>
    <p:sldId id="608" r:id="rId11"/>
    <p:sldId id="609" r:id="rId12"/>
    <p:sldId id="610" r:id="rId13"/>
    <p:sldId id="611" r:id="rId14"/>
    <p:sldId id="612" r:id="rId15"/>
    <p:sldId id="613" r:id="rId16"/>
    <p:sldId id="614" r:id="rId17"/>
    <p:sldId id="615" r:id="rId18"/>
    <p:sldId id="616" r:id="rId19"/>
    <p:sldId id="617" r:id="rId20"/>
    <p:sldId id="688" r:id="rId21"/>
    <p:sldId id="703" r:id="rId22"/>
    <p:sldId id="701" r:id="rId23"/>
    <p:sldId id="705" r:id="rId24"/>
    <p:sldId id="618" r:id="rId25"/>
    <p:sldId id="619" r:id="rId26"/>
    <p:sldId id="620" r:id="rId27"/>
    <p:sldId id="621" r:id="rId28"/>
    <p:sldId id="622" r:id="rId29"/>
    <p:sldId id="623" r:id="rId30"/>
    <p:sldId id="624" r:id="rId31"/>
    <p:sldId id="625" r:id="rId32"/>
    <p:sldId id="626" r:id="rId33"/>
    <p:sldId id="627" r:id="rId34"/>
    <p:sldId id="628" r:id="rId35"/>
    <p:sldId id="702" r:id="rId36"/>
    <p:sldId id="704" r:id="rId37"/>
    <p:sldId id="707" r:id="rId38"/>
    <p:sldId id="629" r:id="rId39"/>
    <p:sldId id="630" r:id="rId40"/>
    <p:sldId id="631" r:id="rId41"/>
    <p:sldId id="632" r:id="rId42"/>
    <p:sldId id="633" r:id="rId43"/>
    <p:sldId id="634" r:id="rId44"/>
    <p:sldId id="635" r:id="rId45"/>
    <p:sldId id="636" r:id="rId46"/>
    <p:sldId id="696" r:id="rId47"/>
    <p:sldId id="697" r:id="rId48"/>
    <p:sldId id="698" r:id="rId49"/>
    <p:sldId id="699" r:id="rId50"/>
    <p:sldId id="700" r:id="rId51"/>
    <p:sldId id="637" r:id="rId52"/>
    <p:sldId id="638" r:id="rId53"/>
    <p:sldId id="683" r:id="rId54"/>
    <p:sldId id="640" r:id="rId55"/>
    <p:sldId id="641" r:id="rId56"/>
    <p:sldId id="678" r:id="rId57"/>
    <p:sldId id="643" r:id="rId58"/>
    <p:sldId id="644" r:id="rId59"/>
    <p:sldId id="645" r:id="rId60"/>
    <p:sldId id="646" r:id="rId61"/>
    <p:sldId id="647" r:id="rId62"/>
    <p:sldId id="679" r:id="rId63"/>
    <p:sldId id="649" r:id="rId64"/>
    <p:sldId id="650" r:id="rId65"/>
    <p:sldId id="651" r:id="rId66"/>
    <p:sldId id="652" r:id="rId67"/>
    <p:sldId id="653" r:id="rId68"/>
    <p:sldId id="684" r:id="rId69"/>
    <p:sldId id="685" r:id="rId70"/>
    <p:sldId id="686" r:id="rId71"/>
    <p:sldId id="657" r:id="rId72"/>
    <p:sldId id="708" r:id="rId73"/>
    <p:sldId id="709" r:id="rId74"/>
    <p:sldId id="710" r:id="rId75"/>
    <p:sldId id="711" r:id="rId76"/>
    <p:sldId id="658" r:id="rId77"/>
    <p:sldId id="680" r:id="rId78"/>
    <p:sldId id="660" r:id="rId79"/>
    <p:sldId id="661" r:id="rId80"/>
    <p:sldId id="662" r:id="rId81"/>
    <p:sldId id="687" r:id="rId82"/>
    <p:sldId id="664" r:id="rId83"/>
    <p:sldId id="665" r:id="rId84"/>
    <p:sldId id="666" r:id="rId85"/>
    <p:sldId id="667" r:id="rId86"/>
    <p:sldId id="668" r:id="rId87"/>
    <p:sldId id="681" r:id="rId88"/>
    <p:sldId id="670" r:id="rId89"/>
    <p:sldId id="671" r:id="rId90"/>
    <p:sldId id="672" r:id="rId91"/>
    <p:sldId id="673" r:id="rId92"/>
    <p:sldId id="689" r:id="rId93"/>
    <p:sldId id="690" r:id="rId94"/>
    <p:sldId id="691" r:id="rId95"/>
    <p:sldId id="692" r:id="rId96"/>
    <p:sldId id="693" r:id="rId97"/>
    <p:sldId id="694" r:id="rId98"/>
    <p:sldId id="682" r:id="rId99"/>
    <p:sldId id="675" r:id="rId100"/>
    <p:sldId id="676" r:id="rId101"/>
    <p:sldId id="604" r:id="rId102"/>
    <p:sldId id="605" r:id="rId103"/>
    <p:sldId id="495" r:id="rId104"/>
    <p:sldId id="454" r:id="rId105"/>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459D886A-321C-4BF7-A1C3-C9619CA0DC2C}">
          <p14:sldIdLst>
            <p14:sldId id="256"/>
            <p14:sldId id="556"/>
          </p14:sldIdLst>
        </p14:section>
        <p14:section name="Content" id="{31F9149E-C170-4E61-8C32-78FBFFDAEC9C}">
          <p14:sldIdLst>
            <p14:sldId id="677"/>
            <p14:sldId id="607"/>
            <p14:sldId id="608"/>
            <p14:sldId id="609"/>
            <p14:sldId id="610"/>
            <p14:sldId id="611"/>
            <p14:sldId id="612"/>
            <p14:sldId id="613"/>
            <p14:sldId id="614"/>
            <p14:sldId id="615"/>
            <p14:sldId id="616"/>
            <p14:sldId id="617"/>
            <p14:sldId id="688"/>
            <p14:sldId id="703"/>
            <p14:sldId id="701"/>
            <p14:sldId id="705"/>
            <p14:sldId id="618"/>
            <p14:sldId id="619"/>
            <p14:sldId id="620"/>
            <p14:sldId id="621"/>
            <p14:sldId id="622"/>
            <p14:sldId id="623"/>
            <p14:sldId id="624"/>
            <p14:sldId id="625"/>
            <p14:sldId id="626"/>
            <p14:sldId id="627"/>
            <p14:sldId id="628"/>
            <p14:sldId id="702"/>
            <p14:sldId id="704"/>
            <p14:sldId id="707"/>
            <p14:sldId id="629"/>
            <p14:sldId id="630"/>
            <p14:sldId id="631"/>
            <p14:sldId id="632"/>
            <p14:sldId id="633"/>
            <p14:sldId id="634"/>
            <p14:sldId id="635"/>
            <p14:sldId id="636"/>
            <p14:sldId id="696"/>
            <p14:sldId id="697"/>
            <p14:sldId id="698"/>
            <p14:sldId id="699"/>
            <p14:sldId id="700"/>
            <p14:sldId id="637"/>
            <p14:sldId id="638"/>
            <p14:sldId id="683"/>
            <p14:sldId id="640"/>
            <p14:sldId id="641"/>
            <p14:sldId id="678"/>
            <p14:sldId id="643"/>
            <p14:sldId id="644"/>
            <p14:sldId id="645"/>
            <p14:sldId id="646"/>
            <p14:sldId id="647"/>
            <p14:sldId id="679"/>
            <p14:sldId id="649"/>
            <p14:sldId id="650"/>
            <p14:sldId id="651"/>
            <p14:sldId id="652"/>
            <p14:sldId id="653"/>
            <p14:sldId id="684"/>
            <p14:sldId id="685"/>
            <p14:sldId id="686"/>
            <p14:sldId id="657"/>
            <p14:sldId id="708"/>
            <p14:sldId id="709"/>
            <p14:sldId id="710"/>
            <p14:sldId id="711"/>
            <p14:sldId id="658"/>
            <p14:sldId id="680"/>
            <p14:sldId id="660"/>
            <p14:sldId id="661"/>
            <p14:sldId id="662"/>
            <p14:sldId id="687"/>
            <p14:sldId id="664"/>
            <p14:sldId id="665"/>
            <p14:sldId id="666"/>
            <p14:sldId id="667"/>
            <p14:sldId id="668"/>
            <p14:sldId id="681"/>
            <p14:sldId id="670"/>
            <p14:sldId id="671"/>
            <p14:sldId id="672"/>
            <p14:sldId id="673"/>
            <p14:sldId id="689"/>
            <p14:sldId id="690"/>
            <p14:sldId id="691"/>
            <p14:sldId id="692"/>
            <p14:sldId id="693"/>
            <p14:sldId id="694"/>
            <p14:sldId id="682"/>
            <p14:sldId id="675"/>
            <p14:sldId id="676"/>
          </p14:sldIdLst>
        </p14:section>
        <p14:section name="Exit" id="{26D33BE0-B19C-465D-8801-1598009CC099}">
          <p14:sldIdLst>
            <p14:sldId id="604"/>
            <p14:sldId id="605"/>
            <p14:sldId id="495"/>
            <p14:sldId id="454"/>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onah Sterling" initials="JS" lastIdx="1" clrIdx="0">
    <p:extLst>
      <p:ext uri="{19B8F6BF-5375-455C-9EA6-DF929625EA0E}">
        <p15:presenceInfo xmlns:p15="http://schemas.microsoft.com/office/powerpoint/2012/main" userId="S-1-5-21-2127521184-1604012920-1887927527-743303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DEAFF"/>
    <a:srgbClr val="0088EE"/>
    <a:srgbClr val="0072C6"/>
    <a:srgbClr val="003630"/>
    <a:srgbClr val="D08FE1"/>
    <a:srgbClr val="008272"/>
    <a:srgbClr val="0F4329"/>
    <a:srgbClr val="658E00"/>
    <a:srgbClr val="004086"/>
    <a:srgbClr val="00BC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034" autoAdjust="0"/>
    <p:restoredTop sz="73295" autoAdjust="0"/>
  </p:normalViewPr>
  <p:slideViewPr>
    <p:cSldViewPr snapToGrid="0">
      <p:cViewPr varScale="1">
        <p:scale>
          <a:sx n="66" d="100"/>
          <a:sy n="66" d="100"/>
        </p:scale>
        <p:origin x="832" y="52"/>
      </p:cViewPr>
      <p:guideLst/>
    </p:cSldViewPr>
  </p:slideViewPr>
  <p:outlineViewPr>
    <p:cViewPr>
      <p:scale>
        <a:sx n="33" d="100"/>
        <a:sy n="33" d="100"/>
      </p:scale>
      <p:origin x="0" y="-4948"/>
    </p:cViewPr>
  </p:outlineViewPr>
  <p:notesTextViewPr>
    <p:cViewPr>
      <p:scale>
        <a:sx n="3" d="2"/>
        <a:sy n="3" d="2"/>
      </p:scale>
      <p:origin x="0" y="0"/>
    </p:cViewPr>
  </p:notesTextViewPr>
  <p:sorterViewPr>
    <p:cViewPr>
      <p:scale>
        <a:sx n="61" d="100"/>
        <a:sy n="61"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slide" Target="slides/slide57.xml"/><Relationship Id="rId68" Type="http://schemas.openxmlformats.org/officeDocument/2006/relationships/slide" Target="slides/slide62.xml"/><Relationship Id="rId84" Type="http://schemas.openxmlformats.org/officeDocument/2006/relationships/slide" Target="slides/slide78.xml"/><Relationship Id="rId89" Type="http://schemas.openxmlformats.org/officeDocument/2006/relationships/slide" Target="slides/slide83.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07" Type="http://schemas.openxmlformats.org/officeDocument/2006/relationships/commentAuthors" Target="commentAuthors.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66" Type="http://schemas.openxmlformats.org/officeDocument/2006/relationships/slide" Target="slides/slide60.xml"/><Relationship Id="rId74" Type="http://schemas.openxmlformats.org/officeDocument/2006/relationships/slide" Target="slides/slide68.xml"/><Relationship Id="rId79" Type="http://schemas.openxmlformats.org/officeDocument/2006/relationships/slide" Target="slides/slide73.xml"/><Relationship Id="rId87" Type="http://schemas.openxmlformats.org/officeDocument/2006/relationships/slide" Target="slides/slide81.xml"/><Relationship Id="rId102" Type="http://schemas.openxmlformats.org/officeDocument/2006/relationships/slide" Target="slides/slide96.xml"/><Relationship Id="rId110" Type="http://schemas.openxmlformats.org/officeDocument/2006/relationships/theme" Target="theme/theme1.xml"/><Relationship Id="rId5" Type="http://schemas.openxmlformats.org/officeDocument/2006/relationships/slideMaster" Target="slideMasters/slideMaster1.xml"/><Relationship Id="rId61" Type="http://schemas.openxmlformats.org/officeDocument/2006/relationships/slide" Target="slides/slide55.xml"/><Relationship Id="rId82" Type="http://schemas.openxmlformats.org/officeDocument/2006/relationships/slide" Target="slides/slide76.xml"/><Relationship Id="rId90" Type="http://schemas.openxmlformats.org/officeDocument/2006/relationships/slide" Target="slides/slide84.xml"/><Relationship Id="rId95" Type="http://schemas.openxmlformats.org/officeDocument/2006/relationships/slide" Target="slides/slide89.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slide" Target="slides/slide58.xml"/><Relationship Id="rId69" Type="http://schemas.openxmlformats.org/officeDocument/2006/relationships/slide" Target="slides/slide63.xml"/><Relationship Id="rId77" Type="http://schemas.openxmlformats.org/officeDocument/2006/relationships/slide" Target="slides/slide71.xml"/><Relationship Id="rId100" Type="http://schemas.openxmlformats.org/officeDocument/2006/relationships/slide" Target="slides/slide94.xml"/><Relationship Id="rId105" Type="http://schemas.openxmlformats.org/officeDocument/2006/relationships/slide" Target="slides/slide99.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80" Type="http://schemas.openxmlformats.org/officeDocument/2006/relationships/slide" Target="slides/slide74.xml"/><Relationship Id="rId85" Type="http://schemas.openxmlformats.org/officeDocument/2006/relationships/slide" Target="slides/slide79.xml"/><Relationship Id="rId93" Type="http://schemas.openxmlformats.org/officeDocument/2006/relationships/slide" Target="slides/slide87.xml"/><Relationship Id="rId98" Type="http://schemas.openxmlformats.org/officeDocument/2006/relationships/slide" Target="slides/slide92.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slide" Target="slides/slide61.xml"/><Relationship Id="rId103" Type="http://schemas.openxmlformats.org/officeDocument/2006/relationships/slide" Target="slides/slide97.xml"/><Relationship Id="rId108" Type="http://schemas.openxmlformats.org/officeDocument/2006/relationships/presProps" Target="presProps.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slide" Target="slides/slide64.xml"/><Relationship Id="rId75" Type="http://schemas.openxmlformats.org/officeDocument/2006/relationships/slide" Target="slides/slide69.xml"/><Relationship Id="rId83" Type="http://schemas.openxmlformats.org/officeDocument/2006/relationships/slide" Target="slides/slide77.xml"/><Relationship Id="rId88" Type="http://schemas.openxmlformats.org/officeDocument/2006/relationships/slide" Target="slides/slide82.xml"/><Relationship Id="rId91" Type="http://schemas.openxmlformats.org/officeDocument/2006/relationships/slide" Target="slides/slide85.xml"/><Relationship Id="rId96" Type="http://schemas.openxmlformats.org/officeDocument/2006/relationships/slide" Target="slides/slide90.xml"/><Relationship Id="rId11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6" Type="http://schemas.openxmlformats.org/officeDocument/2006/relationships/notesMaster" Target="notesMasters/notesMaster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slide" Target="slides/slide67.xml"/><Relationship Id="rId78" Type="http://schemas.openxmlformats.org/officeDocument/2006/relationships/slide" Target="slides/slide72.xml"/><Relationship Id="rId81" Type="http://schemas.openxmlformats.org/officeDocument/2006/relationships/slide" Target="slides/slide75.xml"/><Relationship Id="rId86" Type="http://schemas.openxmlformats.org/officeDocument/2006/relationships/slide" Target="slides/slide80.xml"/><Relationship Id="rId94" Type="http://schemas.openxmlformats.org/officeDocument/2006/relationships/slide" Target="slides/slide88.xml"/><Relationship Id="rId99" Type="http://schemas.openxmlformats.org/officeDocument/2006/relationships/slide" Target="slides/slide93.xml"/><Relationship Id="rId101" Type="http://schemas.openxmlformats.org/officeDocument/2006/relationships/slide" Target="slides/slide95.xml"/><Relationship Id="rId4" Type="http://schemas.openxmlformats.org/officeDocument/2006/relationships/customXml" Target="../customXml/item4.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109" Type="http://schemas.openxmlformats.org/officeDocument/2006/relationships/viewProps" Target="viewProps.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slide" Target="slides/slide70.xml"/><Relationship Id="rId97" Type="http://schemas.openxmlformats.org/officeDocument/2006/relationships/slide" Target="slides/slide91.xml"/><Relationship Id="rId104" Type="http://schemas.openxmlformats.org/officeDocument/2006/relationships/slide" Target="slides/slide98.xml"/><Relationship Id="rId7" Type="http://schemas.openxmlformats.org/officeDocument/2006/relationships/slide" Target="slides/slide1.xml"/><Relationship Id="rId71" Type="http://schemas.openxmlformats.org/officeDocument/2006/relationships/slide" Target="slides/slide65.xml"/><Relationship Id="rId92" Type="http://schemas.openxmlformats.org/officeDocument/2006/relationships/slide" Target="slides/slide86.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AB1662F-7421-4F7B-A5C0-57390BFE5777}" type="doc">
      <dgm:prSet loTypeId="urn:microsoft.com/office/officeart/2005/8/layout/default" loCatId="list" qsTypeId="urn:microsoft.com/office/officeart/2005/8/quickstyle/simple1" qsCatId="simple" csTypeId="urn:microsoft.com/office/officeart/2005/8/colors/colorful1" csCatId="colorful" phldr="1"/>
      <dgm:spPr/>
      <dgm:t>
        <a:bodyPr/>
        <a:lstStyle/>
        <a:p>
          <a:endParaRPr lang="en-US"/>
        </a:p>
      </dgm:t>
    </dgm:pt>
    <dgm:pt modelId="{74B70E5F-85FA-42B8-A7FE-FD42B697C579}">
      <dgm:prSet/>
      <dgm:spPr>
        <a:solidFill>
          <a:schemeClr val="accent2">
            <a:lumMod val="50000"/>
          </a:schemeClr>
        </a:solidFill>
      </dgm:spPr>
      <dgm:t>
        <a:bodyPr/>
        <a:lstStyle/>
        <a:p>
          <a:pPr rtl="0"/>
          <a:r>
            <a:rPr lang="en-US" b="0" dirty="0" smtClean="0">
              <a:latin typeface="+mj-lt"/>
            </a:rPr>
            <a:t>SQL Database</a:t>
          </a:r>
          <a:endParaRPr lang="en-US" b="0" dirty="0">
            <a:latin typeface="+mj-lt"/>
          </a:endParaRPr>
        </a:p>
      </dgm:t>
    </dgm:pt>
    <dgm:pt modelId="{606FCD52-B795-4D11-9A2E-065852207DB8}" type="parTrans" cxnId="{F059DFAD-3473-4686-92B5-8534745B486F}">
      <dgm:prSet/>
      <dgm:spPr/>
      <dgm:t>
        <a:bodyPr/>
        <a:lstStyle/>
        <a:p>
          <a:endParaRPr lang="en-US"/>
        </a:p>
      </dgm:t>
    </dgm:pt>
    <dgm:pt modelId="{799BB488-3E9F-4420-817A-B2F52C536B57}" type="sibTrans" cxnId="{F059DFAD-3473-4686-92B5-8534745B486F}">
      <dgm:prSet/>
      <dgm:spPr/>
      <dgm:t>
        <a:bodyPr/>
        <a:lstStyle/>
        <a:p>
          <a:endParaRPr lang="en-US"/>
        </a:p>
      </dgm:t>
    </dgm:pt>
    <dgm:pt modelId="{F5192B22-188D-4905-865D-FB0F06FA51E5}">
      <dgm:prSet/>
      <dgm:spPr>
        <a:solidFill>
          <a:schemeClr val="accent3">
            <a:lumMod val="50000"/>
          </a:schemeClr>
        </a:solidFill>
      </dgm:spPr>
      <dgm:t>
        <a:bodyPr/>
        <a:lstStyle/>
        <a:p>
          <a:pPr rtl="0"/>
          <a:r>
            <a:rPr lang="en-US" b="0" dirty="0" smtClean="0">
              <a:latin typeface="+mj-lt"/>
            </a:rPr>
            <a:t>SQL on IaaS</a:t>
          </a:r>
          <a:endParaRPr lang="en-US" b="0" dirty="0">
            <a:latin typeface="+mj-lt"/>
          </a:endParaRPr>
        </a:p>
      </dgm:t>
    </dgm:pt>
    <dgm:pt modelId="{F3897636-FAF3-4731-A778-8862D438D943}" type="parTrans" cxnId="{BF56899C-E163-4BDC-B41F-D3BEBE6D497E}">
      <dgm:prSet/>
      <dgm:spPr/>
      <dgm:t>
        <a:bodyPr/>
        <a:lstStyle/>
        <a:p>
          <a:endParaRPr lang="en-US"/>
        </a:p>
      </dgm:t>
    </dgm:pt>
    <dgm:pt modelId="{099547DA-0E7A-45EB-BC6D-7C666533B622}" type="sibTrans" cxnId="{BF56899C-E163-4BDC-B41F-D3BEBE6D497E}">
      <dgm:prSet/>
      <dgm:spPr/>
      <dgm:t>
        <a:bodyPr/>
        <a:lstStyle/>
        <a:p>
          <a:endParaRPr lang="en-US"/>
        </a:p>
      </dgm:t>
    </dgm:pt>
    <dgm:pt modelId="{B305BEE9-96E7-4D38-B9B2-E40B0F514BFD}">
      <dgm:prSet/>
      <dgm:spPr>
        <a:solidFill>
          <a:schemeClr val="accent6">
            <a:lumMod val="50000"/>
          </a:schemeClr>
        </a:solidFill>
      </dgm:spPr>
      <dgm:t>
        <a:bodyPr/>
        <a:lstStyle/>
        <a:p>
          <a:pPr rtl="0"/>
          <a:r>
            <a:rPr lang="en-US" b="0" noProof="0" dirty="0" smtClean="0">
              <a:latin typeface="+mj-lt"/>
            </a:rPr>
            <a:t>DocumentDB</a:t>
          </a:r>
          <a:endParaRPr lang="en-US" b="0" noProof="0" dirty="0">
            <a:latin typeface="+mj-lt"/>
          </a:endParaRPr>
        </a:p>
      </dgm:t>
    </dgm:pt>
    <dgm:pt modelId="{F20EB76F-D5B3-421C-BA9D-2033FC3056A5}" type="parTrans" cxnId="{3F2775AD-E5B5-4B3B-9AB5-06151CEE193B}">
      <dgm:prSet/>
      <dgm:spPr/>
      <dgm:t>
        <a:bodyPr/>
        <a:lstStyle/>
        <a:p>
          <a:endParaRPr lang="sv-SE"/>
        </a:p>
      </dgm:t>
    </dgm:pt>
    <dgm:pt modelId="{41BBECFD-9737-4437-B95D-59D5F11DCB2A}" type="sibTrans" cxnId="{3F2775AD-E5B5-4B3B-9AB5-06151CEE193B}">
      <dgm:prSet/>
      <dgm:spPr/>
      <dgm:t>
        <a:bodyPr/>
        <a:lstStyle/>
        <a:p>
          <a:endParaRPr lang="sv-SE"/>
        </a:p>
      </dgm:t>
    </dgm:pt>
    <dgm:pt modelId="{749654BA-097A-4093-B81D-F0D7C8F45CDF}">
      <dgm:prSet/>
      <dgm:spPr>
        <a:solidFill>
          <a:schemeClr val="accent5">
            <a:lumMod val="75000"/>
          </a:schemeClr>
        </a:solidFill>
      </dgm:spPr>
      <dgm:t>
        <a:bodyPr/>
        <a:lstStyle/>
        <a:p>
          <a:pPr rtl="0"/>
          <a:r>
            <a:rPr lang="en-US" b="0" noProof="0" dirty="0" smtClean="0">
              <a:latin typeface="+mj-lt"/>
            </a:rPr>
            <a:t>Search</a:t>
          </a:r>
          <a:endParaRPr lang="en-US" b="0" noProof="0" dirty="0">
            <a:latin typeface="+mj-lt"/>
          </a:endParaRPr>
        </a:p>
      </dgm:t>
    </dgm:pt>
    <dgm:pt modelId="{FBC5526E-515F-465A-B09F-D368676C299F}" type="parTrans" cxnId="{B6515346-3E2E-4B57-9CD9-3B43BF3A1292}">
      <dgm:prSet/>
      <dgm:spPr/>
      <dgm:t>
        <a:bodyPr/>
        <a:lstStyle/>
        <a:p>
          <a:endParaRPr lang="en-US"/>
        </a:p>
      </dgm:t>
    </dgm:pt>
    <dgm:pt modelId="{8E41D4D4-B4D6-43A5-9DE3-E8BF30778C89}" type="sibTrans" cxnId="{B6515346-3E2E-4B57-9CD9-3B43BF3A1292}">
      <dgm:prSet/>
      <dgm:spPr/>
      <dgm:t>
        <a:bodyPr/>
        <a:lstStyle/>
        <a:p>
          <a:endParaRPr lang="en-US"/>
        </a:p>
      </dgm:t>
    </dgm:pt>
    <dgm:pt modelId="{AF416352-CE85-458F-A403-D1461F23E8F6}">
      <dgm:prSet/>
      <dgm:spPr>
        <a:solidFill>
          <a:schemeClr val="accent1">
            <a:lumMod val="50000"/>
          </a:schemeClr>
        </a:solidFill>
      </dgm:spPr>
      <dgm:t>
        <a:bodyPr/>
        <a:lstStyle/>
        <a:p>
          <a:pPr rtl="0"/>
          <a:r>
            <a:rPr lang="en-US" b="0" noProof="0" dirty="0" err="1" smtClean="0">
              <a:latin typeface="+mj-lt"/>
            </a:rPr>
            <a:t>HDInsight</a:t>
          </a:r>
          <a:endParaRPr lang="en-US" b="0" noProof="0" dirty="0">
            <a:latin typeface="+mj-lt"/>
          </a:endParaRPr>
        </a:p>
      </dgm:t>
    </dgm:pt>
    <dgm:pt modelId="{2956A71B-79C5-4E89-AF0B-D71DAFF63D71}" type="parTrans" cxnId="{92266FF3-EC62-4B63-A159-3F8F6C239F54}">
      <dgm:prSet/>
      <dgm:spPr/>
      <dgm:t>
        <a:bodyPr/>
        <a:lstStyle/>
        <a:p>
          <a:endParaRPr lang="en-US"/>
        </a:p>
      </dgm:t>
    </dgm:pt>
    <dgm:pt modelId="{B442AAC0-2D14-4316-AFDF-E884AE063201}" type="sibTrans" cxnId="{92266FF3-EC62-4B63-A159-3F8F6C239F54}">
      <dgm:prSet/>
      <dgm:spPr/>
      <dgm:t>
        <a:bodyPr/>
        <a:lstStyle/>
        <a:p>
          <a:endParaRPr lang="en-US"/>
        </a:p>
      </dgm:t>
    </dgm:pt>
    <dgm:pt modelId="{F2103179-96ED-4A7F-B05C-6921D6031C09}">
      <dgm:prSet/>
      <dgm:spPr>
        <a:solidFill>
          <a:schemeClr val="tx1">
            <a:lumMod val="60000"/>
            <a:lumOff val="40000"/>
          </a:schemeClr>
        </a:solidFill>
      </dgm:spPr>
      <dgm:t>
        <a:bodyPr/>
        <a:lstStyle/>
        <a:p>
          <a:pPr rtl="0"/>
          <a:r>
            <a:rPr lang="sv-SE" b="0" noProof="0" dirty="0" err="1" smtClean="0">
              <a:latin typeface="+mj-lt"/>
            </a:rPr>
            <a:t>MongoDB</a:t>
          </a:r>
          <a:r>
            <a:rPr lang="sv-SE" b="0" noProof="0" dirty="0" smtClean="0">
              <a:latin typeface="+mj-lt"/>
            </a:rPr>
            <a:t>, </a:t>
          </a:r>
          <a:r>
            <a:rPr lang="sv-SE" b="0" noProof="0" dirty="0" err="1" smtClean="0">
              <a:latin typeface="+mj-lt"/>
            </a:rPr>
            <a:t>MySQL</a:t>
          </a:r>
          <a:r>
            <a:rPr lang="sv-SE" b="0" noProof="0" dirty="0" smtClean="0">
              <a:latin typeface="+mj-lt"/>
            </a:rPr>
            <a:t>, Oracle, </a:t>
          </a:r>
          <a:r>
            <a:rPr lang="en-US" b="0" dirty="0" smtClean="0">
              <a:latin typeface="+mj-lt"/>
            </a:rPr>
            <a:t>Cassandra</a:t>
          </a:r>
          <a:r>
            <a:rPr lang="sv-SE" b="0" noProof="0" dirty="0" smtClean="0">
              <a:latin typeface="+mj-lt"/>
            </a:rPr>
            <a:t>, Neo4j and </a:t>
          </a:r>
          <a:r>
            <a:rPr lang="sv-SE" b="0" noProof="0" dirty="0" err="1" smtClean="0">
              <a:latin typeface="+mj-lt"/>
            </a:rPr>
            <a:t>more</a:t>
          </a:r>
          <a:endParaRPr lang="en-US" b="0" noProof="0" dirty="0">
            <a:latin typeface="+mj-lt"/>
          </a:endParaRPr>
        </a:p>
      </dgm:t>
    </dgm:pt>
    <dgm:pt modelId="{D726399D-7DEF-4A4F-AECF-FE9185712AF5}" type="parTrans" cxnId="{B11EDC9E-ED7D-45E5-A645-514143F77CE3}">
      <dgm:prSet/>
      <dgm:spPr/>
      <dgm:t>
        <a:bodyPr/>
        <a:lstStyle/>
        <a:p>
          <a:endParaRPr lang="en-US"/>
        </a:p>
      </dgm:t>
    </dgm:pt>
    <dgm:pt modelId="{FC98FD10-DD36-4643-AE8F-0672ED022215}" type="sibTrans" cxnId="{B11EDC9E-ED7D-45E5-A645-514143F77CE3}">
      <dgm:prSet/>
      <dgm:spPr/>
      <dgm:t>
        <a:bodyPr/>
        <a:lstStyle/>
        <a:p>
          <a:endParaRPr lang="en-US"/>
        </a:p>
      </dgm:t>
    </dgm:pt>
    <dgm:pt modelId="{2AFE754E-A9BE-43F0-99CC-FD0E25860E09}" type="pres">
      <dgm:prSet presAssocID="{FAB1662F-7421-4F7B-A5C0-57390BFE5777}" presName="diagram" presStyleCnt="0">
        <dgm:presLayoutVars>
          <dgm:dir/>
          <dgm:resizeHandles val="exact"/>
        </dgm:presLayoutVars>
      </dgm:prSet>
      <dgm:spPr/>
      <dgm:t>
        <a:bodyPr/>
        <a:lstStyle/>
        <a:p>
          <a:endParaRPr lang="en-US"/>
        </a:p>
      </dgm:t>
    </dgm:pt>
    <dgm:pt modelId="{AD9EF522-A474-43A3-8895-E1B5C946DABC}" type="pres">
      <dgm:prSet presAssocID="{74B70E5F-85FA-42B8-A7FE-FD42B697C579}" presName="node" presStyleLbl="node1" presStyleIdx="0" presStyleCnt="6">
        <dgm:presLayoutVars>
          <dgm:bulletEnabled val="1"/>
        </dgm:presLayoutVars>
      </dgm:prSet>
      <dgm:spPr/>
      <dgm:t>
        <a:bodyPr/>
        <a:lstStyle/>
        <a:p>
          <a:endParaRPr lang="en-US"/>
        </a:p>
      </dgm:t>
    </dgm:pt>
    <dgm:pt modelId="{0337DDA8-12A4-4D35-A6BA-A52F916C71F9}" type="pres">
      <dgm:prSet presAssocID="{799BB488-3E9F-4420-817A-B2F52C536B57}" presName="sibTrans" presStyleCnt="0"/>
      <dgm:spPr/>
    </dgm:pt>
    <dgm:pt modelId="{F626D2C1-E362-4EE4-A84D-3ECF9A9E587C}" type="pres">
      <dgm:prSet presAssocID="{F5192B22-188D-4905-865D-FB0F06FA51E5}" presName="node" presStyleLbl="node1" presStyleIdx="1" presStyleCnt="6">
        <dgm:presLayoutVars>
          <dgm:bulletEnabled val="1"/>
        </dgm:presLayoutVars>
      </dgm:prSet>
      <dgm:spPr/>
      <dgm:t>
        <a:bodyPr/>
        <a:lstStyle/>
        <a:p>
          <a:endParaRPr lang="en-US"/>
        </a:p>
      </dgm:t>
    </dgm:pt>
    <dgm:pt modelId="{B0E36A32-ED2F-4B07-A82C-07B5A09FFFAF}" type="pres">
      <dgm:prSet presAssocID="{099547DA-0E7A-45EB-BC6D-7C666533B622}" presName="sibTrans" presStyleCnt="0"/>
      <dgm:spPr/>
    </dgm:pt>
    <dgm:pt modelId="{D103E3C0-707E-4981-B759-BBF58D011072}" type="pres">
      <dgm:prSet presAssocID="{B305BEE9-96E7-4D38-B9B2-E40B0F514BFD}" presName="node" presStyleLbl="node1" presStyleIdx="2" presStyleCnt="6">
        <dgm:presLayoutVars>
          <dgm:bulletEnabled val="1"/>
        </dgm:presLayoutVars>
      </dgm:prSet>
      <dgm:spPr/>
      <dgm:t>
        <a:bodyPr/>
        <a:lstStyle/>
        <a:p>
          <a:endParaRPr lang="sv-SE"/>
        </a:p>
      </dgm:t>
    </dgm:pt>
    <dgm:pt modelId="{E5900466-67F8-46B4-B51F-DC4C80A488EE}" type="pres">
      <dgm:prSet presAssocID="{41BBECFD-9737-4437-B95D-59D5F11DCB2A}" presName="sibTrans" presStyleCnt="0"/>
      <dgm:spPr/>
    </dgm:pt>
    <dgm:pt modelId="{D38C2A64-A10E-4419-8CC2-7C9DBC741F60}" type="pres">
      <dgm:prSet presAssocID="{749654BA-097A-4093-B81D-F0D7C8F45CDF}" presName="node" presStyleLbl="node1" presStyleIdx="3" presStyleCnt="6">
        <dgm:presLayoutVars>
          <dgm:bulletEnabled val="1"/>
        </dgm:presLayoutVars>
      </dgm:prSet>
      <dgm:spPr/>
      <dgm:t>
        <a:bodyPr/>
        <a:lstStyle/>
        <a:p>
          <a:endParaRPr lang="en-US"/>
        </a:p>
      </dgm:t>
    </dgm:pt>
    <dgm:pt modelId="{27184C94-8BBD-4279-BF24-E340D2BB3CF4}" type="pres">
      <dgm:prSet presAssocID="{8E41D4D4-B4D6-43A5-9DE3-E8BF30778C89}" presName="sibTrans" presStyleCnt="0"/>
      <dgm:spPr/>
    </dgm:pt>
    <dgm:pt modelId="{B3D60F83-A71F-4664-B2E0-FDAF1E1F667A}" type="pres">
      <dgm:prSet presAssocID="{AF416352-CE85-458F-A403-D1461F23E8F6}" presName="node" presStyleLbl="node1" presStyleIdx="4" presStyleCnt="6">
        <dgm:presLayoutVars>
          <dgm:bulletEnabled val="1"/>
        </dgm:presLayoutVars>
      </dgm:prSet>
      <dgm:spPr/>
      <dgm:t>
        <a:bodyPr/>
        <a:lstStyle/>
        <a:p>
          <a:endParaRPr lang="en-US"/>
        </a:p>
      </dgm:t>
    </dgm:pt>
    <dgm:pt modelId="{7494D5FB-4DF4-427E-A02C-DF883CFADE6A}" type="pres">
      <dgm:prSet presAssocID="{B442AAC0-2D14-4316-AFDF-E884AE063201}" presName="sibTrans" presStyleCnt="0"/>
      <dgm:spPr/>
    </dgm:pt>
    <dgm:pt modelId="{B2BFB56C-67A7-452B-802F-5F7E827C13F9}" type="pres">
      <dgm:prSet presAssocID="{F2103179-96ED-4A7F-B05C-6921D6031C09}" presName="node" presStyleLbl="node1" presStyleIdx="5" presStyleCnt="6">
        <dgm:presLayoutVars>
          <dgm:bulletEnabled val="1"/>
        </dgm:presLayoutVars>
      </dgm:prSet>
      <dgm:spPr/>
      <dgm:t>
        <a:bodyPr/>
        <a:lstStyle/>
        <a:p>
          <a:endParaRPr lang="en-US"/>
        </a:p>
      </dgm:t>
    </dgm:pt>
  </dgm:ptLst>
  <dgm:cxnLst>
    <dgm:cxn modelId="{CB08470E-F1D7-4FB8-BEDE-99462C68FA57}" type="presOf" srcId="{749654BA-097A-4093-B81D-F0D7C8F45CDF}" destId="{D38C2A64-A10E-4419-8CC2-7C9DBC741F60}" srcOrd="0" destOrd="0" presId="urn:microsoft.com/office/officeart/2005/8/layout/default"/>
    <dgm:cxn modelId="{3227E91A-A5E5-4657-895F-423B13C5B440}" type="presOf" srcId="{F5192B22-188D-4905-865D-FB0F06FA51E5}" destId="{F626D2C1-E362-4EE4-A84D-3ECF9A9E587C}" srcOrd="0" destOrd="0" presId="urn:microsoft.com/office/officeart/2005/8/layout/default"/>
    <dgm:cxn modelId="{F059DFAD-3473-4686-92B5-8534745B486F}" srcId="{FAB1662F-7421-4F7B-A5C0-57390BFE5777}" destId="{74B70E5F-85FA-42B8-A7FE-FD42B697C579}" srcOrd="0" destOrd="0" parTransId="{606FCD52-B795-4D11-9A2E-065852207DB8}" sibTransId="{799BB488-3E9F-4420-817A-B2F52C536B57}"/>
    <dgm:cxn modelId="{B11EDC9E-ED7D-45E5-A645-514143F77CE3}" srcId="{FAB1662F-7421-4F7B-A5C0-57390BFE5777}" destId="{F2103179-96ED-4A7F-B05C-6921D6031C09}" srcOrd="5" destOrd="0" parTransId="{D726399D-7DEF-4A4F-AECF-FE9185712AF5}" sibTransId="{FC98FD10-DD36-4643-AE8F-0672ED022215}"/>
    <dgm:cxn modelId="{B6515346-3E2E-4B57-9CD9-3B43BF3A1292}" srcId="{FAB1662F-7421-4F7B-A5C0-57390BFE5777}" destId="{749654BA-097A-4093-B81D-F0D7C8F45CDF}" srcOrd="3" destOrd="0" parTransId="{FBC5526E-515F-465A-B09F-D368676C299F}" sibTransId="{8E41D4D4-B4D6-43A5-9DE3-E8BF30778C89}"/>
    <dgm:cxn modelId="{A190A6CC-6568-4D15-89D4-D077AFDC7B31}" type="presOf" srcId="{74B70E5F-85FA-42B8-A7FE-FD42B697C579}" destId="{AD9EF522-A474-43A3-8895-E1B5C946DABC}" srcOrd="0" destOrd="0" presId="urn:microsoft.com/office/officeart/2005/8/layout/default"/>
    <dgm:cxn modelId="{3F2775AD-E5B5-4B3B-9AB5-06151CEE193B}" srcId="{FAB1662F-7421-4F7B-A5C0-57390BFE5777}" destId="{B305BEE9-96E7-4D38-B9B2-E40B0F514BFD}" srcOrd="2" destOrd="0" parTransId="{F20EB76F-D5B3-421C-BA9D-2033FC3056A5}" sibTransId="{41BBECFD-9737-4437-B95D-59D5F11DCB2A}"/>
    <dgm:cxn modelId="{0F5BBF7B-D022-45B4-B9A9-29DA40C2BF94}" type="presOf" srcId="{AF416352-CE85-458F-A403-D1461F23E8F6}" destId="{B3D60F83-A71F-4664-B2E0-FDAF1E1F667A}" srcOrd="0" destOrd="0" presId="urn:microsoft.com/office/officeart/2005/8/layout/default"/>
    <dgm:cxn modelId="{BF56899C-E163-4BDC-B41F-D3BEBE6D497E}" srcId="{FAB1662F-7421-4F7B-A5C0-57390BFE5777}" destId="{F5192B22-188D-4905-865D-FB0F06FA51E5}" srcOrd="1" destOrd="0" parTransId="{F3897636-FAF3-4731-A778-8862D438D943}" sibTransId="{099547DA-0E7A-45EB-BC6D-7C666533B622}"/>
    <dgm:cxn modelId="{92266FF3-EC62-4B63-A159-3F8F6C239F54}" srcId="{FAB1662F-7421-4F7B-A5C0-57390BFE5777}" destId="{AF416352-CE85-458F-A403-D1461F23E8F6}" srcOrd="4" destOrd="0" parTransId="{2956A71B-79C5-4E89-AF0B-D71DAFF63D71}" sibTransId="{B442AAC0-2D14-4316-AFDF-E884AE063201}"/>
    <dgm:cxn modelId="{F6FCA1CA-1CA1-4CF8-A902-DF5F31A7EEE7}" type="presOf" srcId="{B305BEE9-96E7-4D38-B9B2-E40B0F514BFD}" destId="{D103E3C0-707E-4981-B759-BBF58D011072}" srcOrd="0" destOrd="0" presId="urn:microsoft.com/office/officeart/2005/8/layout/default"/>
    <dgm:cxn modelId="{6DD8B3E9-2AA6-4D69-A2FD-BC1572D8544C}" type="presOf" srcId="{FAB1662F-7421-4F7B-A5C0-57390BFE5777}" destId="{2AFE754E-A9BE-43F0-99CC-FD0E25860E09}" srcOrd="0" destOrd="0" presId="urn:microsoft.com/office/officeart/2005/8/layout/default"/>
    <dgm:cxn modelId="{9B6D8247-B9AE-42DE-B008-31EEFBC30AAD}" type="presOf" srcId="{F2103179-96ED-4A7F-B05C-6921D6031C09}" destId="{B2BFB56C-67A7-452B-802F-5F7E827C13F9}" srcOrd="0" destOrd="0" presId="urn:microsoft.com/office/officeart/2005/8/layout/default"/>
    <dgm:cxn modelId="{81D5AF1F-A23F-4BCA-B102-17D5C10936B6}" type="presParOf" srcId="{2AFE754E-A9BE-43F0-99CC-FD0E25860E09}" destId="{AD9EF522-A474-43A3-8895-E1B5C946DABC}" srcOrd="0" destOrd="0" presId="urn:microsoft.com/office/officeart/2005/8/layout/default"/>
    <dgm:cxn modelId="{AE10BE8E-14CC-42BE-B34B-46CF035B44EE}" type="presParOf" srcId="{2AFE754E-A9BE-43F0-99CC-FD0E25860E09}" destId="{0337DDA8-12A4-4D35-A6BA-A52F916C71F9}" srcOrd="1" destOrd="0" presId="urn:microsoft.com/office/officeart/2005/8/layout/default"/>
    <dgm:cxn modelId="{6CE16E79-4C28-42EB-84D3-102F82342261}" type="presParOf" srcId="{2AFE754E-A9BE-43F0-99CC-FD0E25860E09}" destId="{F626D2C1-E362-4EE4-A84D-3ECF9A9E587C}" srcOrd="2" destOrd="0" presId="urn:microsoft.com/office/officeart/2005/8/layout/default"/>
    <dgm:cxn modelId="{81997446-851B-4F53-B611-CC16D87BCA1D}" type="presParOf" srcId="{2AFE754E-A9BE-43F0-99CC-FD0E25860E09}" destId="{B0E36A32-ED2F-4B07-A82C-07B5A09FFFAF}" srcOrd="3" destOrd="0" presId="urn:microsoft.com/office/officeart/2005/8/layout/default"/>
    <dgm:cxn modelId="{89899F3F-2236-496D-A0B3-85C18DA0BEDE}" type="presParOf" srcId="{2AFE754E-A9BE-43F0-99CC-FD0E25860E09}" destId="{D103E3C0-707E-4981-B759-BBF58D011072}" srcOrd="4" destOrd="0" presId="urn:microsoft.com/office/officeart/2005/8/layout/default"/>
    <dgm:cxn modelId="{12F592C4-DACC-419A-8A24-02FDD8BCA3C4}" type="presParOf" srcId="{2AFE754E-A9BE-43F0-99CC-FD0E25860E09}" destId="{E5900466-67F8-46B4-B51F-DC4C80A488EE}" srcOrd="5" destOrd="0" presId="urn:microsoft.com/office/officeart/2005/8/layout/default"/>
    <dgm:cxn modelId="{4ABF58B5-760F-4371-AA2C-E27246E683B0}" type="presParOf" srcId="{2AFE754E-A9BE-43F0-99CC-FD0E25860E09}" destId="{D38C2A64-A10E-4419-8CC2-7C9DBC741F60}" srcOrd="6" destOrd="0" presId="urn:microsoft.com/office/officeart/2005/8/layout/default"/>
    <dgm:cxn modelId="{53EE1014-CA48-4E6F-993A-4C57BEB57787}" type="presParOf" srcId="{2AFE754E-A9BE-43F0-99CC-FD0E25860E09}" destId="{27184C94-8BBD-4279-BF24-E340D2BB3CF4}" srcOrd="7" destOrd="0" presId="urn:microsoft.com/office/officeart/2005/8/layout/default"/>
    <dgm:cxn modelId="{9DAAC905-E196-4A4E-B05A-9839AAC9A3C7}" type="presParOf" srcId="{2AFE754E-A9BE-43F0-99CC-FD0E25860E09}" destId="{B3D60F83-A71F-4664-B2E0-FDAF1E1F667A}" srcOrd="8" destOrd="0" presId="urn:microsoft.com/office/officeart/2005/8/layout/default"/>
    <dgm:cxn modelId="{F0E0EF27-1B0D-4D40-846D-1077DBC842DB}" type="presParOf" srcId="{2AFE754E-A9BE-43F0-99CC-FD0E25860E09}" destId="{7494D5FB-4DF4-427E-A02C-DF883CFADE6A}" srcOrd="9" destOrd="0" presId="urn:microsoft.com/office/officeart/2005/8/layout/default"/>
    <dgm:cxn modelId="{2A7BF217-D65E-49EB-8A72-3CDD1129896E}" type="presParOf" srcId="{2AFE754E-A9BE-43F0-99CC-FD0E25860E09}" destId="{B2BFB56C-67A7-452B-802F-5F7E827C13F9}" srcOrd="1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37.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8.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9EB326D8-4C38-4835-91AB-B79CDC0B07B3}" type="datetimeFigureOut">
              <a:rPr lang="en-US" smtClean="0"/>
              <a:t>6/22/2015</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2C52CFDC-D2D5-4B9F-BA75-89F771E01AEB}" type="slidenum">
              <a:rPr lang="en-US" smtClean="0"/>
              <a:t>‹#›</a:t>
            </a:fld>
            <a:endParaRPr lang="en-US"/>
          </a:p>
        </p:txBody>
      </p:sp>
    </p:spTree>
    <p:extLst>
      <p:ext uri="{BB962C8B-B14F-4D97-AF65-F5344CB8AC3E}">
        <p14:creationId xmlns:p14="http://schemas.microsoft.com/office/powerpoint/2010/main" val="32821078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a:t>
            </a:fld>
            <a:endParaRPr lang="en-US"/>
          </a:p>
        </p:txBody>
      </p:sp>
    </p:spTree>
    <p:extLst>
      <p:ext uri="{BB962C8B-B14F-4D97-AF65-F5344CB8AC3E}">
        <p14:creationId xmlns:p14="http://schemas.microsoft.com/office/powerpoint/2010/main" val="27729518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Services</a:t>
            </a:r>
            <a:r>
              <a:rPr lang="en-US" dirty="0" smtClean="0"/>
              <a:t> - The services layer functions as a gateway between the client layer and the platform layer, where the data resides. The services layer provides three functions: provisioning, billing and metering, and connection routing. </a:t>
            </a:r>
          </a:p>
          <a:p>
            <a:r>
              <a:rPr lang="en-US" dirty="0" smtClean="0"/>
              <a:t>The services layer provisions the databases that you specify with your Microsoft Azure platform account. The billing and metering aspect of the services layer enables multi-tenant support by providing monitoring and billing for database usage based on individual Microsoft Azure platform accounts. SQL Database is built on a scalable platform involving numerous physical servers; this layer handles all the connections routing between your application and the physical servers where your data resides.</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Tree>
    <p:extLst>
      <p:ext uri="{BB962C8B-B14F-4D97-AF65-F5344CB8AC3E}">
        <p14:creationId xmlns:p14="http://schemas.microsoft.com/office/powerpoint/2010/main" val="12840422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Platform</a:t>
            </a:r>
            <a:r>
              <a:rPr lang="en-US" dirty="0" smtClean="0"/>
              <a:t> - The platform layer includes the physical servers and services that support the services layer. The platform layer consists of many instances of SQL Server, each of which is managed by the SQL Database fabric. </a:t>
            </a:r>
          </a:p>
          <a:p>
            <a:r>
              <a:rPr lang="en-US" dirty="0" smtClean="0"/>
              <a:t>The SQL Database fabric is a distributed computing system composed of tightly integrated networks, servers, and storage. It enables automatic failover, load balancing, and automatic replication between physical servers. </a:t>
            </a:r>
          </a:p>
          <a:p>
            <a:r>
              <a:rPr lang="en-US" dirty="0" smtClean="0"/>
              <a:t>Management services monitor the health of individual servers and enable automated installation of service upgrades and software patches. </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11</a:t>
            </a:fld>
            <a:endParaRPr lang="en-US" dirty="0"/>
          </a:p>
        </p:txBody>
      </p:sp>
    </p:spTree>
    <p:extLst>
      <p:ext uri="{BB962C8B-B14F-4D97-AF65-F5344CB8AC3E}">
        <p14:creationId xmlns:p14="http://schemas.microsoft.com/office/powerpoint/2010/main" val="1634556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Infrastructure</a:t>
            </a:r>
            <a:r>
              <a:rPr lang="en-US" baseline="0" dirty="0" smtClean="0"/>
              <a:t> - </a:t>
            </a:r>
            <a:r>
              <a:rPr lang="en-US" dirty="0" smtClean="0"/>
              <a:t>The infrastructure layer represents the IT administration of the physical hardware and operating systems that support the services layer. </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Tree>
    <p:extLst>
      <p:ext uri="{BB962C8B-B14F-4D97-AF65-F5344CB8AC3E}">
        <p14:creationId xmlns:p14="http://schemas.microsoft.com/office/powerpoint/2010/main" val="22958885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To understand the actual architecture</a:t>
            </a:r>
            <a:r>
              <a:rPr lang="en-US" baseline="0" dirty="0" smtClean="0">
                <a:effectLst/>
                <a:latin typeface="Segoe UI" panose="020B0502040204020203" pitchFamily="34" charset="0"/>
              </a:rPr>
              <a:t> that provides the enterprise-ready SQL Database service.</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rPr>
              <a:t>Developers have spent years working</a:t>
            </a:r>
            <a:r>
              <a:rPr lang="en-US" baseline="0" dirty="0" smtClean="0">
                <a:effectLst/>
              </a:rPr>
              <a:t> with their technology of choice, and Microsoft wanted to ensure that the technologies and tools you use today will continue to work with SQL Database without learning a whole new set of technologies.</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dirty="0" smtClean="0">
                <a:effectLst/>
                <a:latin typeface="Segoe UI" panose="020B0502040204020203" pitchFamily="34" charset="0"/>
              </a:rPr>
              <a:t>Familiar technology</a:t>
            </a:r>
            <a:r>
              <a:rPr lang="en-US" baseline="0" dirty="0" smtClean="0">
                <a:effectLst/>
                <a:latin typeface="Segoe UI" panose="020B0502040204020203" pitchFamily="34" charset="0"/>
              </a:rPr>
              <a:t> and tools</a:t>
            </a:r>
          </a:p>
          <a:p>
            <a:pPr rtl="0"/>
            <a:r>
              <a:rPr lang="en-US" baseline="0" dirty="0" smtClean="0">
                <a:effectLst/>
                <a:latin typeface="Segoe UI" panose="020B0502040204020203" pitchFamily="34" charset="0"/>
              </a:rPr>
              <a:t>Similar architecture as that of on-premises</a:t>
            </a:r>
            <a:endParaRPr lang="en-US" dirty="0" smtClean="0">
              <a:effectLst/>
            </a:endParaRPr>
          </a:p>
          <a:p>
            <a:pPr rtl="0"/>
            <a:r>
              <a:rPr lang="en-US" dirty="0" smtClean="0">
                <a:effectLst/>
                <a:latin typeface="Segoe UI" panose="020B0502040204020203" pitchFamily="34" charset="0"/>
              </a:rPr>
              <a:t>Additional layer providing</a:t>
            </a:r>
            <a:r>
              <a:rPr lang="en-US" baseline="0" dirty="0" smtClean="0">
                <a:effectLst/>
                <a:latin typeface="Segoe UI" panose="020B0502040204020203" pitchFamily="34" charset="0"/>
              </a:rPr>
              <a:t> server and database partitioning, client connection routing, and billing. </a:t>
            </a:r>
          </a:p>
          <a:p>
            <a:pPr rtl="0"/>
            <a:r>
              <a:rPr lang="en-US" baseline="0" dirty="0" smtClean="0">
                <a:effectLst/>
                <a:latin typeface="Segoe UI" panose="020B0502040204020203" pitchFamily="34" charset="0"/>
              </a:rPr>
              <a:t>Same great SQL Server technology on the backend.</a:t>
            </a:r>
          </a:p>
          <a:p>
            <a:pPr rtl="0"/>
            <a:r>
              <a:rPr lang="en-US" baseline="0" dirty="0" smtClean="0">
                <a:effectLst/>
                <a:latin typeface="Segoe UI" panose="020B0502040204020203" pitchFamily="34" charset="0"/>
              </a:rPr>
              <a:t>Additional services (SQL Database Fabric) to ensure SLAs are met and to ensure optimum performance.</a:t>
            </a:r>
            <a:endParaRPr lang="en-US" dirty="0" smtClean="0">
              <a:effectLst/>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Tree>
    <p:extLst>
      <p:ext uri="{BB962C8B-B14F-4D97-AF65-F5344CB8AC3E}">
        <p14:creationId xmlns:p14="http://schemas.microsoft.com/office/powerpoint/2010/main" val="20859978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Show the different methods of provisioning a SQL Database server</a:t>
            </a:r>
            <a:r>
              <a:rPr lang="en-US" baseline="0" dirty="0" smtClean="0">
                <a:effectLst/>
                <a:latin typeface="Segoe UI" panose="020B0502040204020203" pitchFamily="34" charset="0"/>
              </a:rPr>
              <a:t> along with </a:t>
            </a:r>
            <a:r>
              <a:rPr lang="en-US" b="1" baseline="0" dirty="0" smtClean="0">
                <a:effectLst/>
                <a:latin typeface="Segoe UI" panose="020B0502040204020203" pitchFamily="34" charset="0"/>
              </a:rPr>
              <a:t>how easy it is</a:t>
            </a:r>
            <a:r>
              <a:rPr lang="en-US" baseline="0" dirty="0" smtClean="0">
                <a:effectLst/>
                <a:latin typeface="Segoe UI" panose="020B0502040204020203" pitchFamily="34" charset="0"/>
              </a:rPr>
              <a:t>. Plus, help the attendees understand what a SQL Database “server” really is.</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rPr>
              <a:t>Provisioning an on-premises</a:t>
            </a:r>
            <a:r>
              <a:rPr lang="en-US" baseline="0" dirty="0" smtClean="0">
                <a:effectLst/>
              </a:rPr>
              <a:t> SQL Server box can be time consuming, costly, and at times, a challenge. With SQL Database, provisioning a “server” is painless, quick, and provisioned in a matter of seconds. </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dirty="0" smtClean="0">
                <a:effectLst/>
                <a:latin typeface="Segoe UI" panose="020B0502040204020203" pitchFamily="34" charset="0"/>
              </a:rPr>
              <a:t>Provision servers interactively using the Management Portal</a:t>
            </a:r>
            <a:endParaRPr lang="en-US" dirty="0" smtClean="0">
              <a:effectLst/>
            </a:endParaRPr>
          </a:p>
          <a:p>
            <a:pPr rtl="0"/>
            <a:r>
              <a:rPr lang="en-US" dirty="0" smtClean="0">
                <a:effectLst/>
                <a:latin typeface="Segoe UI" panose="020B0502040204020203" pitchFamily="34" charset="0"/>
              </a:rPr>
              <a:t>Automate server provisioning using the Microsoft Azure Management</a:t>
            </a:r>
            <a:r>
              <a:rPr lang="en-US" baseline="0" dirty="0" smtClean="0">
                <a:effectLst/>
                <a:latin typeface="Segoe UI" panose="020B0502040204020203" pitchFamily="34" charset="0"/>
              </a:rPr>
              <a:t> API or PowerShell.</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rtl="0"/>
            <a:r>
              <a:rPr lang="en-US" dirty="0" smtClean="0">
                <a:effectLst/>
                <a:latin typeface="Segoe UI" panose="020B0502040204020203" pitchFamily="34" charset="0"/>
              </a:rPr>
              <a:t>While</a:t>
            </a:r>
            <a:r>
              <a:rPr lang="en-US" baseline="0" dirty="0" smtClean="0">
                <a:effectLst/>
                <a:latin typeface="Segoe UI" panose="020B0502040204020203" pitchFamily="34" charset="0"/>
              </a:rPr>
              <a:t> the “server” is technically a TDS endpoint, much of the SQL Server process is similar. Administration login credentials are still needed for security, and more importantly defining service access is essential, and required, for maintaining the integrity of your server through firewall rules.</a:t>
            </a:r>
            <a:endParaRPr lang="en-US" dirty="0" smtClean="0">
              <a:effectLst/>
            </a:endParaRP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Tree>
    <p:extLst>
      <p:ext uri="{BB962C8B-B14F-4D97-AF65-F5344CB8AC3E}">
        <p14:creationId xmlns:p14="http://schemas.microsoft.com/office/powerpoint/2010/main" val="6985155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effectLst/>
                <a:latin typeface="Segoe UI" panose="020B0502040204020203" pitchFamily="34" charset="0"/>
              </a:rPr>
              <a:t>Slide Objectives:</a:t>
            </a:r>
            <a:endParaRPr lang="en-US" dirty="0" smtClean="0">
              <a:effectLst/>
            </a:endParaRPr>
          </a:p>
          <a:p>
            <a:r>
              <a:rPr lang="en-US" dirty="0" smtClean="0"/>
              <a:t>Explain SQL Server Database Connectivity.</a:t>
            </a:r>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effectLst/>
                <a:latin typeface="Segoe UI" panose="020B0502040204020203" pitchFamily="34" charset="0"/>
              </a:rPr>
              <a:t>Speaking Points:</a:t>
            </a:r>
            <a:endParaRPr lang="en-US" dirty="0" smtClean="0">
              <a:effectLst/>
            </a:endParaRPr>
          </a:p>
          <a:p>
            <a:r>
              <a:rPr lang="en-US" b="0" dirty="0" smtClean="0"/>
              <a:t>Explain</a:t>
            </a:r>
            <a:r>
              <a:rPr lang="en-US" b="0" baseline="0" dirty="0" smtClean="0"/>
              <a:t> how data is protected using </a:t>
            </a:r>
            <a:r>
              <a:rPr lang="en-US" sz="1200" b="0" i="0" kern="1200" baseline="0" dirty="0" smtClean="0">
                <a:solidFill>
                  <a:schemeClr val="tx1"/>
                </a:solidFill>
                <a:effectLst/>
                <a:latin typeface="+mn-lt"/>
                <a:ea typeface="+mn-ea"/>
                <a:cs typeface="+mn-cs"/>
              </a:rPr>
              <a:t>s</a:t>
            </a:r>
            <a:r>
              <a:rPr lang="en-US" sz="1200" b="0" i="0" kern="1200" dirty="0" smtClean="0">
                <a:solidFill>
                  <a:schemeClr val="tx1"/>
                </a:solidFill>
                <a:effectLst/>
                <a:latin typeface="+mn-lt"/>
                <a:ea typeface="+mn-ea"/>
                <a:cs typeface="+mn-cs"/>
              </a:rPr>
              <a:t>erver-level firewall and database-level firewall rules. </a:t>
            </a:r>
          </a:p>
          <a:p>
            <a:r>
              <a:rPr lang="en-US" sz="1200" b="0" i="0" kern="1200" baseline="0" dirty="0" smtClean="0">
                <a:solidFill>
                  <a:schemeClr val="tx1"/>
                </a:solidFill>
                <a:effectLst/>
                <a:latin typeface="+mn-lt"/>
                <a:ea typeface="+mn-ea"/>
                <a:cs typeface="+mn-cs"/>
              </a:rPr>
              <a:t>Explain the difference when services connecting to SQL Databases from the internet versus services connecting from the Azure Datacenters.</a:t>
            </a:r>
          </a:p>
          <a:p>
            <a:endParaRPr lang="en-US" b="0" baseline="0" dirty="0" smtClean="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15</a:t>
            </a:fld>
            <a:endParaRPr lang="en-US"/>
          </a:p>
        </p:txBody>
      </p:sp>
    </p:spTree>
    <p:extLst>
      <p:ext uri="{BB962C8B-B14F-4D97-AF65-F5344CB8AC3E}">
        <p14:creationId xmlns:p14="http://schemas.microsoft.com/office/powerpoint/2010/main" val="36234443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Segoe UI Light" pitchFamily="34" charset="0"/>
                <a:ea typeface="+mn-ea"/>
                <a:cs typeface="+mn-cs"/>
              </a:rPr>
              <a:t>Speaker notes:</a:t>
            </a:r>
            <a:br>
              <a:rPr lang="en-US" sz="1200" kern="1200" dirty="0" smtClean="0">
                <a:solidFill>
                  <a:schemeClr val="tx1"/>
                </a:solidFill>
                <a:effectLst/>
                <a:latin typeface="Segoe UI Light" pitchFamily="34" charset="0"/>
                <a:ea typeface="+mn-ea"/>
                <a:cs typeface="+mn-cs"/>
              </a:rPr>
            </a:br>
            <a:endParaRPr lang="en-US" sz="1200" kern="1200" dirty="0" smtClean="0">
              <a:solidFill>
                <a:schemeClr val="tx1"/>
              </a:solidFill>
              <a:effectLst/>
              <a:latin typeface="Segoe UI Light" pitchFamily="34" charset="0"/>
              <a:ea typeface="+mn-ea"/>
              <a:cs typeface="+mn-cs"/>
            </a:endParaRPr>
          </a:p>
          <a:p>
            <a:pPr marL="171450" indent="-171450">
              <a:buFont typeface="Arial" panose="020B0604020202020204" pitchFamily="34" charset="0"/>
              <a:buChar char="•"/>
            </a:pPr>
            <a:r>
              <a:rPr lang="en-US" sz="1200" b="0" i="0" kern="1200" dirty="0" smtClean="0">
                <a:solidFill>
                  <a:schemeClr val="tx1"/>
                </a:solidFill>
                <a:effectLst/>
                <a:latin typeface="+mn-lt"/>
                <a:ea typeface="+mn-ea"/>
                <a:cs typeface="+mn-cs"/>
              </a:rPr>
              <a:t>Limit sensitive data(e.g. customer</a:t>
            </a:r>
            <a:r>
              <a:rPr lang="en-US" sz="1200" b="0" i="0" kern="1200" baseline="0" dirty="0" smtClean="0">
                <a:solidFill>
                  <a:schemeClr val="tx1"/>
                </a:solidFill>
                <a:effectLst/>
                <a:latin typeface="+mn-lt"/>
                <a:ea typeface="+mn-ea"/>
                <a:cs typeface="+mn-cs"/>
              </a:rPr>
              <a:t> or PII)</a:t>
            </a:r>
            <a:r>
              <a:rPr lang="en-US" sz="1200" b="0" i="0" kern="1200" dirty="0" smtClean="0">
                <a:solidFill>
                  <a:schemeClr val="tx1"/>
                </a:solidFill>
                <a:effectLst/>
                <a:latin typeface="+mn-lt"/>
                <a:ea typeface="+mn-ea"/>
                <a:cs typeface="+mn-cs"/>
              </a:rPr>
              <a:t> exposure by masking data</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to non-privileged users in real time</a:t>
            </a:r>
            <a:endParaRPr lang="en-US" sz="1200" kern="1200" dirty="0" smtClean="0">
              <a:solidFill>
                <a:schemeClr val="tx1"/>
              </a:solidFill>
              <a:effectLst/>
              <a:latin typeface="Segoe UI Light" pitchFamily="34" charset="0"/>
              <a:ea typeface="+mn-ea"/>
              <a:cs typeface="+mn-cs"/>
            </a:endParaRPr>
          </a:p>
          <a:p>
            <a:pPr marL="171450" indent="-171450">
              <a:buFont typeface="Arial" panose="020B0604020202020204" pitchFamily="34" charset="0"/>
              <a:buChar char="•"/>
            </a:pPr>
            <a:r>
              <a:rPr lang="en-US" sz="1200" kern="1200" dirty="0" smtClean="0">
                <a:solidFill>
                  <a:schemeClr val="tx1"/>
                </a:solidFill>
                <a:effectLst/>
                <a:latin typeface="Segoe UI Light" pitchFamily="34" charset="0"/>
                <a:ea typeface="+mn-ea"/>
                <a:cs typeface="+mn-cs"/>
              </a:rPr>
              <a:t>Limit the exposure of sensitive data to meet industry compliance policies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smtClean="0">
                <a:solidFill>
                  <a:schemeClr val="tx1"/>
                </a:solidFill>
                <a:effectLst/>
                <a:latin typeface="+mn-lt"/>
                <a:ea typeface="+mn-ea"/>
                <a:cs typeface="+mn-cs"/>
              </a:rPr>
              <a:t>Policy-based security feature hides the sensitive data in the result set of a query over designated database fields, while the data in the database is not changed</a:t>
            </a:r>
            <a:r>
              <a:rPr lang="en-US" sz="1200" b="0" i="0" kern="1200" baseline="0" dirty="0" smtClean="0">
                <a:solidFill>
                  <a:schemeClr val="tx1"/>
                </a:solidFill>
                <a:effectLst/>
                <a:latin typeface="+mn-lt"/>
                <a:ea typeface="+mn-ea"/>
                <a:cs typeface="+mn-cs"/>
              </a:rPr>
              <a:t> and as a result require no changes to the Application layer.</a:t>
            </a:r>
            <a:endParaRPr lang="en-US" sz="1200" kern="1200" dirty="0" smtClean="0">
              <a:solidFill>
                <a:schemeClr val="tx1"/>
              </a:solidFill>
              <a:effectLst/>
              <a:latin typeface="Segoe UI Light" pitchFamily="34" charset="0"/>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A developer can query production environments for troubleshooting purposes without violating compliance regulations</a:t>
            </a:r>
          </a:p>
          <a:p>
            <a:pPr marL="171450" indent="-171450">
              <a:buFont typeface="Arial" panose="020B0604020202020204" pitchFamily="34" charset="0"/>
              <a:buChar char="•"/>
            </a:pPr>
            <a:endParaRPr lang="en-US" sz="1200" kern="1200" dirty="0">
              <a:solidFill>
                <a:schemeClr val="tx1"/>
              </a:solidFill>
              <a:effectLst/>
              <a:latin typeface="Segoe UI Light" pitchFamily="34" charset="0"/>
              <a:ea typeface="+mn-ea"/>
              <a:cs typeface="+mn-cs"/>
            </a:endParaRPr>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16</a:t>
            </a:fld>
            <a:endParaRPr lang="en-US">
              <a:solidFill>
                <a:prstClr val="black"/>
              </a:solidFill>
            </a:endParaRPr>
          </a:p>
        </p:txBody>
      </p:sp>
    </p:spTree>
    <p:extLst>
      <p:ext uri="{BB962C8B-B14F-4D97-AF65-F5344CB8AC3E}">
        <p14:creationId xmlns:p14="http://schemas.microsoft.com/office/powerpoint/2010/main" val="38045281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kern="1200" dirty="0" smtClean="0">
                <a:solidFill>
                  <a:schemeClr val="tx1"/>
                </a:solidFill>
                <a:effectLst/>
                <a:latin typeface="+mn-lt"/>
                <a:ea typeface="+mn-ea"/>
                <a:cs typeface="+mn-cs"/>
              </a:rPr>
              <a:t>Speaker</a:t>
            </a:r>
            <a:r>
              <a:rPr lang="en-US" sz="1200" kern="1200" baseline="0" dirty="0" smtClean="0">
                <a:solidFill>
                  <a:schemeClr val="tx1"/>
                </a:solidFill>
                <a:effectLst/>
                <a:latin typeface="+mn-lt"/>
                <a:ea typeface="+mn-ea"/>
                <a:cs typeface="+mn-cs"/>
              </a:rPr>
              <a:t> notes:</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dirty="0" smtClean="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Protect your data by encrypting your database, associated backups, and transaction log files at rest in real-time</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without requiring changes to your application</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Help you meet regulatory</a:t>
            </a:r>
            <a:r>
              <a:rPr lang="en-US" sz="1200" kern="1200" baseline="0" dirty="0" smtClean="0">
                <a:solidFill>
                  <a:schemeClr val="tx1"/>
                </a:solidFill>
                <a:effectLst/>
                <a:latin typeface="+mn-lt"/>
                <a:ea typeface="+mn-ea"/>
                <a:cs typeface="+mn-cs"/>
              </a:rPr>
              <a:t> compliance</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An</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entire database is encrypted by using an industry standard AES-256 symmetric key</a:t>
            </a:r>
            <a:r>
              <a:rPr lang="en-US" sz="1200" kern="1200" baseline="0" dirty="0" smtClean="0">
                <a:solidFill>
                  <a:schemeClr val="tx1"/>
                </a:solidFill>
                <a:effectLst/>
                <a:latin typeface="+mn-lt"/>
                <a:ea typeface="+mn-ea"/>
                <a:cs typeface="+mn-cs"/>
              </a:rPr>
              <a:t> by the service</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Easy</a:t>
            </a:r>
            <a:r>
              <a:rPr lang="en-US" sz="1200" kern="1200" baseline="0" dirty="0" smtClean="0">
                <a:solidFill>
                  <a:schemeClr val="tx1"/>
                </a:solidFill>
                <a:effectLst/>
                <a:latin typeface="+mn-lt"/>
                <a:ea typeface="+mn-ea"/>
                <a:cs typeface="+mn-cs"/>
              </a:rPr>
              <a:t> as a 2 clicks to provision the service and a</a:t>
            </a:r>
            <a:r>
              <a:rPr lang="en-US" sz="1200" kern="1200" dirty="0" smtClean="0">
                <a:solidFill>
                  <a:schemeClr val="tx1"/>
                </a:solidFill>
                <a:effectLst/>
                <a:latin typeface="+mn-lt"/>
                <a:ea typeface="+mn-ea"/>
                <a:cs typeface="+mn-cs"/>
              </a:rPr>
              <a:t>ll key management for database copying, Geo-Replication, and database restores anywhere in SQL Database is handled by the service</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Support for Intel AES-NI hardware acceleration of encryption. This will reduce the CPU/DTU overhead of turning on Transparent Data Encryption</a:t>
            </a:r>
          </a:p>
          <a:p>
            <a:pPr marL="171450" indent="-171450">
              <a:buFont typeface="Arial" panose="020B0604020202020204" pitchFamily="34" charset="0"/>
              <a:buChar char="•"/>
            </a:pPr>
            <a:endParaRPr lang="en-US" sz="1200" kern="1200" dirty="0" smtClean="0">
              <a:solidFill>
                <a:schemeClr val="tx1"/>
              </a:solidFill>
              <a:effectLst/>
              <a:latin typeface="Segoe UI Light" pitchFamily="34" charset="0"/>
              <a:ea typeface="+mn-ea"/>
              <a:cs typeface="+mn-cs"/>
            </a:endParaRPr>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17</a:t>
            </a:fld>
            <a:endParaRPr lang="en-US">
              <a:solidFill>
                <a:prstClr val="black"/>
              </a:solidFill>
            </a:endParaRPr>
          </a:p>
        </p:txBody>
      </p:sp>
    </p:spTree>
    <p:extLst>
      <p:ext uri="{BB962C8B-B14F-4D97-AF65-F5344CB8AC3E}">
        <p14:creationId xmlns:p14="http://schemas.microsoft.com/office/powerpoint/2010/main" val="30842335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kern="1200" dirty="0" smtClean="0">
                <a:solidFill>
                  <a:schemeClr val="tx1"/>
                </a:solidFill>
                <a:effectLst/>
                <a:latin typeface="+mn-lt"/>
                <a:ea typeface="+mn-ea"/>
                <a:cs typeface="+mn-cs"/>
              </a:rPr>
              <a:t>Speaker</a:t>
            </a:r>
            <a:r>
              <a:rPr lang="en-US" sz="1200" b="1" kern="1200" baseline="0" dirty="0" smtClean="0">
                <a:solidFill>
                  <a:schemeClr val="tx1"/>
                </a:solidFill>
                <a:effectLst/>
                <a:latin typeface="+mn-lt"/>
                <a:ea typeface="+mn-ea"/>
                <a:cs typeface="+mn-cs"/>
              </a:rPr>
              <a:t> notes:</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baseline="0" dirty="0" smtClean="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Allow</a:t>
            </a:r>
            <a:r>
              <a:rPr lang="en-US" sz="1200" kern="1200" baseline="0" dirty="0" smtClean="0">
                <a:solidFill>
                  <a:schemeClr val="tx1"/>
                </a:solidFill>
                <a:effectLst/>
                <a:latin typeface="+mn-lt"/>
                <a:ea typeface="+mn-ea"/>
                <a:cs typeface="+mn-cs"/>
              </a:rPr>
              <a:t> for </a:t>
            </a:r>
            <a:r>
              <a:rPr lang="en-US" sz="1200" kern="1200" dirty="0" smtClean="0">
                <a:solidFill>
                  <a:schemeClr val="tx1"/>
                </a:solidFill>
                <a:effectLst/>
                <a:latin typeface="+mn-lt"/>
                <a:ea typeface="+mn-ea"/>
                <a:cs typeface="+mn-cs"/>
              </a:rPr>
              <a:t>data protection when multiple users or applications need to access different records in the same database tables.</a:t>
            </a:r>
            <a:r>
              <a:rPr lang="en-US" sz="1200" kern="1200" baseline="0" dirty="0" smtClean="0">
                <a:solidFill>
                  <a:schemeClr val="tx1"/>
                </a:solidFill>
                <a:effectLst/>
                <a:latin typeface="+mn-lt"/>
                <a:ea typeface="+mn-ea"/>
                <a:cs typeface="+mn-cs"/>
              </a:rPr>
              <a:t> For example, i</a:t>
            </a:r>
            <a:r>
              <a:rPr lang="en-US" sz="1200" kern="1200" dirty="0" smtClean="0">
                <a:solidFill>
                  <a:schemeClr val="tx1"/>
                </a:solidFill>
                <a:effectLst/>
                <a:latin typeface="+mn-lt"/>
                <a:ea typeface="+mn-ea"/>
                <a:cs typeface="+mn-cs"/>
              </a:rPr>
              <a:t>mplement restrictions on data rows</a:t>
            </a:r>
            <a:r>
              <a:rPr lang="en-US" sz="1200" kern="1200" baseline="0" dirty="0" smtClean="0">
                <a:solidFill>
                  <a:schemeClr val="tx1"/>
                </a:solidFill>
                <a:effectLst/>
                <a:latin typeface="+mn-lt"/>
                <a:ea typeface="+mn-ea"/>
                <a:cs typeface="+mn-cs"/>
              </a:rPr>
              <a:t> to users </a:t>
            </a:r>
            <a:r>
              <a:rPr lang="en-US" sz="1200" kern="1200" dirty="0" smtClean="0">
                <a:solidFill>
                  <a:schemeClr val="tx1"/>
                </a:solidFill>
                <a:effectLst/>
                <a:latin typeface="+mn-lt"/>
                <a:ea typeface="+mn-ea"/>
                <a:cs typeface="+mn-cs"/>
              </a:rPr>
              <a:t>pertinent to their department or restricting a customer's data access to only the data relevant to their company.</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smtClean="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The access restriction logic is located in the database tier rather than away from the data in another application tier. Simplifies the design and coding of security in your application</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smtClean="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Makes your security system more reliable and robust by reducing the surface area of your security system</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18</a:t>
            </a:fld>
            <a:endParaRPr lang="en-US">
              <a:solidFill>
                <a:prstClr val="black"/>
              </a:solidFill>
            </a:endParaRPr>
          </a:p>
        </p:txBody>
      </p:sp>
    </p:spTree>
    <p:extLst>
      <p:ext uri="{BB962C8B-B14F-4D97-AF65-F5344CB8AC3E}">
        <p14:creationId xmlns:p14="http://schemas.microsoft.com/office/powerpoint/2010/main" val="29197153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sv-SE" b="1" dirty="0" err="1" smtClean="0">
                <a:effectLst/>
                <a:latin typeface="Segoe UI" panose="020B0502040204020203" pitchFamily="34" charset="0"/>
              </a:rPr>
              <a:t>Important</a:t>
            </a:r>
            <a:r>
              <a:rPr lang="sv-SE" b="1" dirty="0" smtClean="0">
                <a:effectLst/>
                <a:latin typeface="Segoe UI" panose="020B0502040204020203" pitchFamily="34" charset="0"/>
              </a:rPr>
              <a:t>:</a:t>
            </a:r>
            <a:r>
              <a:rPr lang="sv-SE" b="0" dirty="0" smtClean="0">
                <a:effectLst/>
                <a:latin typeface="Segoe UI" panose="020B0502040204020203" pitchFamily="34" charset="0"/>
              </a:rPr>
              <a:t> In the Preview Management Portal </a:t>
            </a:r>
            <a:r>
              <a:rPr lang="sv-SE" b="0" dirty="0" err="1" smtClean="0">
                <a:effectLst/>
                <a:latin typeface="Segoe UI" panose="020B0502040204020203" pitchFamily="34" charset="0"/>
              </a:rPr>
              <a:t>you</a:t>
            </a:r>
            <a:r>
              <a:rPr lang="sv-SE" b="0" dirty="0" smtClean="0">
                <a:effectLst/>
                <a:latin typeface="Segoe UI" panose="020B0502040204020203" pitchFamily="34" charset="0"/>
              </a:rPr>
              <a:t> </a:t>
            </a:r>
            <a:r>
              <a:rPr lang="sv-SE" b="0" dirty="0" err="1" smtClean="0">
                <a:effectLst/>
                <a:latin typeface="Segoe UI" panose="020B0502040204020203" pitchFamily="34" charset="0"/>
              </a:rPr>
              <a:t>are</a:t>
            </a:r>
            <a:r>
              <a:rPr lang="sv-SE" b="0" dirty="0" smtClean="0">
                <a:effectLst/>
                <a:latin typeface="Segoe UI" panose="020B0502040204020203" pitchFamily="34" charset="0"/>
              </a:rPr>
              <a:t> </a:t>
            </a:r>
            <a:r>
              <a:rPr lang="sv-SE" b="0" dirty="0" err="1" smtClean="0">
                <a:effectLst/>
                <a:latin typeface="Segoe UI" panose="020B0502040204020203" pitchFamily="34" charset="0"/>
              </a:rPr>
              <a:t>able</a:t>
            </a:r>
            <a:r>
              <a:rPr lang="sv-SE" b="0" dirty="0" smtClean="0">
                <a:effectLst/>
                <a:latin typeface="Segoe UI" panose="020B0502040204020203" pitchFamily="34" charset="0"/>
              </a:rPr>
              <a:t> to </a:t>
            </a:r>
            <a:r>
              <a:rPr lang="sv-SE" b="0" dirty="0" err="1" smtClean="0">
                <a:effectLst/>
                <a:latin typeface="Segoe UI" panose="020B0502040204020203" pitchFamily="34" charset="0"/>
              </a:rPr>
              <a:t>create</a:t>
            </a:r>
            <a:r>
              <a:rPr lang="sv-SE" b="0" dirty="0" smtClean="0">
                <a:effectLst/>
                <a:latin typeface="Segoe UI" panose="020B0502040204020203" pitchFamily="34" charset="0"/>
              </a:rPr>
              <a:t> a </a:t>
            </a:r>
            <a:r>
              <a:rPr lang="sv-SE" b="0" dirty="0" err="1" smtClean="0">
                <a:effectLst/>
                <a:latin typeface="Segoe UI" panose="020B0502040204020203" pitchFamily="34" charset="0"/>
              </a:rPr>
              <a:t>custom</a:t>
            </a:r>
            <a:r>
              <a:rPr lang="sv-SE" b="0" dirty="0" smtClean="0">
                <a:effectLst/>
                <a:latin typeface="Segoe UI" panose="020B0502040204020203" pitchFamily="34" charset="0"/>
              </a:rPr>
              <a:t> server FQDN! In the Management Portal </a:t>
            </a:r>
            <a:r>
              <a:rPr lang="sv-SE" b="0" dirty="0" err="1" smtClean="0">
                <a:effectLst/>
                <a:latin typeface="Segoe UI" panose="020B0502040204020203" pitchFamily="34" charset="0"/>
              </a:rPr>
              <a:t>that</a:t>
            </a:r>
            <a:r>
              <a:rPr lang="sv-SE" b="0" dirty="0" smtClean="0">
                <a:effectLst/>
                <a:latin typeface="Segoe UI" panose="020B0502040204020203" pitchFamily="34" charset="0"/>
              </a:rPr>
              <a:t> </a:t>
            </a:r>
            <a:r>
              <a:rPr lang="sv-SE" b="0" dirty="0" err="1" smtClean="0">
                <a:effectLst/>
                <a:latin typeface="Segoe UI" panose="020B0502040204020203" pitchFamily="34" charset="0"/>
              </a:rPr>
              <a:t>name</a:t>
            </a:r>
            <a:r>
              <a:rPr lang="sv-SE" b="0" dirty="0" smtClean="0">
                <a:effectLst/>
                <a:latin typeface="Segoe UI" panose="020B0502040204020203" pitchFamily="34" charset="0"/>
              </a:rPr>
              <a:t> is </a:t>
            </a:r>
            <a:r>
              <a:rPr lang="sv-SE" b="0" dirty="0" err="1" smtClean="0">
                <a:effectLst/>
                <a:latin typeface="Segoe UI" panose="020B0502040204020203" pitchFamily="34" charset="0"/>
              </a:rPr>
              <a:t>randomized</a:t>
            </a:r>
            <a:r>
              <a:rPr lang="sv-SE" b="0" dirty="0" smtClean="0">
                <a:effectLst/>
                <a:latin typeface="Segoe UI" panose="020B0502040204020203" pitchFamily="34" charset="0"/>
              </a:rPr>
              <a:t>.</a:t>
            </a:r>
            <a:endParaRPr lang="en-US" b="0" dirty="0" smtClean="0">
              <a:effectLst/>
              <a:latin typeface="Segoe UI" panose="020B0502040204020203" pitchFamily="34" charset="0"/>
            </a:endParaRPr>
          </a:p>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Show the different methods of provisioning a SQL Database server</a:t>
            </a:r>
            <a:r>
              <a:rPr lang="en-US" baseline="0" dirty="0" smtClean="0">
                <a:effectLst/>
                <a:latin typeface="Segoe UI" panose="020B0502040204020203" pitchFamily="34" charset="0"/>
              </a:rPr>
              <a:t> along with </a:t>
            </a:r>
            <a:r>
              <a:rPr lang="en-US" b="1" baseline="0" dirty="0" smtClean="0">
                <a:effectLst/>
                <a:latin typeface="Segoe UI" panose="020B0502040204020203" pitchFamily="34" charset="0"/>
              </a:rPr>
              <a:t>how easy it is</a:t>
            </a:r>
            <a:r>
              <a:rPr lang="en-US" baseline="0" dirty="0" smtClean="0">
                <a:effectLst/>
                <a:latin typeface="Segoe UI" panose="020B0502040204020203" pitchFamily="34" charset="0"/>
              </a:rPr>
              <a:t>. Plus, help the attendees understand what a SQL Database “server” really is.</a:t>
            </a:r>
            <a:endParaRPr lang="en-US" baseline="0" noProof="0" dirty="0" smtClean="0">
              <a:effectLst/>
              <a:latin typeface="Segoe UI" panose="020B0502040204020203" pitchFamily="34" charset="0"/>
            </a:endParaRPr>
          </a:p>
          <a:p>
            <a:pPr rtl="0"/>
            <a:r>
              <a:rPr lang="en-US" baseline="0" noProof="0" dirty="0" smtClean="0">
                <a:effectLst/>
                <a:latin typeface="Segoe UI" panose="020B0502040204020203" pitchFamily="34" charset="0"/>
              </a:rPr>
              <a:t>In the Preview Portal you can select the name of the server you create!</a:t>
            </a:r>
            <a:endParaRPr lang="en-US" noProof="0"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rPr>
              <a:t>Provisioning an on-premises</a:t>
            </a:r>
            <a:r>
              <a:rPr lang="en-US" baseline="0" dirty="0" smtClean="0">
                <a:effectLst/>
              </a:rPr>
              <a:t> SQL Server box can be time consuming, costly, and at times, a challenge. With SQL Database, provisioning a “server” is painless, quick, and provisioned in a matter of seconds. </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dirty="0" smtClean="0">
                <a:effectLst/>
                <a:latin typeface="Segoe UI" panose="020B0502040204020203" pitchFamily="34" charset="0"/>
              </a:rPr>
              <a:t>Provision servers interactively using the Management Portal</a:t>
            </a:r>
            <a:endParaRPr lang="en-US" dirty="0" smtClean="0">
              <a:effectLst/>
            </a:endParaRPr>
          </a:p>
          <a:p>
            <a:pPr rtl="0"/>
            <a:r>
              <a:rPr lang="en-US" dirty="0" smtClean="0">
                <a:effectLst/>
                <a:latin typeface="Segoe UI" panose="020B0502040204020203" pitchFamily="34" charset="0"/>
              </a:rPr>
              <a:t>Automate server provisioning using the Microsoft Azure Management</a:t>
            </a:r>
            <a:r>
              <a:rPr lang="en-US" baseline="0" dirty="0" smtClean="0">
                <a:effectLst/>
                <a:latin typeface="Segoe UI" panose="020B0502040204020203" pitchFamily="34" charset="0"/>
              </a:rPr>
              <a:t> API or PowerShell.</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rtl="0"/>
            <a:r>
              <a:rPr lang="en-US" dirty="0" smtClean="0">
                <a:effectLst/>
                <a:latin typeface="Segoe UI" panose="020B0502040204020203" pitchFamily="34" charset="0"/>
              </a:rPr>
              <a:t>While</a:t>
            </a:r>
            <a:r>
              <a:rPr lang="en-US" baseline="0" dirty="0" smtClean="0">
                <a:effectLst/>
                <a:latin typeface="Segoe UI" panose="020B0502040204020203" pitchFamily="34" charset="0"/>
              </a:rPr>
              <a:t> the “server” is technically a TDS endpoint, much of the SQL Server process is similar. Administration login credentials are still needed for security, and more importantly defining service access is essential, and required, for maintaining the integrity of your server through firewall rules.</a:t>
            </a:r>
            <a:endParaRPr lang="en-US" dirty="0" smtClean="0">
              <a:effectLst/>
            </a:endParaRP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19</a:t>
            </a:fld>
            <a:endParaRPr lang="en-US" dirty="0"/>
          </a:p>
        </p:txBody>
      </p:sp>
    </p:spTree>
    <p:extLst>
      <p:ext uri="{BB962C8B-B14F-4D97-AF65-F5344CB8AC3E}">
        <p14:creationId xmlns:p14="http://schemas.microsoft.com/office/powerpoint/2010/main" val="26091371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sv-SE" dirty="0" smtClean="0"/>
              <a:t>The</a:t>
            </a:r>
            <a:r>
              <a:rPr lang="sv-SE" baseline="0" dirty="0" smtClean="0"/>
              <a:t> Azure data Platform is HUGE and growing. This session will have to be brief about some of this content and make a few deep dives here and there.</a:t>
            </a:r>
            <a:endParaRPr lang="en-US" dirty="0" smtClean="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a:t>
            </a:fld>
            <a:endParaRPr lang="en-US"/>
          </a:p>
        </p:txBody>
      </p:sp>
    </p:spTree>
    <p:extLst>
      <p:ext uri="{BB962C8B-B14F-4D97-AF65-F5344CB8AC3E}">
        <p14:creationId xmlns:p14="http://schemas.microsoft.com/office/powerpoint/2010/main" val="4419158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Show</a:t>
            </a:r>
            <a:r>
              <a:rPr lang="en-US" baseline="0" dirty="0" smtClean="0">
                <a:effectLst/>
                <a:latin typeface="Segoe UI" panose="020B0502040204020203" pitchFamily="34" charset="0"/>
              </a:rPr>
              <a:t> how to configure IP-Filtering in the firewall for the SQL </a:t>
            </a:r>
            <a:r>
              <a:rPr lang="en-US" baseline="0" smtClean="0">
                <a:effectLst/>
                <a:latin typeface="Segoe UI" panose="020B0502040204020203" pitchFamily="34" charset="0"/>
              </a:rPr>
              <a:t>Database Server.</a:t>
            </a:r>
            <a:endParaRPr lang="en-US" dirty="0" smtClean="0">
              <a:effectLst/>
            </a:endParaRP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20</a:t>
            </a:fld>
            <a:endParaRPr lang="en-US" dirty="0"/>
          </a:p>
        </p:txBody>
      </p:sp>
    </p:spTree>
    <p:extLst>
      <p:ext uri="{BB962C8B-B14F-4D97-AF65-F5344CB8AC3E}">
        <p14:creationId xmlns:p14="http://schemas.microsoft.com/office/powerpoint/2010/main" val="9867546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Show the different methods of provisioning a SQL Database server</a:t>
            </a:r>
            <a:r>
              <a:rPr lang="en-US" baseline="0" dirty="0" smtClean="0">
                <a:effectLst/>
                <a:latin typeface="Segoe UI" panose="020B0502040204020203" pitchFamily="34" charset="0"/>
              </a:rPr>
              <a:t> along with </a:t>
            </a:r>
            <a:r>
              <a:rPr lang="en-US" b="1" baseline="0" dirty="0" smtClean="0">
                <a:effectLst/>
                <a:latin typeface="Segoe UI" panose="020B0502040204020203" pitchFamily="34" charset="0"/>
              </a:rPr>
              <a:t>how easy it is</a:t>
            </a:r>
            <a:r>
              <a:rPr lang="en-US" baseline="0" dirty="0" smtClean="0">
                <a:effectLst/>
                <a:latin typeface="Segoe UI" panose="020B0502040204020203" pitchFamily="34" charset="0"/>
              </a:rPr>
              <a:t>. Plus, help the attendees understand what a SQL Database “server” really is.</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rPr>
              <a:t>Provisioning an on-premises</a:t>
            </a:r>
            <a:r>
              <a:rPr lang="en-US" baseline="0" dirty="0" smtClean="0">
                <a:effectLst/>
              </a:rPr>
              <a:t> SQL Server box can be time consuming, costly, and at times, a challenge. With SQL Database, provisioning a “server” is painless, quick, and provisioned in a matter of seconds. </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dirty="0" smtClean="0">
                <a:effectLst/>
                <a:latin typeface="Segoe UI" panose="020B0502040204020203" pitchFamily="34" charset="0"/>
              </a:rPr>
              <a:t>Provision servers interactively using the Management Portal</a:t>
            </a:r>
            <a:endParaRPr lang="en-US" dirty="0" smtClean="0">
              <a:effectLst/>
            </a:endParaRPr>
          </a:p>
          <a:p>
            <a:pPr rtl="0"/>
            <a:r>
              <a:rPr lang="en-US" dirty="0" smtClean="0">
                <a:effectLst/>
                <a:latin typeface="Segoe UI" panose="020B0502040204020203" pitchFamily="34" charset="0"/>
              </a:rPr>
              <a:t>Automate server provisioning using the Microsoft Azure Management</a:t>
            </a:r>
            <a:r>
              <a:rPr lang="en-US" baseline="0" dirty="0" smtClean="0">
                <a:effectLst/>
                <a:latin typeface="Segoe UI" panose="020B0502040204020203" pitchFamily="34" charset="0"/>
              </a:rPr>
              <a:t> API or PowerShell.</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rtl="0"/>
            <a:r>
              <a:rPr lang="en-US" dirty="0" smtClean="0">
                <a:effectLst/>
                <a:latin typeface="Segoe UI" panose="020B0502040204020203" pitchFamily="34" charset="0"/>
              </a:rPr>
              <a:t>While</a:t>
            </a:r>
            <a:r>
              <a:rPr lang="en-US" baseline="0" dirty="0" smtClean="0">
                <a:effectLst/>
                <a:latin typeface="Segoe UI" panose="020B0502040204020203" pitchFamily="34" charset="0"/>
              </a:rPr>
              <a:t> the “server” is technically a TDS endpoint, much of the SQL Server process is similar. Administration login credentials are still needed for security, and more importantly defining service access is essential, and required, for maintaining the integrity of your server through firewall rules.</a:t>
            </a:r>
            <a:endParaRPr lang="en-US" dirty="0" smtClean="0">
              <a:effectLst/>
            </a:endParaRP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21</a:t>
            </a:fld>
            <a:endParaRPr lang="en-US" dirty="0"/>
          </a:p>
        </p:txBody>
      </p:sp>
    </p:spTree>
    <p:extLst>
      <p:ext uri="{BB962C8B-B14F-4D97-AF65-F5344CB8AC3E}">
        <p14:creationId xmlns:p14="http://schemas.microsoft.com/office/powerpoint/2010/main" val="4752218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Show the different methods of provisioning a SQL Database server</a:t>
            </a:r>
            <a:r>
              <a:rPr lang="en-US" baseline="0" dirty="0" smtClean="0">
                <a:effectLst/>
                <a:latin typeface="Segoe UI" panose="020B0502040204020203" pitchFamily="34" charset="0"/>
              </a:rPr>
              <a:t> along with </a:t>
            </a:r>
            <a:r>
              <a:rPr lang="en-US" b="1" baseline="0" dirty="0" smtClean="0">
                <a:effectLst/>
                <a:latin typeface="Segoe UI" panose="020B0502040204020203" pitchFamily="34" charset="0"/>
              </a:rPr>
              <a:t>how easy it is</a:t>
            </a:r>
            <a:r>
              <a:rPr lang="en-US" baseline="0" dirty="0" smtClean="0">
                <a:effectLst/>
                <a:latin typeface="Segoe UI" panose="020B0502040204020203" pitchFamily="34" charset="0"/>
              </a:rPr>
              <a:t>. Plus, help the attendees understand what a SQL Database “server” really is.</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rPr>
              <a:t>Provisioning an on-premises</a:t>
            </a:r>
            <a:r>
              <a:rPr lang="en-US" baseline="0" dirty="0" smtClean="0">
                <a:effectLst/>
              </a:rPr>
              <a:t> SQL Server box can be time consuming, costly, and at times, a challenge. With SQL Database, provisioning a “server” is painless, quick, and provisioned in a matter of seconds. </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dirty="0" smtClean="0">
                <a:effectLst/>
                <a:latin typeface="Segoe UI" panose="020B0502040204020203" pitchFamily="34" charset="0"/>
              </a:rPr>
              <a:t>Automate server provisioning using the Microsoft Azure Management</a:t>
            </a:r>
            <a:r>
              <a:rPr lang="en-US" baseline="0" dirty="0" smtClean="0">
                <a:effectLst/>
                <a:latin typeface="Segoe UI" panose="020B0502040204020203" pitchFamily="34" charset="0"/>
              </a:rPr>
              <a:t> API or PowerShell or xplat-cli.</a:t>
            </a:r>
            <a:endParaRPr lang="en-US" dirty="0" smtClean="0">
              <a:effectLst/>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pPr/>
              <a:t>22</a:t>
            </a:fld>
            <a:endParaRPr lang="en-US" dirty="0"/>
          </a:p>
        </p:txBody>
      </p:sp>
    </p:spTree>
    <p:extLst>
      <p:ext uri="{BB962C8B-B14F-4D97-AF65-F5344CB8AC3E}">
        <p14:creationId xmlns:p14="http://schemas.microsoft.com/office/powerpoint/2010/main" val="114260063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700" baseline="0" smtClean="0"/>
              <a:t>Demo 1)</a:t>
            </a:r>
            <a:endParaRPr lang="en-US" sz="700" baseline="0" dirty="0" smtClean="0"/>
          </a:p>
        </p:txBody>
      </p:sp>
      <p:sp>
        <p:nvSpPr>
          <p:cNvPr id="4" name="Slide Number Placeholder 3"/>
          <p:cNvSpPr>
            <a:spLocks noGrp="1"/>
          </p:cNvSpPr>
          <p:nvPr>
            <p:ph type="sldNum" sz="quarter" idx="10"/>
          </p:nvPr>
        </p:nvSpPr>
        <p:spPr/>
        <p:txBody>
          <a:bodyPr/>
          <a:lstStyle/>
          <a:p>
            <a:fld id="{2C52CFDC-D2D5-4B9F-BA75-89F771E01AEB}" type="slidenum">
              <a:rPr lang="en-US" smtClean="0"/>
              <a:t>23</a:t>
            </a:fld>
            <a:endParaRPr lang="en-US"/>
          </a:p>
        </p:txBody>
      </p:sp>
    </p:spTree>
    <p:extLst>
      <p:ext uri="{BB962C8B-B14F-4D97-AF65-F5344CB8AC3E}">
        <p14:creationId xmlns:p14="http://schemas.microsoft.com/office/powerpoint/2010/main" val="379738272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baseline="0" dirty="0" smtClean="0">
                <a:effectLst/>
                <a:latin typeface="Segoe UI" panose="020B0502040204020203" pitchFamily="34" charset="0"/>
              </a:rPr>
              <a:t>Highlight what’s new in the latest SQL Database service update.</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rPr>
              <a:t>In late September</a:t>
            </a:r>
            <a:r>
              <a:rPr lang="en-US" baseline="0" dirty="0" smtClean="0">
                <a:effectLst/>
              </a:rPr>
              <a:t> a service update was deployed to Microsoft Azure SQL Database that included new functionality.</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dirty="0" smtClean="0">
                <a:effectLst/>
                <a:latin typeface="Segoe UI" panose="020B0502040204020203" pitchFamily="34" charset="0"/>
              </a:rPr>
              <a:t>Linked Server – </a:t>
            </a:r>
            <a:r>
              <a:rPr lang="en-US" dirty="0" smtClean="0"/>
              <a:t>This is a new component for database hybrid solutions spanning on-premises corporate networks and the Microsoft Azure cloud. </a:t>
            </a:r>
            <a:endParaRPr lang="en-US" dirty="0" smtClean="0">
              <a:effectLst/>
              <a:latin typeface="Segoe UI" panose="020B0502040204020203" pitchFamily="34" charset="0"/>
            </a:endParaRPr>
          </a:p>
          <a:p>
            <a:pPr rtl="0"/>
            <a:r>
              <a:rPr lang="en-US" dirty="0" smtClean="0">
                <a:effectLst/>
                <a:latin typeface="Segoe UI" panose="020B0502040204020203" pitchFamily="34" charset="0"/>
              </a:rPr>
              <a:t>Recursive Trigger – </a:t>
            </a:r>
            <a:r>
              <a:rPr lang="en-US" dirty="0" smtClean="0"/>
              <a:t>Just like SQL Server 2012, the option can be configured via ALTER</a:t>
            </a:r>
            <a:r>
              <a:rPr lang="en-US" baseline="0" dirty="0" smtClean="0"/>
              <a:t> DATABASE </a:t>
            </a:r>
            <a:r>
              <a:rPr lang="en-US" baseline="0" dirty="0" err="1" smtClean="0"/>
              <a:t>dbname</a:t>
            </a:r>
            <a:r>
              <a:rPr lang="en-US" baseline="0" dirty="0" smtClean="0"/>
              <a:t> SET RECURSIVE_TRIGGERS ON|OFF </a:t>
            </a:r>
            <a:endParaRPr lang="en-US" dirty="0" smtClean="0">
              <a:effectLst/>
              <a:latin typeface="Segoe UI" panose="020B0502040204020203" pitchFamily="34" charset="0"/>
            </a:endParaRPr>
          </a:p>
          <a:p>
            <a:pPr rtl="0"/>
            <a:r>
              <a:rPr lang="en-US" dirty="0" smtClean="0">
                <a:effectLst/>
                <a:latin typeface="Segoe UI" panose="020B0502040204020203" pitchFamily="34" charset="0"/>
              </a:rPr>
              <a:t>DBCC –</a:t>
            </a:r>
            <a:r>
              <a:rPr lang="en-US" baseline="0" dirty="0" smtClean="0">
                <a:effectLst/>
                <a:latin typeface="Segoe UI" panose="020B0502040204020203" pitchFamily="34" charset="0"/>
              </a:rPr>
              <a:t> </a:t>
            </a:r>
            <a:r>
              <a:rPr lang="en-US" dirty="0" smtClean="0"/>
              <a:t>The query optimizer uses statistics to estimate the cardinality or number of rows in the query result, which enables the query optimizer to create a high quality query plan.</a:t>
            </a:r>
            <a:endParaRPr lang="en-US" baseline="0" dirty="0" smtClean="0">
              <a:effectLst/>
              <a:latin typeface="Segoe UI" panose="020B0502040204020203" pitchFamily="34" charset="0"/>
            </a:endParaRPr>
          </a:p>
          <a:p>
            <a:pPr rtl="0"/>
            <a:r>
              <a:rPr lang="en-US" baseline="0" dirty="0" smtClean="0">
                <a:effectLst/>
                <a:latin typeface="Segoe UI" panose="020B0502040204020203" pitchFamily="34" charset="0"/>
              </a:rPr>
              <a:t>Firewall Rules – </a:t>
            </a:r>
            <a:r>
              <a:rPr lang="en-US" dirty="0" smtClean="0"/>
              <a:t>different rules for different databases hosted on the same logical SQL Database server</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pPr/>
              <a:t>24</a:t>
            </a:fld>
            <a:endParaRPr lang="en-US" dirty="0"/>
          </a:p>
        </p:txBody>
      </p:sp>
    </p:spTree>
    <p:extLst>
      <p:ext uri="{BB962C8B-B14F-4D97-AF65-F5344CB8AC3E}">
        <p14:creationId xmlns:p14="http://schemas.microsoft.com/office/powerpoint/2010/main" val="254040702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25</a:t>
            </a:fld>
            <a:endParaRPr lang="en-US" dirty="0"/>
          </a:p>
        </p:txBody>
      </p:sp>
    </p:spTree>
    <p:extLst>
      <p:ext uri="{BB962C8B-B14F-4D97-AF65-F5344CB8AC3E}">
        <p14:creationId xmlns:p14="http://schemas.microsoft.com/office/powerpoint/2010/main" val="110243882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spc="-51" dirty="0" smtClean="0">
                <a:solidFill>
                  <a:schemeClr val="bg2"/>
                </a:solidFill>
                <a:latin typeface="+mn-lt"/>
                <a:ea typeface="+mn-ea"/>
                <a:cs typeface="+mn-cs"/>
              </a:rPr>
              <a:t>Emergency data recovery when you need it most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26</a:t>
            </a:fld>
            <a:endParaRPr lang="en-US" dirty="0"/>
          </a:p>
        </p:txBody>
      </p:sp>
    </p:spTree>
    <p:extLst>
      <p:ext uri="{BB962C8B-B14F-4D97-AF65-F5344CB8AC3E}">
        <p14:creationId xmlns:p14="http://schemas.microsoft.com/office/powerpoint/2010/main" val="7366998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smtClean="0"/>
              <a:t>RTO </a:t>
            </a:r>
            <a:r>
              <a:rPr lang="sv-SE" dirty="0" err="1" smtClean="0"/>
              <a:t>Recovery</a:t>
            </a:r>
            <a:r>
              <a:rPr lang="sv-SE" dirty="0" smtClean="0"/>
              <a:t> </a:t>
            </a:r>
            <a:r>
              <a:rPr lang="sv-SE" dirty="0" err="1" smtClean="0"/>
              <a:t>time</a:t>
            </a:r>
            <a:r>
              <a:rPr lang="sv-SE" dirty="0" smtClean="0"/>
              <a:t> </a:t>
            </a:r>
            <a:r>
              <a:rPr lang="sv-SE" dirty="0" err="1" smtClean="0"/>
              <a:t>objective</a:t>
            </a:r>
            <a:r>
              <a:rPr lang="sv-SE" dirty="0" smtClean="0"/>
              <a:t> http://en.wikipedia.org/wiki/Recovery_time_objective</a:t>
            </a:r>
          </a:p>
          <a:p>
            <a:r>
              <a:rPr lang="sv-SE" dirty="0" smtClean="0"/>
              <a:t>RPO</a:t>
            </a:r>
            <a:r>
              <a:rPr lang="sv-SE" baseline="0" dirty="0" smtClean="0"/>
              <a:t> </a:t>
            </a:r>
            <a:r>
              <a:rPr lang="sv-SE" baseline="0" dirty="0" err="1" smtClean="0"/>
              <a:t>Recovery</a:t>
            </a:r>
            <a:r>
              <a:rPr lang="sv-SE" baseline="0" dirty="0" smtClean="0"/>
              <a:t> </a:t>
            </a:r>
            <a:r>
              <a:rPr lang="sv-SE" baseline="0" dirty="0" err="1" smtClean="0"/>
              <a:t>point</a:t>
            </a:r>
            <a:r>
              <a:rPr lang="sv-SE" baseline="0" dirty="0" smtClean="0"/>
              <a:t> </a:t>
            </a:r>
            <a:r>
              <a:rPr lang="sv-SE" baseline="0" dirty="0" err="1" smtClean="0"/>
              <a:t>objective</a:t>
            </a:r>
            <a:r>
              <a:rPr lang="sv-SE" baseline="0" dirty="0" smtClean="0"/>
              <a:t> http://en.wikipedia.org/wiki/Recovery_point_objective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27</a:t>
            </a:fld>
            <a:endParaRPr lang="en-US" dirty="0"/>
          </a:p>
        </p:txBody>
      </p:sp>
    </p:spTree>
    <p:extLst>
      <p:ext uri="{BB962C8B-B14F-4D97-AF65-F5344CB8AC3E}">
        <p14:creationId xmlns:p14="http://schemas.microsoft.com/office/powerpoint/2010/main" val="245427407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smtClean="0"/>
              <a:t>RTO </a:t>
            </a:r>
            <a:r>
              <a:rPr lang="sv-SE" dirty="0" err="1" smtClean="0"/>
              <a:t>Recovery</a:t>
            </a:r>
            <a:r>
              <a:rPr lang="sv-SE" dirty="0" smtClean="0"/>
              <a:t> </a:t>
            </a:r>
            <a:r>
              <a:rPr lang="sv-SE" dirty="0" err="1" smtClean="0"/>
              <a:t>time</a:t>
            </a:r>
            <a:r>
              <a:rPr lang="sv-SE" dirty="0" smtClean="0"/>
              <a:t> </a:t>
            </a:r>
            <a:r>
              <a:rPr lang="sv-SE" dirty="0" err="1" smtClean="0"/>
              <a:t>objective</a:t>
            </a:r>
            <a:r>
              <a:rPr lang="sv-SE" dirty="0" smtClean="0"/>
              <a:t> http://en.wikipedia.org/wiki/Recovery_time_objective</a:t>
            </a:r>
          </a:p>
          <a:p>
            <a:r>
              <a:rPr lang="sv-SE" dirty="0" smtClean="0"/>
              <a:t>RPO</a:t>
            </a:r>
            <a:r>
              <a:rPr lang="sv-SE" baseline="0" dirty="0" smtClean="0"/>
              <a:t> </a:t>
            </a:r>
            <a:r>
              <a:rPr lang="sv-SE" baseline="0" dirty="0" err="1" smtClean="0"/>
              <a:t>Recovery</a:t>
            </a:r>
            <a:r>
              <a:rPr lang="sv-SE" baseline="0" dirty="0" smtClean="0"/>
              <a:t> </a:t>
            </a:r>
            <a:r>
              <a:rPr lang="sv-SE" baseline="0" dirty="0" err="1" smtClean="0"/>
              <a:t>point</a:t>
            </a:r>
            <a:r>
              <a:rPr lang="sv-SE" baseline="0" dirty="0" smtClean="0"/>
              <a:t> </a:t>
            </a:r>
            <a:r>
              <a:rPr lang="sv-SE" baseline="0" dirty="0" err="1" smtClean="0"/>
              <a:t>objective</a:t>
            </a:r>
            <a:r>
              <a:rPr lang="sv-SE" baseline="0" dirty="0" smtClean="0"/>
              <a:t> http://en.wikipedia.org/wiki/Recovery_point_objective</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28</a:t>
            </a:fld>
            <a:endParaRPr lang="en-US" dirty="0"/>
          </a:p>
        </p:txBody>
      </p:sp>
    </p:spTree>
    <p:extLst>
      <p:ext uri="{BB962C8B-B14F-4D97-AF65-F5344CB8AC3E}">
        <p14:creationId xmlns:p14="http://schemas.microsoft.com/office/powerpoint/2010/main" val="421230320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solidFill>
                  <a:srgbClr val="000000"/>
                </a:solidFill>
                <a:latin typeface="Segoe UI Light"/>
              </a:rPr>
              <a:t>Gain insight into database events &amp; streamline compliance-related tasks</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29</a:t>
            </a:fld>
            <a:endParaRPr lang="en-US" dirty="0"/>
          </a:p>
        </p:txBody>
      </p:sp>
    </p:spTree>
    <p:extLst>
      <p:ext uri="{BB962C8B-B14F-4D97-AF65-F5344CB8AC3E}">
        <p14:creationId xmlns:p14="http://schemas.microsoft.com/office/powerpoint/2010/main" val="15964210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sv-SE" dirty="0" smtClean="0"/>
              <a:t>Now let’s focus on Microsoft Azure</a:t>
            </a:r>
            <a:r>
              <a:rPr lang="sv-SE" baseline="0" dirty="0" smtClean="0"/>
              <a:t> SQL Database the PaaS service!</a:t>
            </a:r>
            <a:endParaRPr lang="en-US" dirty="0" smtClean="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3</a:t>
            </a:fld>
            <a:endParaRPr lang="en-US"/>
          </a:p>
        </p:txBody>
      </p:sp>
    </p:spTree>
    <p:extLst>
      <p:ext uri="{BB962C8B-B14F-4D97-AF65-F5344CB8AC3E}">
        <p14:creationId xmlns:p14="http://schemas.microsoft.com/office/powerpoint/2010/main" val="88063322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Speaker notes:</a:t>
            </a:r>
          </a:p>
          <a:p>
            <a:endParaRPr lang="en-US"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smtClean="0">
                <a:solidFill>
                  <a:schemeClr val="tx1"/>
                </a:solidFill>
                <a:effectLst/>
                <a:latin typeface="+mn-lt"/>
                <a:ea typeface="+mn-ea"/>
                <a:cs typeface="+mn-cs"/>
              </a:rPr>
              <a:t>Full-Text Search allows fast and flexible indexing for keyword-based query of text data stored in tables with columns of following data types: char, </a:t>
            </a:r>
            <a:r>
              <a:rPr lang="en-US" sz="1200" b="0" i="0" kern="1200" dirty="0" err="1" smtClean="0">
                <a:solidFill>
                  <a:schemeClr val="tx1"/>
                </a:solidFill>
                <a:effectLst/>
                <a:latin typeface="+mn-lt"/>
                <a:ea typeface="+mn-ea"/>
                <a:cs typeface="+mn-cs"/>
              </a:rPr>
              <a:t>varchar</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nchar</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nvarchar</a:t>
            </a:r>
            <a:r>
              <a:rPr lang="en-US" sz="1200" b="0" i="0" kern="1200" dirty="0" smtClean="0">
                <a:solidFill>
                  <a:schemeClr val="tx1"/>
                </a:solidFill>
                <a:effectLst/>
                <a:latin typeface="+mn-lt"/>
                <a:ea typeface="+mn-ea"/>
                <a:cs typeface="+mn-cs"/>
              </a:rPr>
              <a:t>, text, </a:t>
            </a:r>
            <a:r>
              <a:rPr lang="en-US" sz="1200" b="0" i="0" kern="1200" dirty="0" err="1" smtClean="0">
                <a:solidFill>
                  <a:schemeClr val="tx1"/>
                </a:solidFill>
                <a:effectLst/>
                <a:latin typeface="+mn-lt"/>
                <a:ea typeface="+mn-ea"/>
                <a:cs typeface="+mn-cs"/>
              </a:rPr>
              <a:t>ntext</a:t>
            </a:r>
            <a:r>
              <a:rPr lang="en-US" sz="1200" b="0" i="0" kern="1200" dirty="0" smtClean="0">
                <a:solidFill>
                  <a:schemeClr val="tx1"/>
                </a:solidFill>
                <a:effectLst/>
                <a:latin typeface="+mn-lt"/>
                <a:ea typeface="+mn-ea"/>
                <a:cs typeface="+mn-cs"/>
              </a:rPr>
              <a:t>, image, xml, or </a:t>
            </a:r>
            <a:r>
              <a:rPr lang="en-US" sz="1200" b="0" i="0" kern="1200" dirty="0" err="1" smtClean="0">
                <a:solidFill>
                  <a:schemeClr val="tx1"/>
                </a:solidFill>
                <a:effectLst/>
                <a:latin typeface="+mn-lt"/>
                <a:ea typeface="+mn-ea"/>
                <a:cs typeface="+mn-cs"/>
              </a:rPr>
              <a:t>varbinary</a:t>
            </a:r>
            <a:r>
              <a:rPr lang="en-US" sz="1200" b="0" i="0" kern="1200" dirty="0" smtClean="0">
                <a:solidFill>
                  <a:schemeClr val="tx1"/>
                </a:solidFill>
                <a:effectLst/>
                <a:latin typeface="+mn-lt"/>
                <a:ea typeface="+mn-ea"/>
                <a:cs typeface="+mn-cs"/>
              </a:rPr>
              <a:t>(max) </a:t>
            </a:r>
          </a:p>
          <a:p>
            <a:pPr marL="171450" indent="-171450">
              <a:buFont typeface="Arial" panose="020B0604020202020204" pitchFamily="34" charset="0"/>
              <a:buChar char="•"/>
            </a:pPr>
            <a:endParaRPr lang="en-US"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smtClean="0">
                <a:solidFill>
                  <a:schemeClr val="tx1"/>
                </a:solidFill>
                <a:effectLst/>
                <a:latin typeface="+mn-lt"/>
                <a:ea typeface="+mn-ea"/>
                <a:cs typeface="+mn-cs"/>
              </a:rPr>
              <a:t>Full-text queries can include simple words and phrases or multiple forms of a word or phrase. </a:t>
            </a:r>
          </a:p>
          <a:p>
            <a:pPr marL="171450" indent="-171450">
              <a:buFont typeface="Arial" panose="020B0604020202020204" pitchFamily="34" charset="0"/>
              <a:buChar char="•"/>
            </a:pPr>
            <a:endParaRPr lang="en-US" sz="1200" kern="1200" dirty="0" smtClean="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A full-text query returns any documents that contain at least one match (also known as a hit). A match occurs when a target document contains all the terms specified in the full-text query, and meets any other search conditions, such as the distance between the matching terms.</a:t>
            </a:r>
            <a:endParaRPr lang="en-US"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endParaRPr lang="en-US" sz="1200" b="0" i="0" kern="1200" dirty="0" smtClean="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Full-text queries perform linguistic searches against text data in full-text indexes by operating on words and phrases based on rules of a particular language such as English or Japanese</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smtClean="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A full-text query returns any documents that contain at least one match (also known as a hit). A match occurs when a target document contains all the terms specified in the full-text query, and meets any other search conditions, such as the distance between the matching terms.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smtClean="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Full-text search is applicable to a wide range of business scenarios such as e-businesses—searching for items on a web site; law firms—searching for case histories in a legal-data repository; or human resources departments—matching job descriptions with stored resumes. </a:t>
            </a:r>
          </a:p>
          <a:p>
            <a:pPr marL="171450" indent="-171450">
              <a:buFont typeface="Arial" panose="020B0604020202020204" pitchFamily="34" charset="0"/>
              <a:buChar char="•"/>
            </a:pPr>
            <a:endParaRPr lang="en-US"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endParaRPr lang="en-US"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30</a:t>
            </a:fld>
            <a:endParaRPr lang="en-US" dirty="0">
              <a:solidFill>
                <a:prstClr val="black"/>
              </a:solidFill>
            </a:endParaRPr>
          </a:p>
        </p:txBody>
      </p:sp>
    </p:spTree>
    <p:extLst>
      <p:ext uri="{BB962C8B-B14F-4D97-AF65-F5344CB8AC3E}">
        <p14:creationId xmlns:p14="http://schemas.microsoft.com/office/powerpoint/2010/main" val="379010570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 objective:</a:t>
            </a:r>
          </a:p>
          <a:p>
            <a:r>
              <a:rPr lang="en-US" b="0" dirty="0" smtClean="0"/>
              <a:t>XML</a:t>
            </a:r>
            <a:r>
              <a:rPr lang="en-US" b="0" baseline="0" dirty="0" smtClean="0"/>
              <a:t> indexes speedup XQuery-based query response</a:t>
            </a:r>
          </a:p>
          <a:p>
            <a:endParaRPr lang="en-US" b="0" baseline="0" dirty="0" smtClean="0"/>
          </a:p>
          <a:p>
            <a:r>
              <a:rPr lang="en-US" b="1" baseline="0" dirty="0" smtClean="0"/>
              <a:t>Speaker notes:</a:t>
            </a:r>
          </a:p>
          <a:p>
            <a:endParaRPr lang="en-US" b="1" baseline="0" dirty="0" smtClean="0"/>
          </a:p>
          <a:p>
            <a:pPr marL="171450" indent="-171450">
              <a:buFont typeface="Arial" panose="020B0604020202020204" pitchFamily="34" charset="0"/>
              <a:buChar char="•"/>
            </a:pPr>
            <a:r>
              <a:rPr lang="en-US" sz="1200" kern="1200" dirty="0" smtClean="0">
                <a:solidFill>
                  <a:schemeClr val="tx1"/>
                </a:solidFill>
                <a:effectLst/>
                <a:latin typeface="+mn-lt"/>
                <a:ea typeface="+mn-ea"/>
                <a:cs typeface="+mn-cs"/>
              </a:rPr>
              <a:t>An XML index is</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like a copy of an XML object tree that is saved into the database for rapid reuse</a:t>
            </a:r>
            <a:r>
              <a:rPr lang="en-US" sz="1200" kern="1200" baseline="0" dirty="0" smtClean="0">
                <a:solidFill>
                  <a:schemeClr val="tx1"/>
                </a:solidFill>
                <a:effectLst/>
                <a:latin typeface="+mn-lt"/>
                <a:ea typeface="+mn-ea"/>
                <a:cs typeface="+mn-cs"/>
              </a:rPr>
              <a:t> rather than an object created in memory and traversed during query time </a:t>
            </a:r>
            <a:r>
              <a:rPr lang="en-US" sz="1200" kern="1200" dirty="0" smtClean="0">
                <a:solidFill>
                  <a:schemeClr val="tx1"/>
                </a:solidFill>
                <a:effectLst/>
                <a:latin typeface="+mn-lt"/>
                <a:ea typeface="+mn-ea"/>
                <a:cs typeface="+mn-cs"/>
              </a:rPr>
              <a:t>which is a relatively slow process.</a:t>
            </a:r>
            <a:endParaRPr lang="en-US" sz="1200" kern="1200" baseline="0" dirty="0" smtClean="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Before you can create a primary XML index on a table, the table must have a clustered primary key.</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Secondary indexes are</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designed to speed up a particular type of query</a:t>
            </a:r>
            <a:r>
              <a:rPr lang="en-US" sz="1200" kern="1200" baseline="0" dirty="0" smtClean="0">
                <a:solidFill>
                  <a:schemeClr val="tx1"/>
                </a:solidFill>
                <a:effectLst/>
                <a:latin typeface="+mn-lt"/>
                <a:ea typeface="+mn-ea"/>
                <a:cs typeface="+mn-cs"/>
              </a:rPr>
              <a:t> such as </a:t>
            </a:r>
            <a:r>
              <a:rPr lang="en-US" sz="1200" kern="1200" dirty="0" smtClean="0">
                <a:solidFill>
                  <a:schemeClr val="tx1"/>
                </a:solidFill>
                <a:effectLst/>
                <a:latin typeface="+mn-lt"/>
                <a:ea typeface="+mn-ea"/>
                <a:cs typeface="+mn-cs"/>
              </a:rPr>
              <a:t>PATH, VALUE, and PROPERTY indexes</a:t>
            </a:r>
            <a:r>
              <a:rPr lang="en-US" sz="1200" kern="1200" baseline="0" dirty="0" smtClean="0">
                <a:solidFill>
                  <a:schemeClr val="tx1"/>
                </a:solidFill>
                <a:effectLst/>
                <a:latin typeface="+mn-lt"/>
                <a:ea typeface="+mn-ea"/>
                <a:cs typeface="+mn-cs"/>
              </a:rPr>
              <a:t>:</a:t>
            </a: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628650" lvl="1" indent="-171450">
              <a:buFont typeface="Arial" panose="020B0604020202020204" pitchFamily="34" charset="0"/>
              <a:buChar char="•"/>
            </a:pPr>
            <a:r>
              <a:rPr lang="en-US" sz="1200" kern="1200" dirty="0" smtClean="0">
                <a:solidFill>
                  <a:schemeClr val="tx1"/>
                </a:solidFill>
                <a:effectLst/>
                <a:latin typeface="+mn-lt"/>
                <a:ea typeface="+mn-ea"/>
                <a:cs typeface="+mn-cs"/>
              </a:rPr>
              <a:t>A PATH index helps to decide whether a particular path to an element or attribute is valid. It is typically used with the </a:t>
            </a:r>
            <a:r>
              <a:rPr lang="en-US" sz="1200" b="1" kern="1200" dirty="0" smtClean="0">
                <a:solidFill>
                  <a:schemeClr val="tx1"/>
                </a:solidFill>
                <a:effectLst/>
                <a:latin typeface="+mn-lt"/>
                <a:ea typeface="+mn-ea"/>
                <a:cs typeface="+mn-cs"/>
              </a:rPr>
              <a:t>exist() XQuery</a:t>
            </a:r>
            <a:r>
              <a:rPr lang="en-US" sz="1200" kern="1200" dirty="0" smtClean="0">
                <a:solidFill>
                  <a:schemeClr val="tx1"/>
                </a:solidFill>
                <a:effectLst/>
                <a:latin typeface="+mn-lt"/>
                <a:ea typeface="+mn-ea"/>
                <a:cs typeface="+mn-cs"/>
              </a:rPr>
              <a:t> method. </a:t>
            </a:r>
          </a:p>
          <a:p>
            <a:pPr marL="628650" lvl="1" indent="-171450">
              <a:buFont typeface="Arial" panose="020B0604020202020204" pitchFamily="34" charset="0"/>
              <a:buChar char="•"/>
            </a:pPr>
            <a:r>
              <a:rPr lang="en-US" sz="1200" kern="1200" dirty="0" smtClean="0">
                <a:solidFill>
                  <a:schemeClr val="tx1"/>
                </a:solidFill>
                <a:effectLst/>
                <a:latin typeface="+mn-lt"/>
                <a:ea typeface="+mn-ea"/>
                <a:cs typeface="+mn-cs"/>
              </a:rPr>
              <a:t>A VALUE index helps to obtain the value of an element or attribute.</a:t>
            </a:r>
            <a:endParaRPr lang="en-GB" sz="1200" kern="1200" dirty="0" smtClean="0">
              <a:solidFill>
                <a:schemeClr val="tx1"/>
              </a:solidFill>
              <a:effectLst/>
              <a:latin typeface="+mn-lt"/>
              <a:ea typeface="+mn-ea"/>
              <a:cs typeface="+mn-cs"/>
            </a:endParaRPr>
          </a:p>
          <a:p>
            <a:pPr marL="628650" lvl="1" indent="-171450">
              <a:buFont typeface="Arial" panose="020B0604020202020204" pitchFamily="34" charset="0"/>
              <a:buChar char="•"/>
            </a:pPr>
            <a:r>
              <a:rPr lang="en-US" sz="1200" kern="1200" dirty="0" smtClean="0">
                <a:solidFill>
                  <a:schemeClr val="tx1"/>
                </a:solidFill>
                <a:effectLst/>
                <a:latin typeface="+mn-lt"/>
                <a:ea typeface="+mn-ea"/>
                <a:cs typeface="+mn-cs"/>
              </a:rPr>
              <a:t>A PROPERTY index is used when retrieving multiple values through PATH expressions.</a:t>
            </a:r>
            <a:endParaRPr lang="en-GB"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GB" dirty="0" smtClean="0"/>
          </a:p>
          <a:p>
            <a:endParaRPr lang="en-US" sz="1200" kern="1200" baseline="0" dirty="0" smtClean="0">
              <a:solidFill>
                <a:schemeClr val="tx1"/>
              </a:solidFill>
              <a:effectLst/>
              <a:latin typeface="+mn-lt"/>
              <a:ea typeface="+mn-ea"/>
              <a:cs typeface="+mn-cs"/>
            </a:endParaRPr>
          </a:p>
          <a:p>
            <a:endParaRPr lang="en-US" sz="1200" kern="1200" baseline="0" dirty="0" smtClean="0">
              <a:solidFill>
                <a:schemeClr val="tx1"/>
              </a:solidFill>
              <a:effectLst/>
              <a:latin typeface="+mn-lt"/>
              <a:ea typeface="+mn-ea"/>
              <a:cs typeface="+mn-cs"/>
            </a:endParaRPr>
          </a:p>
          <a:p>
            <a:endParaRPr lang="en-US" sz="1200" kern="1200" baseline="0" dirty="0" smtClean="0">
              <a:solidFill>
                <a:schemeClr val="tx1"/>
              </a:solidFill>
              <a:effectLst/>
              <a:latin typeface="+mn-lt"/>
              <a:ea typeface="+mn-ea"/>
              <a:cs typeface="+mn-cs"/>
            </a:endParaRPr>
          </a:p>
          <a:p>
            <a:endParaRPr lang="en-US" sz="1200" kern="1200" baseline="0" dirty="0" smtClean="0">
              <a:solidFill>
                <a:schemeClr val="tx1"/>
              </a:solidFill>
              <a:effectLst/>
              <a:latin typeface="+mn-lt"/>
              <a:ea typeface="+mn-ea"/>
              <a:cs typeface="+mn-cs"/>
            </a:endParaRPr>
          </a:p>
          <a:p>
            <a:endParaRPr lang="en-US" sz="1200" kern="1200" baseline="0" dirty="0" smtClean="0">
              <a:solidFill>
                <a:schemeClr val="tx1"/>
              </a:solidFill>
              <a:effectLst/>
              <a:latin typeface="+mn-lt"/>
              <a:ea typeface="+mn-ea"/>
              <a:cs typeface="+mn-cs"/>
            </a:endParaRPr>
          </a:p>
          <a:p>
            <a:endParaRPr lang="en-US" b="1" baseline="0" dirty="0" smtClean="0"/>
          </a:p>
          <a:p>
            <a:endParaRPr lang="en-US" b="1"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31</a:t>
            </a:fld>
            <a:endParaRPr lang="en-US" dirty="0">
              <a:solidFill>
                <a:prstClr val="black"/>
              </a:solidFill>
            </a:endParaRPr>
          </a:p>
        </p:txBody>
      </p:sp>
    </p:spTree>
    <p:extLst>
      <p:ext uri="{BB962C8B-B14F-4D97-AF65-F5344CB8AC3E}">
        <p14:creationId xmlns:p14="http://schemas.microsoft.com/office/powerpoint/2010/main" val="162443225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2000" b="1" dirty="0" smtClean="0"/>
              <a:t>Slide objective:</a:t>
            </a:r>
          </a:p>
          <a:p>
            <a:pPr marL="0" indent="0">
              <a:buNone/>
            </a:pPr>
            <a:r>
              <a:rPr lang="en-US" sz="1200" kern="1200" dirty="0" smtClean="0">
                <a:solidFill>
                  <a:schemeClr val="tx1"/>
                </a:solidFill>
                <a:effectLst/>
                <a:latin typeface="+mn-lt"/>
                <a:ea typeface="+mn-ea"/>
                <a:cs typeface="+mn-cs"/>
              </a:rPr>
              <a:t>Emphasize</a:t>
            </a:r>
            <a:r>
              <a:rPr lang="en-US" sz="1200" kern="1200" baseline="0" dirty="0" smtClean="0">
                <a:solidFill>
                  <a:schemeClr val="tx1"/>
                </a:solidFill>
                <a:effectLst/>
                <a:latin typeface="+mn-lt"/>
                <a:ea typeface="+mn-ea"/>
                <a:cs typeface="+mn-cs"/>
              </a:rPr>
              <a:t> Azure SQL Database service has e</a:t>
            </a:r>
            <a:r>
              <a:rPr lang="en-US" sz="1200" kern="1200" dirty="0" smtClean="0">
                <a:solidFill>
                  <a:schemeClr val="tx1"/>
                </a:solidFill>
                <a:effectLst/>
                <a:latin typeface="+mn-lt"/>
                <a:ea typeface="+mn-ea"/>
                <a:cs typeface="+mn-cs"/>
              </a:rPr>
              <a:t>xtremely rich environment for monitoring the status of your databases using DMVs.</a:t>
            </a:r>
          </a:p>
          <a:p>
            <a:pPr marL="0" indent="0">
              <a:buNone/>
            </a:pPr>
            <a:endParaRPr lang="en-US" sz="1200" kern="1200" dirty="0" smtClean="0">
              <a:solidFill>
                <a:schemeClr val="tx1"/>
              </a:solidFill>
              <a:effectLst/>
              <a:latin typeface="+mn-lt"/>
              <a:ea typeface="+mn-ea"/>
              <a:cs typeface="+mn-cs"/>
            </a:endParaRPr>
          </a:p>
          <a:p>
            <a:pPr marL="0" indent="0">
              <a:buNone/>
            </a:pPr>
            <a:r>
              <a:rPr lang="en-US" sz="1200" b="1" kern="1200" dirty="0" smtClean="0">
                <a:solidFill>
                  <a:schemeClr val="tx1"/>
                </a:solidFill>
                <a:effectLst/>
                <a:latin typeface="+mn-lt"/>
                <a:ea typeface="+mn-ea"/>
                <a:cs typeface="+mn-cs"/>
              </a:rPr>
              <a:t>Speaker notes:</a:t>
            </a:r>
            <a:endParaRPr lang="en-US" sz="2000" b="1" dirty="0" smtClean="0"/>
          </a:p>
          <a:p>
            <a:pPr marL="0" indent="0">
              <a:buNone/>
            </a:pPr>
            <a:endParaRPr lang="en-US" sz="2000" dirty="0" smtClean="0"/>
          </a:p>
          <a:p>
            <a:pPr marL="342900" indent="-342900">
              <a:buFont typeface="Arial" panose="020B0604020202020204" pitchFamily="34" charset="0"/>
              <a:buChar char="•"/>
            </a:pPr>
            <a:r>
              <a:rPr lang="en-US" sz="2000" dirty="0" smtClean="0"/>
              <a:t>Microsoft Azure SQL Database partially supports three categories of dynamic management views:</a:t>
            </a:r>
            <a:br>
              <a:rPr lang="en-US" sz="2000" dirty="0" smtClean="0"/>
            </a:br>
            <a:endParaRPr lang="en-US" sz="2000" dirty="0" smtClean="0"/>
          </a:p>
          <a:p>
            <a:pPr lvl="1"/>
            <a:r>
              <a:rPr lang="en-US" sz="1600" dirty="0" smtClean="0"/>
              <a:t>Database-related dynamic management views (indexes, partitions and waits)</a:t>
            </a:r>
            <a:br>
              <a:rPr lang="en-US" sz="1600" dirty="0" smtClean="0"/>
            </a:br>
            <a:endParaRPr lang="en-US" sz="1600" dirty="0" smtClean="0"/>
          </a:p>
          <a:p>
            <a:pPr lvl="1"/>
            <a:r>
              <a:rPr lang="en-US" sz="1600" dirty="0" smtClean="0"/>
              <a:t>Execution-related dynamic management views (connections, sessions, requests)</a:t>
            </a:r>
            <a:br>
              <a:rPr lang="en-US" sz="1600" dirty="0" smtClean="0"/>
            </a:br>
            <a:r>
              <a:rPr lang="en-US" sz="1600" dirty="0" smtClean="0"/>
              <a:t/>
            </a:r>
            <a:br>
              <a:rPr lang="en-US" sz="1600" dirty="0" smtClean="0"/>
            </a:br>
            <a:r>
              <a:rPr lang="en-US" sz="1600" dirty="0" smtClean="0"/>
              <a:t>Transaction-related dynamic management views (transactions and locks)</a:t>
            </a:r>
            <a:br>
              <a:rPr lang="en-US" sz="1600" dirty="0" smtClean="0"/>
            </a:br>
            <a:endParaRPr lang="en-US" sz="1600" dirty="0" smtClean="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Identify expensive queries</a:t>
            </a:r>
            <a:r>
              <a:rPr lang="en-US" sz="1200" kern="1200" baseline="0" dirty="0" smtClean="0">
                <a:solidFill>
                  <a:schemeClr val="tx1"/>
                </a:solidFill>
                <a:effectLst/>
                <a:latin typeface="+mn-lt"/>
                <a:ea typeface="+mn-ea"/>
                <a:cs typeface="+mn-cs"/>
              </a:rPr>
              <a:t> and g</a:t>
            </a:r>
            <a:r>
              <a:rPr lang="en-US" sz="1200" kern="1200" dirty="0" smtClean="0">
                <a:solidFill>
                  <a:schemeClr val="tx1"/>
                </a:solidFill>
                <a:effectLst/>
                <a:latin typeface="+mn-lt"/>
                <a:ea typeface="+mn-ea"/>
                <a:cs typeface="+mn-cs"/>
              </a:rPr>
              <a:t>ain an understanding of long running queries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smtClean="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View the</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status of your query within the execution plan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smtClean="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Detect the queries</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that run for long may be getting throttled by Azure SQL Database</a:t>
            </a:r>
            <a:r>
              <a:rPr lang="en-US" sz="1200" kern="1200" baseline="0" dirty="0" smtClean="0">
                <a:solidFill>
                  <a:schemeClr val="tx1"/>
                </a:solidFill>
                <a:effectLst/>
                <a:latin typeface="+mn-lt"/>
                <a:ea typeface="+mn-ea"/>
                <a:cs typeface="+mn-cs"/>
              </a:rPr>
              <a:t> service</a:t>
            </a:r>
            <a:endParaRPr lang="en-US" sz="1200" kern="1200" dirty="0" smtClean="0">
              <a:solidFill>
                <a:schemeClr val="tx1"/>
              </a:solidFill>
              <a:effectLst/>
              <a:latin typeface="+mn-lt"/>
              <a:ea typeface="+mn-ea"/>
              <a:cs typeface="+mn-cs"/>
            </a:endParaRPr>
          </a:p>
          <a:p>
            <a:pPr marL="171450" lvl="0" indent="-171450" algn="l">
              <a:buFont typeface="Arial" panose="020B0604020202020204" pitchFamily="34" charset="0"/>
              <a:buChar char="•"/>
            </a:pPr>
            <a:endParaRPr lang="en-US" sz="120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smtClean="0">
                <a:solidFill>
                  <a:schemeClr val="tx1"/>
                </a:solidFill>
                <a:effectLst/>
                <a:latin typeface="+mn-lt"/>
                <a:ea typeface="+mn-ea"/>
                <a:cs typeface="+mn-cs"/>
              </a:rPr>
              <a:t>Monitor</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the size of transactions and</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transaction log usage</a:t>
            </a:r>
          </a:p>
          <a:p>
            <a:pPr marL="171450" indent="-171450">
              <a:buFont typeface="Arial" panose="020B0604020202020204" pitchFamily="34" charset="0"/>
              <a:buChar char="•"/>
            </a:pPr>
            <a:endParaRPr lang="en-US" sz="1200" kern="1200" dirty="0" smtClean="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Helps with capacity planning - If these percentages remain near 100% utilization, you should consider improving performance by scaling out, scaling up, or optimizing your database design.</a:t>
            </a:r>
          </a:p>
          <a:p>
            <a:pPr marL="171450" indent="-171450">
              <a:buFont typeface="Arial" panose="020B0604020202020204" pitchFamily="34" charset="0"/>
              <a:buChar char="•"/>
            </a:pPr>
            <a:endParaRPr lang="en-US" sz="1200" kern="1200" dirty="0" smtClean="0">
              <a:solidFill>
                <a:schemeClr val="tx1"/>
              </a:solidFill>
              <a:effectLst/>
              <a:latin typeface="+mn-lt"/>
              <a:ea typeface="+mn-ea"/>
              <a:cs typeface="+mn-cs"/>
            </a:endParaRPr>
          </a:p>
          <a:p>
            <a:pPr marL="171450" indent="-171450">
              <a:buFont typeface="Arial" panose="020B0604020202020204" pitchFamily="34" charset="0"/>
              <a:buChar char="•"/>
            </a:pPr>
            <a:endParaRPr lang="en-US" sz="1200" kern="1200" dirty="0" smtClean="0">
              <a:solidFill>
                <a:schemeClr val="tx1"/>
              </a:solidFill>
              <a:effectLst/>
              <a:latin typeface="+mn-lt"/>
              <a:ea typeface="+mn-ea"/>
              <a:cs typeface="+mn-cs"/>
            </a:endParaRPr>
          </a:p>
          <a:p>
            <a:pPr marL="171450" indent="-171450">
              <a:buFont typeface="Arial" panose="020B0604020202020204" pitchFamily="34" charset="0"/>
              <a:buChar char="•"/>
            </a:pPr>
            <a:endParaRPr lang="en-US" sz="1200" kern="1200" dirty="0" smtClean="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smtClean="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smtClean="0">
              <a:solidFill>
                <a:schemeClr val="tx1"/>
              </a:solidFill>
              <a:effectLst/>
              <a:latin typeface="+mn-lt"/>
              <a:ea typeface="+mn-ea"/>
              <a:cs typeface="+mn-cs"/>
            </a:endParaRPr>
          </a:p>
          <a:p>
            <a:pPr marL="171450" indent="-171450">
              <a:buFont typeface="Arial" panose="020B0604020202020204" pitchFamily="34" charset="0"/>
              <a:buChar char="•"/>
            </a:pPr>
            <a:endParaRPr lang="en-US" sz="1200" kern="1200" dirty="0" smtClean="0">
              <a:solidFill>
                <a:schemeClr val="tx1"/>
              </a:solidFill>
              <a:effectLst/>
              <a:latin typeface="+mn-lt"/>
              <a:ea typeface="+mn-ea"/>
              <a:cs typeface="+mn-cs"/>
            </a:endParaRPr>
          </a:p>
          <a:p>
            <a:pPr marL="285750" lvl="0" indent="-285750" algn="l">
              <a:buFont typeface="Arial" panose="020B0604020202020204" pitchFamily="34" charset="0"/>
              <a:buChar char="•"/>
            </a:pPr>
            <a:endParaRPr lang="en-US" sz="1600"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32</a:t>
            </a:fld>
            <a:endParaRPr lang="en-US" dirty="0">
              <a:solidFill>
                <a:prstClr val="black"/>
              </a:solidFill>
            </a:endParaRPr>
          </a:p>
        </p:txBody>
      </p:sp>
    </p:spTree>
    <p:extLst>
      <p:ext uri="{BB962C8B-B14F-4D97-AF65-F5344CB8AC3E}">
        <p14:creationId xmlns:p14="http://schemas.microsoft.com/office/powerpoint/2010/main" val="309166272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Demo 2)</a:t>
            </a:r>
            <a:endParaRPr lang="en-US" sz="800" baseline="0" dirty="0" smtClean="0"/>
          </a:p>
        </p:txBody>
      </p:sp>
      <p:sp>
        <p:nvSpPr>
          <p:cNvPr id="4" name="Slide Number Placeholder 3"/>
          <p:cNvSpPr>
            <a:spLocks noGrp="1"/>
          </p:cNvSpPr>
          <p:nvPr>
            <p:ph type="sldNum" sz="quarter" idx="10"/>
          </p:nvPr>
        </p:nvSpPr>
        <p:spPr/>
        <p:txBody>
          <a:bodyPr/>
          <a:lstStyle/>
          <a:p>
            <a:fld id="{2C52CFDC-D2D5-4B9F-BA75-89F771E01AEB}" type="slidenum">
              <a:rPr lang="en-US" smtClean="0"/>
              <a:t>33</a:t>
            </a:fld>
            <a:endParaRPr lang="en-US"/>
          </a:p>
        </p:txBody>
      </p:sp>
    </p:spTree>
    <p:extLst>
      <p:ext uri="{BB962C8B-B14F-4D97-AF65-F5344CB8AC3E}">
        <p14:creationId xmlns:p14="http://schemas.microsoft.com/office/powerpoint/2010/main" val="227303587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Point</a:t>
            </a:r>
            <a:r>
              <a:rPr lang="en-US" baseline="0" dirty="0" smtClean="0">
                <a:effectLst/>
                <a:latin typeface="Segoe UI" panose="020B0502040204020203" pitchFamily="34" charset="0"/>
              </a:rPr>
              <a:t> out that 1) The same great technologies that developers use today on-premises works with SQL Database 2) high-level differences between on-premises and SQL Database 3) SQL Database features currently unsupported</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Creating,</a:t>
            </a:r>
            <a:r>
              <a:rPr lang="en-US" baseline="0" dirty="0" smtClean="0">
                <a:effectLst/>
                <a:latin typeface="Segoe UI" panose="020B0502040204020203" pitchFamily="34" charset="0"/>
              </a:rPr>
              <a:t> managing, and deploying a database in Microsoft Azure SQL Database isn’t difficult. The key is understanding the features that are supported and how SQL Database compares to on-premises SQL Server and the technologies that can be used with SQL Database.</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baseline="0" dirty="0" smtClean="0">
                <a:effectLst/>
                <a:latin typeface="Segoe UI" panose="020B0502040204020203" pitchFamily="34" charset="0"/>
              </a:rPr>
              <a:t>The same great technologies that developers use today on-premises works with SQL Database, including developer languages, Frameworks, and Tools. </a:t>
            </a:r>
            <a:r>
              <a:rPr lang="en-US" b="1" baseline="0" dirty="0" smtClean="0">
                <a:effectLst/>
                <a:latin typeface="Segoe UI" panose="020B0502040204020203" pitchFamily="34" charset="0"/>
              </a:rPr>
              <a:t>Nothing new to learn!</a:t>
            </a:r>
            <a:endParaRPr lang="en-US" b="1" dirty="0" smtClean="0">
              <a:effectLst/>
            </a:endParaRPr>
          </a:p>
          <a:p>
            <a:pPr rtl="0"/>
            <a:r>
              <a:rPr lang="en-US" dirty="0" smtClean="0">
                <a:effectLst/>
                <a:latin typeface="Segoe UI" panose="020B0502040204020203" pitchFamily="34" charset="0"/>
              </a:rPr>
              <a:t>SQL Server Comparison</a:t>
            </a:r>
            <a:r>
              <a:rPr lang="en-US" baseline="0" dirty="0" smtClean="0">
                <a:effectLst/>
                <a:latin typeface="Segoe UI" panose="020B0502040204020203" pitchFamily="34" charset="0"/>
              </a:rPr>
              <a:t> -&gt; highlight the </a:t>
            </a:r>
            <a:r>
              <a:rPr lang="en-US" b="1" baseline="0" dirty="0" smtClean="0">
                <a:effectLst/>
                <a:latin typeface="Segoe UI" panose="020B0502040204020203" pitchFamily="34" charset="0"/>
              </a:rPr>
              <a:t>physical vs. logical</a:t>
            </a:r>
            <a:r>
              <a:rPr lang="en-US" baseline="0" dirty="0" smtClean="0">
                <a:effectLst/>
                <a:latin typeface="Segoe UI" panose="020B0502040204020203" pitchFamily="34" charset="0"/>
              </a:rPr>
              <a:t> administration. Developers and DBAs can now focus on things they love to do and not worry about the physical aspect.</a:t>
            </a:r>
          </a:p>
          <a:p>
            <a:pPr rtl="0"/>
            <a:r>
              <a:rPr lang="en-US" baseline="0" dirty="0" smtClean="0">
                <a:effectLst/>
                <a:latin typeface="Segoe UI" panose="020B0502040204020203" pitchFamily="34" charset="0"/>
              </a:rPr>
              <a:t>Features unsupported by SQL Database -&gt; Many of the unsupported features are hardware based and thus don’t need to be in SQL Database. Other features, such as encryption, are server-based and become a challenge in solving in a shared-environment.</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rtl="0"/>
            <a:r>
              <a:rPr lang="en-US" dirty="0" smtClean="0">
                <a:effectLst/>
              </a:rPr>
              <a:t>CLR data</a:t>
            </a:r>
            <a:r>
              <a:rPr lang="en-US" baseline="0" dirty="0" smtClean="0">
                <a:effectLst/>
              </a:rPr>
              <a:t> types ARE supported, SQLCLR is not yet supported. </a:t>
            </a:r>
          </a:p>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Backup/Restore: PIT Coming;</a:t>
            </a:r>
            <a:r>
              <a:rPr lang="en-US" baseline="0" dirty="0" smtClean="0"/>
              <a:t> Import/Export can be used for backup to BLOB storage. Third-party backup products available via </a:t>
            </a:r>
            <a:r>
              <a:rPr lang="en-US" baseline="0" dirty="0" err="1" smtClean="0"/>
              <a:t>RedGate</a:t>
            </a:r>
            <a:r>
              <a:rPr lang="en-US" baseline="0" dirty="0" smtClean="0"/>
              <a:t> and </a:t>
            </a:r>
            <a:r>
              <a:rPr lang="en-US" baseline="0" dirty="0" err="1" smtClean="0"/>
              <a:t>Enzo</a:t>
            </a:r>
            <a:r>
              <a:rPr lang="en-US" baseline="0" dirty="0" smtClean="0"/>
              <a:t>.</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Data can be stored encrypted but the encryption must be done at the application level. </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Native encryption is being looked at.</a:t>
            </a:r>
          </a:p>
          <a:p>
            <a:pPr marL="0" marR="0" indent="0" algn="l" defTabSz="914363" rtl="0" eaLnBrk="1" fontAlgn="auto" latinLnBrk="0" hangingPunct="1">
              <a:lnSpc>
                <a:spcPct val="90000"/>
              </a:lnSpc>
              <a:spcBef>
                <a:spcPts val="0"/>
              </a:spcBef>
              <a:spcAft>
                <a:spcPts val="333"/>
              </a:spcAft>
              <a:buClrTx/>
              <a:buSzTx/>
              <a:buFontTx/>
              <a:buNone/>
              <a:tabLst/>
              <a:defRPr/>
            </a:pPr>
            <a:r>
              <a:rPr lang="en-US" b="1" baseline="0" dirty="0" smtClean="0"/>
              <a:t>**Linked Servers and Distributed Queries are now supported, </a:t>
            </a:r>
            <a:r>
              <a:rPr lang="en-US" b="0" baseline="0" dirty="0" smtClean="0"/>
              <a:t>linking a SQL Database instance from an on-premises server. Linking two SQL Database instances is NOT supported.</a:t>
            </a:r>
            <a:endParaRPr lang="en-US" b="1" baseline="0"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34</a:t>
            </a:fld>
            <a:endParaRPr lang="en-US" dirty="0"/>
          </a:p>
        </p:txBody>
      </p:sp>
    </p:spTree>
    <p:extLst>
      <p:ext uri="{BB962C8B-B14F-4D97-AF65-F5344CB8AC3E}">
        <p14:creationId xmlns:p14="http://schemas.microsoft.com/office/powerpoint/2010/main" val="420971662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Point</a:t>
            </a:r>
            <a:r>
              <a:rPr lang="en-US" baseline="0" dirty="0" smtClean="0">
                <a:effectLst/>
                <a:latin typeface="Segoe UI" panose="020B0502040204020203" pitchFamily="34" charset="0"/>
              </a:rPr>
              <a:t> out that 1) The same great technologies that developers use today on-premises works with SQL Database 2) high-level differences between on-premises and SQL Database 3) SQL Database features currently unsupported</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Creating,</a:t>
            </a:r>
            <a:r>
              <a:rPr lang="en-US" baseline="0" dirty="0" smtClean="0">
                <a:effectLst/>
                <a:latin typeface="Segoe UI" panose="020B0502040204020203" pitchFamily="34" charset="0"/>
              </a:rPr>
              <a:t> managing, and deploying a database in Microsoft Azure SQL Database isn’t difficult. The key is understanding the features that are supported and how SQL Database compares to on-premises SQL Server and the technologies that can be used with SQL Database.</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baseline="0" dirty="0" smtClean="0">
                <a:effectLst/>
                <a:latin typeface="Segoe UI" panose="020B0502040204020203" pitchFamily="34" charset="0"/>
              </a:rPr>
              <a:t>The same great technologies that developers use today on-premises works with SQL Database, including developer languages, Frameworks, and Tools. </a:t>
            </a:r>
            <a:r>
              <a:rPr lang="en-US" b="1" baseline="0" dirty="0" smtClean="0">
                <a:effectLst/>
                <a:latin typeface="Segoe UI" panose="020B0502040204020203" pitchFamily="34" charset="0"/>
              </a:rPr>
              <a:t>Nothing new to learn!</a:t>
            </a:r>
            <a:endParaRPr lang="en-US" b="1" dirty="0" smtClean="0">
              <a:effectLst/>
            </a:endParaRPr>
          </a:p>
          <a:p>
            <a:pPr rtl="0"/>
            <a:r>
              <a:rPr lang="en-US" dirty="0" smtClean="0">
                <a:effectLst/>
                <a:latin typeface="Segoe UI" panose="020B0502040204020203" pitchFamily="34" charset="0"/>
              </a:rPr>
              <a:t>SQL Server Comparison</a:t>
            </a:r>
            <a:r>
              <a:rPr lang="en-US" baseline="0" dirty="0" smtClean="0">
                <a:effectLst/>
                <a:latin typeface="Segoe UI" panose="020B0502040204020203" pitchFamily="34" charset="0"/>
              </a:rPr>
              <a:t> -&gt; highlight the </a:t>
            </a:r>
            <a:r>
              <a:rPr lang="en-US" b="1" baseline="0" dirty="0" smtClean="0">
                <a:effectLst/>
                <a:latin typeface="Segoe UI" panose="020B0502040204020203" pitchFamily="34" charset="0"/>
              </a:rPr>
              <a:t>physical vs. logical</a:t>
            </a:r>
            <a:r>
              <a:rPr lang="en-US" baseline="0" dirty="0" smtClean="0">
                <a:effectLst/>
                <a:latin typeface="Segoe UI" panose="020B0502040204020203" pitchFamily="34" charset="0"/>
              </a:rPr>
              <a:t> administration. Developers and DBAs can now focus on things they love to do and not worry about the physical aspect.</a:t>
            </a:r>
          </a:p>
          <a:p>
            <a:pPr rtl="0"/>
            <a:r>
              <a:rPr lang="en-US" baseline="0" dirty="0" smtClean="0">
                <a:effectLst/>
                <a:latin typeface="Segoe UI" panose="020B0502040204020203" pitchFamily="34" charset="0"/>
              </a:rPr>
              <a:t>Features unsupported by SQL Database -&gt; Many of the unsupported features are hardware based and thus don’t need to be in SQL Database. Other features, such as encryption, are server-based and become a challenge in solving in a shared-environment.</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rtl="0"/>
            <a:r>
              <a:rPr lang="en-US" dirty="0" smtClean="0">
                <a:effectLst/>
              </a:rPr>
              <a:t>CLR data</a:t>
            </a:r>
            <a:r>
              <a:rPr lang="en-US" baseline="0" dirty="0" smtClean="0">
                <a:effectLst/>
              </a:rPr>
              <a:t> types ARE supported, SQLCLR is not yet supported. </a:t>
            </a:r>
          </a:p>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Backup/Restore: PIT Coming;</a:t>
            </a:r>
            <a:r>
              <a:rPr lang="en-US" baseline="0" dirty="0" smtClean="0"/>
              <a:t> Import/Export can be used for backup to BLOB storage. Third-party backup products available via </a:t>
            </a:r>
            <a:r>
              <a:rPr lang="en-US" baseline="0" dirty="0" err="1" smtClean="0"/>
              <a:t>RedGate</a:t>
            </a:r>
            <a:r>
              <a:rPr lang="en-US" baseline="0" dirty="0" smtClean="0"/>
              <a:t> and </a:t>
            </a:r>
            <a:r>
              <a:rPr lang="en-US" baseline="0" dirty="0" err="1" smtClean="0"/>
              <a:t>Enzo</a:t>
            </a:r>
            <a:r>
              <a:rPr lang="en-US" baseline="0" dirty="0" smtClean="0"/>
              <a:t>.</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Data can be stored encrypted but the encryption must be done at the application level. </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Native encryption is being looked at.</a:t>
            </a:r>
          </a:p>
          <a:p>
            <a:pPr marL="0" marR="0" indent="0" algn="l" defTabSz="914363" rtl="0" eaLnBrk="1" fontAlgn="auto" latinLnBrk="0" hangingPunct="1">
              <a:lnSpc>
                <a:spcPct val="90000"/>
              </a:lnSpc>
              <a:spcBef>
                <a:spcPts val="0"/>
              </a:spcBef>
              <a:spcAft>
                <a:spcPts val="333"/>
              </a:spcAft>
              <a:buClrTx/>
              <a:buSzTx/>
              <a:buFontTx/>
              <a:buNone/>
              <a:tabLst/>
              <a:defRPr/>
            </a:pPr>
            <a:r>
              <a:rPr lang="en-US" b="1" baseline="0" dirty="0" smtClean="0"/>
              <a:t>**Linked Servers and Distributed Queries are now supported, </a:t>
            </a:r>
            <a:r>
              <a:rPr lang="en-US" b="0" baseline="0" dirty="0" smtClean="0"/>
              <a:t>linking a SQL Database instance from an on-premises server. Linking two SQL Database instances is NOT supported.</a:t>
            </a:r>
            <a:endParaRPr lang="en-US" b="1" baseline="0"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35</a:t>
            </a:fld>
            <a:endParaRPr lang="en-US" dirty="0"/>
          </a:p>
        </p:txBody>
      </p:sp>
    </p:spTree>
    <p:extLst>
      <p:ext uri="{BB962C8B-B14F-4D97-AF65-F5344CB8AC3E}">
        <p14:creationId xmlns:p14="http://schemas.microsoft.com/office/powerpoint/2010/main" val="270839287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Point</a:t>
            </a:r>
            <a:r>
              <a:rPr lang="en-US" baseline="0" dirty="0" smtClean="0">
                <a:effectLst/>
                <a:latin typeface="Segoe UI" panose="020B0502040204020203" pitchFamily="34" charset="0"/>
              </a:rPr>
              <a:t> out that 1) The same great technologies that developers use today on-premises works with SQL Database 2) high-level differences between on-premises and SQL Database 3) SQL Database features currently unsupported</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Creating,</a:t>
            </a:r>
            <a:r>
              <a:rPr lang="en-US" baseline="0" dirty="0" smtClean="0">
                <a:effectLst/>
                <a:latin typeface="Segoe UI" panose="020B0502040204020203" pitchFamily="34" charset="0"/>
              </a:rPr>
              <a:t> managing, and deploying a database in Microsoft Azure SQL Database isn’t difficult. The key is understanding the features that are supported and how SQL Database compares to on-premises SQL Server and the technologies that can be used with SQL Database.</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baseline="0" dirty="0" smtClean="0">
                <a:effectLst/>
                <a:latin typeface="Segoe UI" panose="020B0502040204020203" pitchFamily="34" charset="0"/>
              </a:rPr>
              <a:t>The same great technologies that developers use today on-premises works with SQL Database, including developer languages, Frameworks, and Tools. </a:t>
            </a:r>
            <a:r>
              <a:rPr lang="en-US" b="1" baseline="0" dirty="0" smtClean="0">
                <a:effectLst/>
                <a:latin typeface="Segoe UI" panose="020B0502040204020203" pitchFamily="34" charset="0"/>
              </a:rPr>
              <a:t>Nothing new to learn!</a:t>
            </a:r>
            <a:endParaRPr lang="en-US" b="1" dirty="0" smtClean="0">
              <a:effectLst/>
            </a:endParaRPr>
          </a:p>
          <a:p>
            <a:pPr rtl="0"/>
            <a:r>
              <a:rPr lang="en-US" dirty="0" smtClean="0">
                <a:effectLst/>
                <a:latin typeface="Segoe UI" panose="020B0502040204020203" pitchFamily="34" charset="0"/>
              </a:rPr>
              <a:t>SQL Server Comparison</a:t>
            </a:r>
            <a:r>
              <a:rPr lang="en-US" baseline="0" dirty="0" smtClean="0">
                <a:effectLst/>
                <a:latin typeface="Segoe UI" panose="020B0502040204020203" pitchFamily="34" charset="0"/>
              </a:rPr>
              <a:t> -&gt; highlight the </a:t>
            </a:r>
            <a:r>
              <a:rPr lang="en-US" b="1" baseline="0" dirty="0" smtClean="0">
                <a:effectLst/>
                <a:latin typeface="Segoe UI" panose="020B0502040204020203" pitchFamily="34" charset="0"/>
              </a:rPr>
              <a:t>physical vs. logical</a:t>
            </a:r>
            <a:r>
              <a:rPr lang="en-US" baseline="0" dirty="0" smtClean="0">
                <a:effectLst/>
                <a:latin typeface="Segoe UI" panose="020B0502040204020203" pitchFamily="34" charset="0"/>
              </a:rPr>
              <a:t> administration. Developers and DBAs can now focus on things they love to do and not worry about the physical aspect.</a:t>
            </a:r>
          </a:p>
          <a:p>
            <a:pPr rtl="0"/>
            <a:r>
              <a:rPr lang="en-US" baseline="0" dirty="0" smtClean="0">
                <a:effectLst/>
                <a:latin typeface="Segoe UI" panose="020B0502040204020203" pitchFamily="34" charset="0"/>
              </a:rPr>
              <a:t>Features unsupported by SQL Database -&gt; Many of the unsupported features are hardware based and thus don’t need to be in SQL Database. Other features, such as encryption, are server-based and become a challenge in solving in a shared-environment.</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rtl="0"/>
            <a:r>
              <a:rPr lang="en-US" dirty="0" smtClean="0">
                <a:effectLst/>
              </a:rPr>
              <a:t>CLR data</a:t>
            </a:r>
            <a:r>
              <a:rPr lang="en-US" baseline="0" dirty="0" smtClean="0">
                <a:effectLst/>
              </a:rPr>
              <a:t> types ARE supported, SQLCLR is not yet supported. </a:t>
            </a:r>
          </a:p>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Backup/Restore: PIT Coming;</a:t>
            </a:r>
            <a:r>
              <a:rPr lang="en-US" baseline="0" dirty="0" smtClean="0"/>
              <a:t> Import/Export can be used for backup to BLOB storage. Third-party backup products available via </a:t>
            </a:r>
            <a:r>
              <a:rPr lang="en-US" baseline="0" dirty="0" err="1" smtClean="0"/>
              <a:t>RedGate</a:t>
            </a:r>
            <a:r>
              <a:rPr lang="en-US" baseline="0" dirty="0" smtClean="0"/>
              <a:t> and </a:t>
            </a:r>
            <a:r>
              <a:rPr lang="en-US" baseline="0" dirty="0" err="1" smtClean="0"/>
              <a:t>Enzo</a:t>
            </a:r>
            <a:r>
              <a:rPr lang="en-US" baseline="0" dirty="0" smtClean="0"/>
              <a:t>.</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Data can be stored encrypted but the encryption must be done at the application level. </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Native encryption is being looked at.</a:t>
            </a:r>
          </a:p>
          <a:p>
            <a:pPr marL="0" marR="0" indent="0" algn="l" defTabSz="914363" rtl="0" eaLnBrk="1" fontAlgn="auto" latinLnBrk="0" hangingPunct="1">
              <a:lnSpc>
                <a:spcPct val="90000"/>
              </a:lnSpc>
              <a:spcBef>
                <a:spcPts val="0"/>
              </a:spcBef>
              <a:spcAft>
                <a:spcPts val="333"/>
              </a:spcAft>
              <a:buClrTx/>
              <a:buSzTx/>
              <a:buFontTx/>
              <a:buNone/>
              <a:tabLst/>
              <a:defRPr/>
            </a:pPr>
            <a:r>
              <a:rPr lang="en-US" b="1" baseline="0" dirty="0" smtClean="0"/>
              <a:t>**Linked Servers and Distributed Queries are now supported, </a:t>
            </a:r>
            <a:r>
              <a:rPr lang="en-US" b="0" baseline="0" dirty="0" smtClean="0"/>
              <a:t>linking a SQL Database instance from an on-premises server. Linking two SQL Database instances is NOT supported.</a:t>
            </a:r>
            <a:endParaRPr lang="en-US" b="1" baseline="0"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36</a:t>
            </a:fld>
            <a:endParaRPr lang="en-US" dirty="0"/>
          </a:p>
        </p:txBody>
      </p:sp>
    </p:spTree>
    <p:extLst>
      <p:ext uri="{BB962C8B-B14F-4D97-AF65-F5344CB8AC3E}">
        <p14:creationId xmlns:p14="http://schemas.microsoft.com/office/powerpoint/2010/main" val="362998404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Point</a:t>
            </a:r>
            <a:r>
              <a:rPr lang="en-US" baseline="0" dirty="0" smtClean="0">
                <a:effectLst/>
                <a:latin typeface="Segoe UI" panose="020B0502040204020203" pitchFamily="34" charset="0"/>
              </a:rPr>
              <a:t> out that 1) The same great technologies that developers use today on-premises works with SQL Database 2) high-level differences between on-premises and SQL Database 3) SQL Database features currently unsupported</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Creating,</a:t>
            </a:r>
            <a:r>
              <a:rPr lang="en-US" baseline="0" dirty="0" smtClean="0">
                <a:effectLst/>
                <a:latin typeface="Segoe UI" panose="020B0502040204020203" pitchFamily="34" charset="0"/>
              </a:rPr>
              <a:t> managing, and deploying a database in Microsoft Azure SQL Database isn’t difficult. The key is understanding the features that are supported and how SQL Database compares to on-premises SQL Server and the technologies that can be used with SQL Database.</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baseline="0" dirty="0" smtClean="0">
                <a:effectLst/>
                <a:latin typeface="Segoe UI" panose="020B0502040204020203" pitchFamily="34" charset="0"/>
              </a:rPr>
              <a:t>The same great technologies that developers use today on-premises works with SQL Database, including developer languages, Frameworks, and Tools. </a:t>
            </a:r>
            <a:r>
              <a:rPr lang="en-US" b="1" baseline="0" dirty="0" smtClean="0">
                <a:effectLst/>
                <a:latin typeface="Segoe UI" panose="020B0502040204020203" pitchFamily="34" charset="0"/>
              </a:rPr>
              <a:t>Nothing new to learn!</a:t>
            </a:r>
            <a:endParaRPr lang="en-US" b="1" dirty="0" smtClean="0">
              <a:effectLst/>
            </a:endParaRPr>
          </a:p>
          <a:p>
            <a:pPr rtl="0"/>
            <a:r>
              <a:rPr lang="en-US" dirty="0" smtClean="0">
                <a:effectLst/>
                <a:latin typeface="Segoe UI" panose="020B0502040204020203" pitchFamily="34" charset="0"/>
              </a:rPr>
              <a:t>SQL Server Comparison</a:t>
            </a:r>
            <a:r>
              <a:rPr lang="en-US" baseline="0" dirty="0" smtClean="0">
                <a:effectLst/>
                <a:latin typeface="Segoe UI" panose="020B0502040204020203" pitchFamily="34" charset="0"/>
              </a:rPr>
              <a:t> -&gt; highlight the </a:t>
            </a:r>
            <a:r>
              <a:rPr lang="en-US" b="1" baseline="0" dirty="0" smtClean="0">
                <a:effectLst/>
                <a:latin typeface="Segoe UI" panose="020B0502040204020203" pitchFamily="34" charset="0"/>
              </a:rPr>
              <a:t>physical vs. logical</a:t>
            </a:r>
            <a:r>
              <a:rPr lang="en-US" baseline="0" dirty="0" smtClean="0">
                <a:effectLst/>
                <a:latin typeface="Segoe UI" panose="020B0502040204020203" pitchFamily="34" charset="0"/>
              </a:rPr>
              <a:t> administration. Developers and DBAs can now focus on things they love to do and not worry about the physical aspect.</a:t>
            </a:r>
          </a:p>
          <a:p>
            <a:pPr rtl="0"/>
            <a:r>
              <a:rPr lang="en-US" baseline="0" dirty="0" smtClean="0">
                <a:effectLst/>
                <a:latin typeface="Segoe UI" panose="020B0502040204020203" pitchFamily="34" charset="0"/>
              </a:rPr>
              <a:t>Features unsupported by SQL Database -&gt; Many of the unsupported features are hardware based and thus don’t need to be in SQL Database. Other features, such as encryption, are server-based and become a challenge in solving in a shared-environment.</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rtl="0"/>
            <a:r>
              <a:rPr lang="en-US" dirty="0" smtClean="0">
                <a:effectLst/>
              </a:rPr>
              <a:t>CLR data</a:t>
            </a:r>
            <a:r>
              <a:rPr lang="en-US" baseline="0" dirty="0" smtClean="0">
                <a:effectLst/>
              </a:rPr>
              <a:t> types ARE supported, SQLCLR is not yet supported. </a:t>
            </a:r>
          </a:p>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Backup/Restore: PIT Coming;</a:t>
            </a:r>
            <a:r>
              <a:rPr lang="en-US" baseline="0" dirty="0" smtClean="0"/>
              <a:t> Import/Export can be used for backup to BLOB storage. Third-party backup products available via </a:t>
            </a:r>
            <a:r>
              <a:rPr lang="en-US" baseline="0" dirty="0" err="1" smtClean="0"/>
              <a:t>RedGate</a:t>
            </a:r>
            <a:r>
              <a:rPr lang="en-US" baseline="0" dirty="0" smtClean="0"/>
              <a:t> and </a:t>
            </a:r>
            <a:r>
              <a:rPr lang="en-US" baseline="0" dirty="0" err="1" smtClean="0"/>
              <a:t>Enzo</a:t>
            </a:r>
            <a:r>
              <a:rPr lang="en-US" baseline="0" dirty="0" smtClean="0"/>
              <a:t>.</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Data can be stored encrypted but the encryption must be done at the application level. </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Native encryption is being looked at.</a:t>
            </a:r>
          </a:p>
          <a:p>
            <a:pPr marL="0" marR="0" indent="0" algn="l" defTabSz="914363" rtl="0" eaLnBrk="1" fontAlgn="auto" latinLnBrk="0" hangingPunct="1">
              <a:lnSpc>
                <a:spcPct val="90000"/>
              </a:lnSpc>
              <a:spcBef>
                <a:spcPts val="0"/>
              </a:spcBef>
              <a:spcAft>
                <a:spcPts val="333"/>
              </a:spcAft>
              <a:buClrTx/>
              <a:buSzTx/>
              <a:buFontTx/>
              <a:buNone/>
              <a:tabLst/>
              <a:defRPr/>
            </a:pPr>
            <a:r>
              <a:rPr lang="en-US" b="1" baseline="0" dirty="0" smtClean="0"/>
              <a:t>**Linked Servers and Distributed Queries are now supported, </a:t>
            </a:r>
            <a:r>
              <a:rPr lang="en-US" b="0" baseline="0" dirty="0" smtClean="0"/>
              <a:t>linking a SQL Database instance from an on-premises server. Linking two SQL Database instances is NOT supported.</a:t>
            </a:r>
            <a:endParaRPr lang="en-US" b="1" baseline="0"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37</a:t>
            </a:fld>
            <a:endParaRPr lang="en-US" dirty="0"/>
          </a:p>
        </p:txBody>
      </p:sp>
    </p:spTree>
    <p:extLst>
      <p:ext uri="{BB962C8B-B14F-4D97-AF65-F5344CB8AC3E}">
        <p14:creationId xmlns:p14="http://schemas.microsoft.com/office/powerpoint/2010/main" val="178664910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Point</a:t>
            </a:r>
            <a:r>
              <a:rPr lang="en-US" baseline="0" dirty="0" smtClean="0">
                <a:effectLst/>
                <a:latin typeface="Segoe UI" panose="020B0502040204020203" pitchFamily="34" charset="0"/>
              </a:rPr>
              <a:t> out that 1) The same great technologies that developers use today on-premises works with SQL Database 2) high-level differences between on-premises and SQL Database 3) SQL Database features currently unsupported</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Creating,</a:t>
            </a:r>
            <a:r>
              <a:rPr lang="en-US" baseline="0" dirty="0" smtClean="0">
                <a:effectLst/>
                <a:latin typeface="Segoe UI" panose="020B0502040204020203" pitchFamily="34" charset="0"/>
              </a:rPr>
              <a:t> managing, and deploying a database in Microsoft Azure SQL Database isn’t difficult. The key is understanding the features that are supported and how SQL Database compares to on-premises SQL Server and the technologies that can be used with SQL Database.</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baseline="0" dirty="0" smtClean="0">
                <a:effectLst/>
                <a:latin typeface="Segoe UI" panose="020B0502040204020203" pitchFamily="34" charset="0"/>
              </a:rPr>
              <a:t>The same great technologies that developers use today on-premises works with SQL Database, including developer languages, Frameworks, and Tools. </a:t>
            </a:r>
            <a:r>
              <a:rPr lang="en-US" b="1" baseline="0" dirty="0" smtClean="0">
                <a:effectLst/>
                <a:latin typeface="Segoe UI" panose="020B0502040204020203" pitchFamily="34" charset="0"/>
              </a:rPr>
              <a:t>Nothing new to learn!</a:t>
            </a:r>
            <a:endParaRPr lang="en-US" b="1" dirty="0" smtClean="0">
              <a:effectLst/>
            </a:endParaRPr>
          </a:p>
          <a:p>
            <a:pPr rtl="0"/>
            <a:r>
              <a:rPr lang="en-US" dirty="0" smtClean="0">
                <a:effectLst/>
                <a:latin typeface="Segoe UI" panose="020B0502040204020203" pitchFamily="34" charset="0"/>
              </a:rPr>
              <a:t>SQL Server Comparison</a:t>
            </a:r>
            <a:r>
              <a:rPr lang="en-US" baseline="0" dirty="0" smtClean="0">
                <a:effectLst/>
                <a:latin typeface="Segoe UI" panose="020B0502040204020203" pitchFamily="34" charset="0"/>
              </a:rPr>
              <a:t> -&gt; highlight the </a:t>
            </a:r>
            <a:r>
              <a:rPr lang="en-US" b="1" baseline="0" dirty="0" smtClean="0">
                <a:effectLst/>
                <a:latin typeface="Segoe UI" panose="020B0502040204020203" pitchFamily="34" charset="0"/>
              </a:rPr>
              <a:t>physical vs. logical</a:t>
            </a:r>
            <a:r>
              <a:rPr lang="en-US" baseline="0" dirty="0" smtClean="0">
                <a:effectLst/>
                <a:latin typeface="Segoe UI" panose="020B0502040204020203" pitchFamily="34" charset="0"/>
              </a:rPr>
              <a:t> administration. Developers and DBAs can now focus on things they love to do and not worry about the physical aspect.</a:t>
            </a:r>
          </a:p>
          <a:p>
            <a:pPr rtl="0"/>
            <a:r>
              <a:rPr lang="en-US" baseline="0" dirty="0" smtClean="0">
                <a:effectLst/>
                <a:latin typeface="Segoe UI" panose="020B0502040204020203" pitchFamily="34" charset="0"/>
              </a:rPr>
              <a:t>Features unsupported by SQL Database -&gt; Many of the unsupported features are hardware based and thus don’t need to be in SQL Database. Other features, such as encryption, are server-based and become a challenge in solving in a shared-environment.</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rtl="0"/>
            <a:r>
              <a:rPr lang="en-US" dirty="0" smtClean="0">
                <a:effectLst/>
              </a:rPr>
              <a:t>CLR data</a:t>
            </a:r>
            <a:r>
              <a:rPr lang="en-US" baseline="0" dirty="0" smtClean="0">
                <a:effectLst/>
              </a:rPr>
              <a:t> types ARE supported, SQLCLR is not yet supported. </a:t>
            </a:r>
          </a:p>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Backup/Restore: PIT Coming;</a:t>
            </a:r>
            <a:r>
              <a:rPr lang="en-US" baseline="0" dirty="0" smtClean="0"/>
              <a:t> Import/Export can be used for backup to BLOB storage. Third-party backup products available via </a:t>
            </a:r>
            <a:r>
              <a:rPr lang="en-US" baseline="0" dirty="0" err="1" smtClean="0"/>
              <a:t>RedGate</a:t>
            </a:r>
            <a:r>
              <a:rPr lang="en-US" baseline="0" dirty="0" smtClean="0"/>
              <a:t> and </a:t>
            </a:r>
            <a:r>
              <a:rPr lang="en-US" baseline="0" dirty="0" err="1" smtClean="0"/>
              <a:t>Enzo</a:t>
            </a:r>
            <a:r>
              <a:rPr lang="en-US" baseline="0" dirty="0" smtClean="0"/>
              <a:t>.</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Data can be stored encrypted but the encryption must be done at the application level. </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Native encryption is being looked at.</a:t>
            </a:r>
          </a:p>
          <a:p>
            <a:pPr marL="0" marR="0" indent="0" algn="l" defTabSz="914363" rtl="0" eaLnBrk="1" fontAlgn="auto" latinLnBrk="0" hangingPunct="1">
              <a:lnSpc>
                <a:spcPct val="90000"/>
              </a:lnSpc>
              <a:spcBef>
                <a:spcPts val="0"/>
              </a:spcBef>
              <a:spcAft>
                <a:spcPts val="333"/>
              </a:spcAft>
              <a:buClrTx/>
              <a:buSzTx/>
              <a:buFontTx/>
              <a:buNone/>
              <a:tabLst/>
              <a:defRPr/>
            </a:pPr>
            <a:r>
              <a:rPr lang="en-US" b="1" baseline="0" dirty="0" smtClean="0"/>
              <a:t>**Linked Servers and Distributed Queries are now supported, </a:t>
            </a:r>
            <a:r>
              <a:rPr lang="en-US" b="0" baseline="0" dirty="0" smtClean="0"/>
              <a:t>linking a SQL Database instance from an on-premises server. Linking two SQL Database instances is NOT supported.</a:t>
            </a:r>
            <a:endParaRPr lang="en-US" b="1" baseline="0"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38</a:t>
            </a:fld>
            <a:endParaRPr lang="en-US" dirty="0"/>
          </a:p>
        </p:txBody>
      </p:sp>
    </p:spTree>
    <p:extLst>
      <p:ext uri="{BB962C8B-B14F-4D97-AF65-F5344CB8AC3E}">
        <p14:creationId xmlns:p14="http://schemas.microsoft.com/office/powerpoint/2010/main" val="329305680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Highlight</a:t>
            </a:r>
            <a:r>
              <a:rPr lang="en-US" baseline="0" dirty="0" smtClean="0">
                <a:effectLst/>
                <a:latin typeface="Segoe UI" panose="020B0502040204020203" pitchFamily="34" charset="0"/>
              </a:rPr>
              <a:t> the set of tools </a:t>
            </a:r>
            <a:r>
              <a:rPr lang="en-US" sz="900" baseline="0" dirty="0" smtClean="0"/>
              <a:t>for developers when interacting with Microsoft Azure SQL Database.</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Transition statement(s) to setup the slide</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dirty="0" smtClean="0">
                <a:effectLst/>
                <a:latin typeface="Segoe UI" panose="020B0502040204020203" pitchFamily="34" charset="0"/>
              </a:rPr>
              <a:t>SQL</a:t>
            </a:r>
            <a:r>
              <a:rPr lang="en-US" baseline="0" dirty="0" smtClean="0">
                <a:effectLst/>
                <a:latin typeface="Segoe UI" panose="020B0502040204020203" pitchFamily="34" charset="0"/>
              </a:rPr>
              <a:t> Database Management Portal -&gt; Cross Browser, Unified Management Experience</a:t>
            </a:r>
            <a:endParaRPr lang="en-US" dirty="0" smtClean="0">
              <a:effectLst/>
            </a:endParaRPr>
          </a:p>
          <a:p>
            <a:pPr rtl="0"/>
            <a:r>
              <a:rPr lang="en-US" dirty="0" smtClean="0">
                <a:effectLst/>
                <a:latin typeface="Segoe UI" panose="020B0502040204020203" pitchFamily="34" charset="0"/>
              </a:rPr>
              <a:t>SQL Server Data Tools -&gt; Integrated Database</a:t>
            </a:r>
            <a:r>
              <a:rPr lang="en-US" baseline="0" dirty="0" smtClean="0">
                <a:effectLst/>
                <a:latin typeface="Segoe UI" panose="020B0502040204020203" pitchFamily="34" charset="0"/>
              </a:rPr>
              <a:t> Design Environment, Table Designer, Debugging, T-SQL Editor</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marL="167970" indent="-167970">
              <a:buFont typeface="Arial" pitchFamily="34" charset="0"/>
              <a:buChar char="•"/>
            </a:pPr>
            <a:r>
              <a:rPr lang="en-US" sz="900" dirty="0" smtClean="0"/>
              <a:t>IntelliSense in T-SQL Editor</a:t>
            </a:r>
          </a:p>
          <a:p>
            <a:pPr marL="167970" indent="-167970">
              <a:buFont typeface="Arial" pitchFamily="34" charset="0"/>
              <a:buChar char="•"/>
            </a:pPr>
            <a:r>
              <a:rPr lang="en-US" sz="900" spc="-51" dirty="0" smtClean="0">
                <a:solidFill>
                  <a:schemeClr val="tx1"/>
                </a:solidFill>
              </a:rPr>
              <a:t>SQL Server Data Tools</a:t>
            </a:r>
            <a:endParaRPr lang="en-US" sz="900" dirty="0" smtClean="0"/>
          </a:p>
          <a:p>
            <a:pPr marL="167970" indent="-167970">
              <a:buFont typeface="Arial" pitchFamily="34" charset="0"/>
              <a:buChar char="•"/>
            </a:pPr>
            <a:r>
              <a:rPr lang="en-US" sz="900" dirty="0" smtClean="0"/>
              <a:t>Strive to make it consistent as possible</a:t>
            </a:r>
          </a:p>
          <a:p>
            <a:pPr marL="167970" indent="-167970">
              <a:buFont typeface="Arial" pitchFamily="34" charset="0"/>
              <a:buChar char="•"/>
            </a:pPr>
            <a:r>
              <a:rPr lang="en-US" sz="900" dirty="0" smtClean="0"/>
              <a:t>Intersection with the cloud</a:t>
            </a:r>
          </a:p>
          <a:p>
            <a:pPr marL="167970" indent="-167970">
              <a:buFont typeface="Arial" pitchFamily="34" charset="0"/>
              <a:buChar char="•"/>
            </a:pPr>
            <a:r>
              <a:rPr lang="en-US" sz="900" dirty="0" smtClean="0"/>
              <a:t>Bridging you to the new cloud world</a:t>
            </a:r>
          </a:p>
          <a:p>
            <a:pPr marL="167970" indent="-167970">
              <a:buFont typeface="Arial" pitchFamily="34" charset="0"/>
              <a:buChar char="•"/>
            </a:pPr>
            <a:r>
              <a:rPr lang="en-US" sz="900" dirty="0" smtClean="0"/>
              <a:t>Consistency to the new</a:t>
            </a:r>
            <a:r>
              <a:rPr lang="en-US" sz="900" baseline="0" dirty="0" smtClean="0"/>
              <a:t> developer experience</a:t>
            </a:r>
          </a:p>
          <a:p>
            <a:pPr marL="167970" indent="-167970">
              <a:buFont typeface="Arial" pitchFamily="34" charset="0"/>
              <a:buChar char="•"/>
            </a:pPr>
            <a:r>
              <a:rPr lang="en-US" sz="900" baseline="0" dirty="0" smtClean="0"/>
              <a:t>Consistency with the new cloud model</a:t>
            </a:r>
            <a:endParaRPr lang="en-US" sz="900"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39</a:t>
            </a:fld>
            <a:endParaRPr lang="en-US" dirty="0"/>
          </a:p>
        </p:txBody>
      </p:sp>
    </p:spTree>
    <p:extLst>
      <p:ext uri="{BB962C8B-B14F-4D97-AF65-F5344CB8AC3E}">
        <p14:creationId xmlns:p14="http://schemas.microsoft.com/office/powerpoint/2010/main" val="16432918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Show Microsoft’ continuous Private to Public Cloud Offering</a:t>
            </a:r>
            <a:r>
              <a:rPr lang="en-US" baseline="0" dirty="0" smtClean="0">
                <a:effectLst/>
                <a:latin typeface="Segoe UI" panose="020B0502040204020203" pitchFamily="34" charset="0"/>
              </a:rPr>
              <a:t>, but this presentation will focus on Microsoft’s relational database </a:t>
            </a:r>
            <a:r>
              <a:rPr lang="en-US" baseline="0" dirty="0" err="1" smtClean="0">
                <a:effectLst/>
                <a:latin typeface="Segoe UI" panose="020B0502040204020203" pitchFamily="34" charset="0"/>
              </a:rPr>
              <a:t>PaaS</a:t>
            </a:r>
            <a:r>
              <a:rPr lang="en-US" baseline="0" dirty="0" smtClean="0">
                <a:effectLst/>
                <a:latin typeface="Segoe UI" panose="020B0502040204020203" pitchFamily="34" charset="0"/>
              </a:rPr>
              <a:t> offering.</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a:spcBef>
                <a:spcPct val="0"/>
              </a:spcBef>
            </a:pPr>
            <a:r>
              <a:rPr lang="en-US" dirty="0" smtClean="0"/>
              <a:t>Microsoft provides a</a:t>
            </a:r>
            <a:r>
              <a:rPr lang="en-US" baseline="0" dirty="0" smtClean="0"/>
              <a:t> continuous solution from private cloud to the public cloud. No matter where you are on your technology roadmap we have a solution to fit your needs. </a:t>
            </a:r>
          </a:p>
          <a:p>
            <a:pPr>
              <a:spcBef>
                <a:spcPct val="0"/>
              </a:spcBef>
            </a:pPr>
            <a:r>
              <a:rPr lang="en-US" baseline="0" dirty="0" smtClean="0"/>
              <a:t>We are a trusted advisor and platform in the traditional enterprise and ISV space with new </a:t>
            </a:r>
            <a:r>
              <a:rPr lang="en-US" baseline="0" dirty="0" err="1" smtClean="0"/>
              <a:t>IaaS</a:t>
            </a:r>
            <a:r>
              <a:rPr lang="en-US" baseline="0" dirty="0" smtClean="0"/>
              <a:t> offerings that making it easier to bring this same level of trust and ease of use to the public cloud. </a:t>
            </a:r>
            <a:r>
              <a:rPr lang="en-US" sz="800" b="1" baseline="0" dirty="0" smtClean="0"/>
              <a:t>However, Microsoft Azure SQL Database extends SQL Server capabilities to the cloud by offering SQL Server as a relational database service.</a:t>
            </a:r>
            <a:endParaRPr lang="en-US" sz="800" dirty="0" smtClean="0">
              <a:effectLst/>
            </a:endParaRPr>
          </a:p>
          <a:p>
            <a:pPr rtl="0"/>
            <a:r>
              <a:rPr lang="en-US" sz="1000" b="1" dirty="0" smtClean="0">
                <a:effectLst/>
                <a:latin typeface="Segoe UI" panose="020B0502040204020203" pitchFamily="34" charset="0"/>
              </a:rPr>
              <a:t>Speaking Points:</a:t>
            </a:r>
            <a:endParaRPr lang="en-US" sz="1000" dirty="0" smtClean="0">
              <a:effectLst/>
            </a:endParaRPr>
          </a:p>
          <a:p>
            <a:pPr rtl="0"/>
            <a:r>
              <a:rPr lang="en-US" dirty="0" smtClean="0">
                <a:effectLst/>
                <a:latin typeface="Segoe UI" panose="020B0502040204020203" pitchFamily="34" charset="0"/>
              </a:rPr>
              <a:t>SQL</a:t>
            </a:r>
            <a:r>
              <a:rPr lang="en-US" baseline="0" dirty="0" smtClean="0">
                <a:effectLst/>
                <a:latin typeface="Segoe UI" panose="020B0502040204020203" pitchFamily="34" charset="0"/>
              </a:rPr>
              <a:t> Database provides SQL Server as a relational service.</a:t>
            </a:r>
            <a:endParaRPr lang="en-US" dirty="0" smtClean="0">
              <a:effectLst/>
            </a:endParaRPr>
          </a:p>
          <a:p>
            <a:pPr rtl="0"/>
            <a:endParaRPr lang="en-US" dirty="0" smtClean="0">
              <a:effectLst/>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a:p>
        </p:txBody>
      </p:sp>
    </p:spTree>
    <p:extLst>
      <p:ext uri="{BB962C8B-B14F-4D97-AF65-F5344CB8AC3E}">
        <p14:creationId xmlns:p14="http://schemas.microsoft.com/office/powerpoint/2010/main" val="42832101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Demo 3)</a:t>
            </a:r>
          </a:p>
        </p:txBody>
      </p:sp>
      <p:sp>
        <p:nvSpPr>
          <p:cNvPr id="4" name="Slide Number Placeholder 3"/>
          <p:cNvSpPr>
            <a:spLocks noGrp="1"/>
          </p:cNvSpPr>
          <p:nvPr>
            <p:ph type="sldNum" sz="quarter" idx="10"/>
          </p:nvPr>
        </p:nvSpPr>
        <p:spPr/>
        <p:txBody>
          <a:bodyPr/>
          <a:lstStyle/>
          <a:p>
            <a:fld id="{2C52CFDC-D2D5-4B9F-BA75-89F771E01AEB}" type="slidenum">
              <a:rPr lang="en-US" smtClean="0"/>
              <a:t>40</a:t>
            </a:fld>
            <a:endParaRPr lang="en-US"/>
          </a:p>
        </p:txBody>
      </p:sp>
    </p:spTree>
    <p:extLst>
      <p:ext uri="{BB962C8B-B14F-4D97-AF65-F5344CB8AC3E}">
        <p14:creationId xmlns:p14="http://schemas.microsoft.com/office/powerpoint/2010/main" val="194540714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41</a:t>
            </a:fld>
            <a:endParaRPr lang="en-US">
              <a:solidFill>
                <a:prstClr val="black"/>
              </a:solidFill>
            </a:endParaRPr>
          </a:p>
        </p:txBody>
      </p:sp>
    </p:spTree>
    <p:extLst>
      <p:ext uri="{BB962C8B-B14F-4D97-AF65-F5344CB8AC3E}">
        <p14:creationId xmlns:p14="http://schemas.microsoft.com/office/powerpoint/2010/main" val="165563727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Speaker</a:t>
            </a:r>
            <a:r>
              <a:rPr lang="en-US" baseline="0" dirty="0" smtClean="0"/>
              <a:t> notes: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smtClean="0">
                <a:solidFill>
                  <a:schemeClr val="tx1"/>
                </a:solidFill>
                <a:effectLst/>
                <a:latin typeface="+mn-lt"/>
                <a:ea typeface="+mn-ea"/>
                <a:cs typeface="+mn-cs"/>
              </a:rPr>
              <a:t>Elastic pools simplify the process of creating, maintaining, and managing both performance and cost for large numbers of Azure SQL databases.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smtClean="0">
                <a:solidFill>
                  <a:schemeClr val="tx1"/>
                </a:solidFill>
                <a:effectLst/>
                <a:latin typeface="+mn-lt"/>
                <a:ea typeface="+mn-ea"/>
                <a:cs typeface="+mn-cs"/>
              </a:rPr>
              <a:t>Manage large numbers of databases that have unpredictable resource demands.</a:t>
            </a:r>
          </a:p>
          <a:p>
            <a:pPr marL="171450" indent="-171450">
              <a:buFont typeface="Arial" panose="020B0604020202020204" pitchFamily="34" charset="0"/>
              <a:buChar char="•"/>
            </a:pPr>
            <a:endParaRPr lang="en-US" sz="1200" b="0" i="0" kern="1200" dirty="0" smtClean="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smtClean="0">
                <a:solidFill>
                  <a:schemeClr val="tx1"/>
                </a:solidFill>
                <a:effectLst/>
                <a:latin typeface="+mn-lt"/>
                <a:ea typeface="+mn-ea"/>
                <a:cs typeface="+mn-cs"/>
              </a:rPr>
              <a:t>Ability</a:t>
            </a:r>
            <a:r>
              <a:rPr lang="en-US" sz="1200" b="0" i="0" kern="1200" baseline="0" dirty="0" smtClean="0">
                <a:solidFill>
                  <a:schemeClr val="tx1"/>
                </a:solidFill>
                <a:effectLst/>
                <a:latin typeface="+mn-lt"/>
                <a:ea typeface="+mn-ea"/>
                <a:cs typeface="+mn-cs"/>
              </a:rPr>
              <a:t> to </a:t>
            </a:r>
            <a:r>
              <a:rPr lang="en-US" sz="1200" b="0" i="0" kern="1200" dirty="0" smtClean="0">
                <a:solidFill>
                  <a:schemeClr val="tx1"/>
                </a:solidFill>
                <a:effectLst/>
                <a:latin typeface="+mn-lt"/>
                <a:ea typeface="+mn-ea"/>
                <a:cs typeface="+mn-cs"/>
              </a:rPr>
              <a:t>run centralized queries and reporting tools across</a:t>
            </a:r>
            <a:r>
              <a:rPr lang="en-US" sz="1200" b="0" i="0" kern="1200" baseline="0" dirty="0" smtClean="0">
                <a:solidFill>
                  <a:schemeClr val="tx1"/>
                </a:solidFill>
                <a:effectLst/>
                <a:latin typeface="+mn-lt"/>
                <a:ea typeface="+mn-ea"/>
                <a:cs typeface="+mn-cs"/>
              </a:rPr>
              <a:t> database pool.</a:t>
            </a:r>
          </a:p>
          <a:p>
            <a:endParaRPr lang="en-US" dirty="0" smtClean="0"/>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endParaRPr lang="en-US" dirty="0" smtClean="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42</a:t>
            </a:fld>
            <a:endParaRPr lang="en-US">
              <a:solidFill>
                <a:prstClr val="black"/>
              </a:solidFill>
            </a:endParaRPr>
          </a:p>
        </p:txBody>
      </p:sp>
    </p:spTree>
    <p:extLst>
      <p:ext uri="{BB962C8B-B14F-4D97-AF65-F5344CB8AC3E}">
        <p14:creationId xmlns:p14="http://schemas.microsoft.com/office/powerpoint/2010/main" val="164123327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Speaker notes:</a:t>
            </a:r>
          </a:p>
          <a:p>
            <a:endParaRPr lang="en-US" dirty="0" smtClean="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solidFill>
                  <a:srgbClr val="505050"/>
                </a:solidFill>
                <a:latin typeface="wf_segoe-ui_normal"/>
              </a:rPr>
              <a:t>Execute administrative tasks across each database</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smtClean="0">
              <a:solidFill>
                <a:srgbClr val="505050"/>
              </a:solidFill>
              <a:latin typeface="wf_segoe-ui_normal"/>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smtClean="0">
                <a:solidFill>
                  <a:schemeClr val="tx1"/>
                </a:solidFill>
                <a:effectLst/>
                <a:latin typeface="+mn-lt"/>
                <a:ea typeface="+mn-ea"/>
                <a:cs typeface="+mn-cs"/>
              </a:rPr>
              <a:t>Don’t have to connec</a:t>
            </a:r>
            <a:r>
              <a:rPr lang="en-US" sz="1200" b="0" i="0" kern="1200" baseline="0" dirty="0" smtClean="0">
                <a:solidFill>
                  <a:schemeClr val="tx1"/>
                </a:solidFill>
                <a:effectLst/>
                <a:latin typeface="+mn-lt"/>
                <a:ea typeface="+mn-ea"/>
                <a:cs typeface="+mn-cs"/>
              </a:rPr>
              <a:t>t to </a:t>
            </a:r>
            <a:r>
              <a:rPr lang="en-US" sz="1200" b="0" i="0" kern="1200" dirty="0" smtClean="0">
                <a:solidFill>
                  <a:schemeClr val="tx1"/>
                </a:solidFill>
                <a:effectLst/>
                <a:latin typeface="+mn-lt"/>
                <a:ea typeface="+mn-ea"/>
                <a:cs typeface="+mn-cs"/>
              </a:rPr>
              <a:t>each database independently in order to run T-SQL statements or perform other administrative tasks</a:t>
            </a:r>
            <a:endParaRPr lang="en-US" dirty="0" smtClean="0"/>
          </a:p>
          <a:p>
            <a:pPr marL="171450" indent="-171450">
              <a:buFont typeface="Arial" panose="020B0604020202020204" pitchFamily="34" charset="0"/>
              <a:buChar char="•"/>
            </a:pPr>
            <a:endParaRPr lang="en-US" dirty="0" smtClean="0"/>
          </a:p>
          <a:p>
            <a:pPr marL="171450" indent="-171450">
              <a:buFont typeface="Arial" panose="020B0604020202020204" pitchFamily="34" charset="0"/>
              <a:buChar char="•"/>
            </a:pPr>
            <a:r>
              <a:rPr lang="en-US" sz="1200" b="0" i="0" kern="1200" dirty="0" smtClean="0">
                <a:solidFill>
                  <a:schemeClr val="tx1"/>
                </a:solidFill>
                <a:effectLst/>
                <a:latin typeface="+mn-lt"/>
                <a:ea typeface="+mn-ea"/>
                <a:cs typeface="+mn-cs"/>
              </a:rPr>
              <a:t>For example, you can easily update the schema in every database to include a new table</a:t>
            </a:r>
          </a:p>
          <a:p>
            <a:pPr marL="171450" indent="-171450">
              <a:buFont typeface="Arial" panose="020B0604020202020204" pitchFamily="34" charset="0"/>
              <a:buChar char="•"/>
            </a:pPr>
            <a:endParaRPr lang="en-US" sz="1200" b="0" i="0" kern="1200" dirty="0" smtClean="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smtClean="0">
                <a:solidFill>
                  <a:schemeClr val="tx1"/>
                </a:solidFill>
                <a:effectLst/>
                <a:latin typeface="+mn-lt"/>
                <a:ea typeface="+mn-ea"/>
                <a:cs typeface="+mn-cs"/>
              </a:rPr>
              <a:t>Elastic database jobs handles the task of logging in, and reliably running the script for you, while logging the status of execution for each database</a:t>
            </a:r>
          </a:p>
          <a:p>
            <a:pPr marL="171450" indent="-171450">
              <a:buFont typeface="Arial" panose="020B0604020202020204" pitchFamily="34" charset="0"/>
              <a:buChar char="•"/>
            </a:pPr>
            <a:endParaRPr lang="en-US"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44</a:t>
            </a:fld>
            <a:endParaRPr lang="en-US">
              <a:solidFill>
                <a:prstClr val="black"/>
              </a:solidFill>
            </a:endParaRPr>
          </a:p>
        </p:txBody>
      </p:sp>
    </p:spTree>
    <p:extLst>
      <p:ext uri="{BB962C8B-B14F-4D97-AF65-F5344CB8AC3E}">
        <p14:creationId xmlns:p14="http://schemas.microsoft.com/office/powerpoint/2010/main" val="74400082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45</a:t>
            </a:fld>
            <a:endParaRPr lang="en-US">
              <a:solidFill>
                <a:prstClr val="black"/>
              </a:solidFill>
            </a:endParaRPr>
          </a:p>
        </p:txBody>
      </p:sp>
    </p:spTree>
    <p:extLst>
      <p:ext uri="{BB962C8B-B14F-4D97-AF65-F5344CB8AC3E}">
        <p14:creationId xmlns:p14="http://schemas.microsoft.com/office/powerpoint/2010/main" val="213377702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err="1" smtClean="0"/>
              <a:t>This</a:t>
            </a:r>
            <a:r>
              <a:rPr lang="sv-SE" dirty="0" smtClean="0"/>
              <a:t> </a:t>
            </a:r>
            <a:r>
              <a:rPr lang="sv-SE" dirty="0" err="1" smtClean="0"/>
              <a:t>section</a:t>
            </a:r>
            <a:r>
              <a:rPr lang="sv-SE" dirty="0" smtClean="0"/>
              <a:t> is </a:t>
            </a:r>
            <a:r>
              <a:rPr lang="sv-SE" dirty="0" err="1" smtClean="0"/>
              <a:t>optional</a:t>
            </a:r>
            <a:r>
              <a:rPr lang="sv-SE" dirty="0" smtClean="0"/>
              <a:t>. If </a:t>
            </a:r>
            <a:r>
              <a:rPr lang="sv-SE" dirty="0" err="1" smtClean="0"/>
              <a:t>you</a:t>
            </a:r>
            <a:r>
              <a:rPr lang="sv-SE" dirty="0" smtClean="0"/>
              <a:t> </a:t>
            </a:r>
            <a:r>
              <a:rPr lang="sv-SE" dirty="0" err="1" smtClean="0"/>
              <a:t>have</a:t>
            </a:r>
            <a:r>
              <a:rPr lang="sv-SE" dirty="0" smtClean="0"/>
              <a:t> an </a:t>
            </a:r>
            <a:r>
              <a:rPr lang="sv-SE" dirty="0" err="1" smtClean="0"/>
              <a:t>audience</a:t>
            </a:r>
            <a:r>
              <a:rPr lang="sv-SE" dirty="0" smtClean="0"/>
              <a:t> </a:t>
            </a:r>
            <a:r>
              <a:rPr lang="sv-SE" dirty="0" err="1" smtClean="0"/>
              <a:t>with</a:t>
            </a:r>
            <a:r>
              <a:rPr lang="sv-SE" dirty="0" smtClean="0"/>
              <a:t> a </a:t>
            </a:r>
            <a:r>
              <a:rPr lang="sv-SE" dirty="0" err="1" smtClean="0"/>
              <a:t>specifi</a:t>
            </a:r>
            <a:r>
              <a:rPr lang="sv-SE" baseline="0" dirty="0" err="1" smtClean="0"/>
              <a:t>c</a:t>
            </a:r>
            <a:r>
              <a:rPr lang="sv-SE" baseline="0" dirty="0" smtClean="0"/>
              <a:t> </a:t>
            </a:r>
            <a:r>
              <a:rPr lang="sv-SE" baseline="0" dirty="0" err="1" smtClean="0"/>
              <a:t>interest</a:t>
            </a:r>
            <a:r>
              <a:rPr lang="sv-SE" baseline="0" dirty="0" smtClean="0"/>
              <a:t> in </a:t>
            </a:r>
            <a:r>
              <a:rPr lang="sv-SE" baseline="0" dirty="0" err="1" smtClean="0"/>
              <a:t>this</a:t>
            </a:r>
            <a:r>
              <a:rPr lang="sv-SE" baseline="0" dirty="0" smtClean="0"/>
              <a:t> </a:t>
            </a:r>
            <a:r>
              <a:rPr lang="sv-SE" baseline="0" dirty="0" err="1" smtClean="0"/>
              <a:t>there</a:t>
            </a:r>
            <a:r>
              <a:rPr lang="sv-SE" baseline="0" dirty="0" smtClean="0"/>
              <a:t> </a:t>
            </a:r>
            <a:r>
              <a:rPr lang="sv-SE" baseline="0" dirty="0" err="1" smtClean="0"/>
              <a:t>are</a:t>
            </a:r>
            <a:r>
              <a:rPr lang="sv-SE" baseline="0" dirty="0" smtClean="0"/>
              <a:t> </a:t>
            </a:r>
            <a:r>
              <a:rPr lang="sv-SE" baseline="0" dirty="0" err="1" smtClean="0"/>
              <a:t>many</a:t>
            </a:r>
            <a:r>
              <a:rPr lang="sv-SE" baseline="0" dirty="0" smtClean="0"/>
              <a:t> </a:t>
            </a:r>
            <a:r>
              <a:rPr lang="sv-SE" baseline="0" dirty="0" err="1" smtClean="0"/>
              <a:t>more</a:t>
            </a:r>
            <a:r>
              <a:rPr lang="sv-SE" baseline="0" dirty="0" smtClean="0"/>
              <a:t> </a:t>
            </a:r>
            <a:r>
              <a:rPr lang="sv-SE" baseline="0" dirty="0" err="1" smtClean="0"/>
              <a:t>slides</a:t>
            </a:r>
            <a:r>
              <a:rPr lang="sv-SE" baseline="0" dirty="0" smtClean="0"/>
              <a:t> </a:t>
            </a:r>
            <a:r>
              <a:rPr lang="sv-SE" baseline="0" dirty="0" err="1" smtClean="0"/>
              <a:t>hidden</a:t>
            </a:r>
            <a:r>
              <a:rPr lang="sv-SE" baseline="0" dirty="0" smtClean="0"/>
              <a:t> in a </a:t>
            </a:r>
            <a:r>
              <a:rPr lang="sv-SE" baseline="0" dirty="0" err="1" smtClean="0"/>
              <a:t>section</a:t>
            </a:r>
            <a:r>
              <a:rPr lang="sv-SE" baseline="0" dirty="0" smtClean="0"/>
              <a:t> at the end!</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46</a:t>
            </a:fld>
            <a:endParaRPr lang="en-US"/>
          </a:p>
        </p:txBody>
      </p:sp>
    </p:spTree>
    <p:extLst>
      <p:ext uri="{BB962C8B-B14F-4D97-AF65-F5344CB8AC3E}">
        <p14:creationId xmlns:p14="http://schemas.microsoft.com/office/powerpoint/2010/main" val="210323732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smtClean="0">
                <a:latin typeface="Segoe UI Light" panose="020B0502040204020203" pitchFamily="34" charset="0"/>
                <a:cs typeface="Segoe UI Light" panose="020B0502040204020203" pitchFamily="34" charset="0"/>
              </a:rPr>
              <a:t>Classic 3-tier enterprise architecture</a:t>
            </a:r>
          </a:p>
          <a:p>
            <a:pPr algn="l"/>
            <a:r>
              <a:rPr lang="en-US" dirty="0" smtClean="0">
                <a:latin typeface="Segoe UI Light" panose="020B0502040204020203" pitchFamily="34" charset="0"/>
                <a:cs typeface="Segoe UI Light" panose="020B0502040204020203" pitchFamily="34" charset="0"/>
              </a:rPr>
              <a:t>Requires to scale to 10000s users and process TBs of relational data</a:t>
            </a:r>
          </a:p>
          <a:p>
            <a:pPr algn="l"/>
            <a:r>
              <a:rPr lang="en-US" dirty="0" smtClean="0">
                <a:latin typeface="Segoe UI Light" panose="020B0502040204020203" pitchFamily="34" charset="0"/>
                <a:cs typeface="Segoe UI Light" panose="020B0502040204020203" pitchFamily="34" charset="0"/>
              </a:rPr>
              <a:t>Scaling out (and in, elastically) web and worker tiers is relatively easy</a:t>
            </a:r>
          </a:p>
          <a:p>
            <a:pPr algn="l"/>
            <a:r>
              <a:rPr lang="en-US" dirty="0" smtClean="0">
                <a:latin typeface="Segoe UI Light" panose="020B0502040204020203" pitchFamily="34" charset="0"/>
                <a:cs typeface="Segoe UI Light" panose="020B0502040204020203" pitchFamily="34" charset="0"/>
              </a:rPr>
              <a:t>How to scale data-tier if hard limits of the biggest scale unit (e.g. P3 instance) are reached: both storage size and throughput?</a:t>
            </a:r>
          </a:p>
        </p:txBody>
      </p:sp>
      <p:sp>
        <p:nvSpPr>
          <p:cNvPr id="4" name="Header Placeholder 3"/>
          <p:cNvSpPr>
            <a:spLocks noGrp="1"/>
          </p:cNvSpPr>
          <p:nvPr>
            <p:ph type="hdr" sz="quarter" idx="10"/>
          </p:nvPr>
        </p:nvSpPr>
        <p:spPr/>
        <p:txBody>
          <a:bodyPr/>
          <a:lstStyle/>
          <a:p>
            <a:r>
              <a:rPr lang="en-US" smtClean="0">
                <a:solidFill>
                  <a:prstClr val="black"/>
                </a:solidFill>
              </a:rPr>
              <a:t>Build 2014</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solidFill>
                  <a:prstClr val="black"/>
                </a:solidFill>
              </a:rPr>
              <a:pPr/>
              <a:t>6/22/2015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47</a:t>
            </a:fld>
            <a:endParaRPr lang="en-US" dirty="0">
              <a:solidFill>
                <a:prstClr val="black"/>
              </a:solidFill>
            </a:endParaRPr>
          </a:p>
        </p:txBody>
      </p:sp>
    </p:spTree>
    <p:extLst>
      <p:ext uri="{BB962C8B-B14F-4D97-AF65-F5344CB8AC3E}">
        <p14:creationId xmlns:p14="http://schemas.microsoft.com/office/powerpoint/2010/main" val="412453494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en-US" dirty="0" smtClean="0">
              <a:effectLst/>
            </a:endParaRPr>
          </a:p>
        </p:txBody>
      </p:sp>
      <p:sp>
        <p:nvSpPr>
          <p:cNvPr id="4" name="Slide Number Placeholder 3"/>
          <p:cNvSpPr>
            <a:spLocks noGrp="1"/>
          </p:cNvSpPr>
          <p:nvPr>
            <p:ph type="sldNum" sz="quarter" idx="10"/>
          </p:nvPr>
        </p:nvSpPr>
        <p:spPr/>
        <p:txBody>
          <a:bodyPr/>
          <a:lstStyle/>
          <a:p>
            <a:fld id="{ADA9749E-FBCD-4239-AFBA-6C4AFE6C59B7}" type="slidenum">
              <a:rPr lang="en-US" smtClean="0"/>
              <a:pPr/>
              <a:t>48</a:t>
            </a:fld>
            <a:endParaRPr lang="en-US"/>
          </a:p>
        </p:txBody>
      </p:sp>
    </p:spTree>
    <p:extLst>
      <p:ext uri="{BB962C8B-B14F-4D97-AF65-F5344CB8AC3E}">
        <p14:creationId xmlns:p14="http://schemas.microsoft.com/office/powerpoint/2010/main" val="388984537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smtClean="0">
                <a:solidFill>
                  <a:srgbClr val="00B0F0"/>
                </a:solidFill>
              </a:rPr>
              <a:t>Vertical: </a:t>
            </a:r>
            <a:r>
              <a:rPr lang="en-US" dirty="0" smtClean="0"/>
              <a:t>Change service-tiers for a given database as capacity needs fluctuate</a:t>
            </a:r>
          </a:p>
          <a:p>
            <a:pPr marL="0" indent="0">
              <a:buNone/>
            </a:pPr>
            <a:r>
              <a:rPr lang="en-US" dirty="0" smtClean="0">
                <a:solidFill>
                  <a:srgbClr val="00B0F0"/>
                </a:solidFill>
              </a:rPr>
              <a:t>Horizontal: </a:t>
            </a:r>
            <a:r>
              <a:rPr lang="en-US" dirty="0" smtClean="0"/>
              <a:t>Add or remove databases as more or less capacity is needed</a:t>
            </a:r>
          </a:p>
          <a:p>
            <a:pPr marL="0" indent="0">
              <a:buNone/>
            </a:pPr>
            <a:endParaRPr lang="en-US" dirty="0" smtClean="0"/>
          </a:p>
          <a:p>
            <a:pPr marL="0" indent="0">
              <a:buNone/>
            </a:pPr>
            <a:r>
              <a:rPr lang="en-US" b="1" dirty="0" smtClean="0"/>
              <a:t>Animation:</a:t>
            </a:r>
          </a:p>
          <a:p>
            <a:pPr marL="0" indent="0">
              <a:buNone/>
            </a:pPr>
            <a:endParaRPr lang="en-US" dirty="0" smtClean="0"/>
          </a:p>
          <a:p>
            <a:pPr marL="0" indent="0">
              <a:buNone/>
            </a:pPr>
            <a:r>
              <a:rPr lang="en-US" dirty="0" smtClean="0"/>
              <a:t>We</a:t>
            </a:r>
            <a:r>
              <a:rPr lang="en-US" baseline="0" dirty="0" smtClean="0"/>
              <a:t> start off with 3 basic databases</a:t>
            </a:r>
          </a:p>
          <a:p>
            <a:pPr marL="0" indent="0">
              <a:buNone/>
            </a:pPr>
            <a:r>
              <a:rPr lang="en-US" baseline="0" dirty="0" smtClean="0"/>
              <a:t>[click]: We can vertically scale one of these to a standard instance</a:t>
            </a:r>
          </a:p>
          <a:p>
            <a:pPr marL="0" indent="0">
              <a:buNone/>
            </a:pPr>
            <a:r>
              <a:rPr lang="en-US" baseline="0" dirty="0" smtClean="0"/>
              <a:t>[click]: We can also add more instances by scaling horizontally</a:t>
            </a:r>
          </a:p>
          <a:p>
            <a:pPr marL="0" indent="0">
              <a:buNone/>
            </a:pPr>
            <a:r>
              <a:rPr lang="en-US" baseline="0" dirty="0" smtClean="0"/>
              <a:t>[click]: If an instance need more headroom, we can always still vertically scale</a:t>
            </a:r>
            <a:endParaRPr lang="en-US" dirty="0" smtClean="0"/>
          </a:p>
        </p:txBody>
      </p:sp>
      <p:sp>
        <p:nvSpPr>
          <p:cNvPr id="4" name="Slide Number Placeholder 3"/>
          <p:cNvSpPr>
            <a:spLocks noGrp="1"/>
          </p:cNvSpPr>
          <p:nvPr>
            <p:ph type="sldNum" sz="quarter" idx="10"/>
          </p:nvPr>
        </p:nvSpPr>
        <p:spPr/>
        <p:txBody>
          <a:bodyPr/>
          <a:lstStyle/>
          <a:p>
            <a:fld id="{2C52CFDC-D2D5-4B9F-BA75-89F771E01AEB}" type="slidenum">
              <a:rPr lang="en-US" smtClean="0"/>
              <a:t>49</a:t>
            </a:fld>
            <a:endParaRPr lang="en-US"/>
          </a:p>
        </p:txBody>
      </p:sp>
    </p:spTree>
    <p:extLst>
      <p:ext uri="{BB962C8B-B14F-4D97-AF65-F5344CB8AC3E}">
        <p14:creationId xmlns:p14="http://schemas.microsoft.com/office/powerpoint/2010/main" val="313254138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smtClean="0">
              <a:latin typeface="Segoe UI Light" panose="020B0502040204020203" pitchFamily="34" charset="0"/>
              <a:cs typeface="Segoe UI Light" panose="020B0502040204020203" pitchFamily="34" charset="0"/>
            </a:endParaRPr>
          </a:p>
        </p:txBody>
      </p:sp>
      <p:sp>
        <p:nvSpPr>
          <p:cNvPr id="4" name="Header Placeholder 3"/>
          <p:cNvSpPr>
            <a:spLocks noGrp="1"/>
          </p:cNvSpPr>
          <p:nvPr>
            <p:ph type="hdr" sz="quarter" idx="10"/>
          </p:nvPr>
        </p:nvSpPr>
        <p:spPr/>
        <p:txBody>
          <a:bodyPr/>
          <a:lstStyle/>
          <a:p>
            <a:r>
              <a:rPr lang="en-US" smtClean="0">
                <a:solidFill>
                  <a:prstClr val="black"/>
                </a:solidFill>
              </a:rPr>
              <a:t>Build 2014</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solidFill>
                  <a:prstClr val="black"/>
                </a:solidFill>
              </a:rPr>
              <a:pPr/>
              <a:t>6/22/2015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50</a:t>
            </a:fld>
            <a:endParaRPr lang="en-US" dirty="0">
              <a:solidFill>
                <a:prstClr val="black"/>
              </a:solidFill>
            </a:endParaRPr>
          </a:p>
        </p:txBody>
      </p:sp>
    </p:spTree>
    <p:extLst>
      <p:ext uri="{BB962C8B-B14F-4D97-AF65-F5344CB8AC3E}">
        <p14:creationId xmlns:p14="http://schemas.microsoft.com/office/powerpoint/2010/main" val="21079804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F743D80-E441-4DE6-AD4D-A3326A9B767E}" type="slidenum">
              <a:rPr lang="en-US" smtClean="0"/>
              <a:t>5</a:t>
            </a:fld>
            <a:endParaRPr lang="en-US" dirty="0"/>
          </a:p>
        </p:txBody>
      </p:sp>
    </p:spTree>
    <p:extLst>
      <p:ext uri="{BB962C8B-B14F-4D97-AF65-F5344CB8AC3E}">
        <p14:creationId xmlns:p14="http://schemas.microsoft.com/office/powerpoint/2010/main" val="182864948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sv-SE" dirty="0" smtClean="0"/>
              <a:t>Now let’s focus on </a:t>
            </a:r>
            <a:r>
              <a:rPr lang="sv-SE" baseline="0" dirty="0" smtClean="0"/>
              <a:t>SQL Server in a Microsoft Azure Virtual Machine!</a:t>
            </a:r>
            <a:endParaRPr lang="en-US" dirty="0" smtClean="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51</a:t>
            </a:fld>
            <a:endParaRPr lang="en-US"/>
          </a:p>
        </p:txBody>
      </p:sp>
    </p:spTree>
    <p:extLst>
      <p:ext uri="{BB962C8B-B14F-4D97-AF65-F5344CB8AC3E}">
        <p14:creationId xmlns:p14="http://schemas.microsoft.com/office/powerpoint/2010/main" val="83548512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v-SE" dirty="0"/>
          </a:p>
        </p:txBody>
      </p:sp>
      <p:sp>
        <p:nvSpPr>
          <p:cNvPr id="4" name="Slide Number Placeholder 3"/>
          <p:cNvSpPr>
            <a:spLocks noGrp="1"/>
          </p:cNvSpPr>
          <p:nvPr>
            <p:ph type="sldNum" sz="quarter" idx="10"/>
          </p:nvPr>
        </p:nvSpPr>
        <p:spPr/>
        <p:txBody>
          <a:bodyPr/>
          <a:lstStyle/>
          <a:p>
            <a:fld id="{2C52CFDC-D2D5-4B9F-BA75-89F771E01AEB}" type="slidenum">
              <a:rPr lang="en-US" smtClean="0"/>
              <a:t>54</a:t>
            </a:fld>
            <a:endParaRPr lang="en-US"/>
          </a:p>
        </p:txBody>
      </p:sp>
    </p:spTree>
    <p:extLst>
      <p:ext uri="{BB962C8B-B14F-4D97-AF65-F5344CB8AC3E}">
        <p14:creationId xmlns:p14="http://schemas.microsoft.com/office/powerpoint/2010/main" val="371225679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smtClean="0"/>
              <a:t>Demo 4)</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56</a:t>
            </a:fld>
            <a:endParaRPr lang="en-US"/>
          </a:p>
        </p:txBody>
      </p:sp>
    </p:spTree>
    <p:extLst>
      <p:ext uri="{BB962C8B-B14F-4D97-AF65-F5344CB8AC3E}">
        <p14:creationId xmlns:p14="http://schemas.microsoft.com/office/powerpoint/2010/main" val="51968188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sv-SE" dirty="0" smtClean="0"/>
              <a:t>Now let’s focus on </a:t>
            </a:r>
            <a:r>
              <a:rPr lang="sv-SE" baseline="0" dirty="0" smtClean="0"/>
              <a:t>the new Microsoft Azure DocumentDB Service!</a:t>
            </a:r>
            <a:endParaRPr lang="en-US" dirty="0" smtClean="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57</a:t>
            </a:fld>
            <a:endParaRPr lang="en-US"/>
          </a:p>
        </p:txBody>
      </p:sp>
    </p:spTree>
    <p:extLst>
      <p:ext uri="{BB962C8B-B14F-4D97-AF65-F5344CB8AC3E}">
        <p14:creationId xmlns:p14="http://schemas.microsoft.com/office/powerpoint/2010/main" val="152909074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Configurable consistency to trade off consistency and performance.</a:t>
            </a:r>
          </a:p>
          <a:p>
            <a:r>
              <a:rPr lang="en-US" dirty="0" smtClean="0"/>
              <a:t>Database Accounts are configured with a default consistency level. </a:t>
            </a:r>
          </a:p>
          <a:p>
            <a:r>
              <a:rPr lang="en-US" dirty="0" smtClean="0"/>
              <a:t>Consistency level can be weakened per read/query request.</a:t>
            </a:r>
          </a:p>
        </p:txBody>
      </p:sp>
      <p:sp>
        <p:nvSpPr>
          <p:cNvPr id="4" name="Slide Number Placeholder 3"/>
          <p:cNvSpPr>
            <a:spLocks noGrp="1"/>
          </p:cNvSpPr>
          <p:nvPr>
            <p:ph type="sldNum" sz="quarter" idx="10"/>
          </p:nvPr>
        </p:nvSpPr>
        <p:spPr/>
        <p:txBody>
          <a:bodyPr/>
          <a:lstStyle/>
          <a:p>
            <a:fld id="{2C52CFDC-D2D5-4B9F-BA75-89F771E01AEB}" type="slidenum">
              <a:rPr lang="en-US" smtClean="0"/>
              <a:t>61</a:t>
            </a:fld>
            <a:endParaRPr lang="en-US"/>
          </a:p>
        </p:txBody>
      </p:sp>
    </p:spTree>
    <p:extLst>
      <p:ext uri="{BB962C8B-B14F-4D97-AF65-F5344CB8AC3E}">
        <p14:creationId xmlns:p14="http://schemas.microsoft.com/office/powerpoint/2010/main" val="3594175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Speaker</a:t>
            </a:r>
            <a:r>
              <a:rPr lang="en-US" sz="1200" b="1" i="0" kern="1200" baseline="0" dirty="0" smtClean="0">
                <a:solidFill>
                  <a:schemeClr val="tx1"/>
                </a:solidFill>
                <a:effectLst/>
                <a:latin typeface="+mn-lt"/>
                <a:ea typeface="+mn-ea"/>
                <a:cs typeface="+mn-cs"/>
              </a:rPr>
              <a:t> notes:</a:t>
            </a:r>
          </a:p>
          <a:p>
            <a:endParaRPr lang="en-US" sz="1200" b="0" i="0" kern="1200" baseline="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Achieve near-infinite scale in terms of storage and throughput by horizontally partitioning data(</a:t>
            </a:r>
            <a:r>
              <a:rPr lang="en-US" sz="1200" b="0" i="0" kern="1200" dirty="0" err="1" smtClean="0">
                <a:solidFill>
                  <a:schemeClr val="tx1"/>
                </a:solidFill>
                <a:effectLst/>
                <a:latin typeface="+mn-lt"/>
                <a:ea typeface="+mn-ea"/>
                <a:cs typeface="+mn-cs"/>
              </a:rPr>
              <a:t>sharding</a:t>
            </a:r>
            <a:r>
              <a:rPr lang="en-US" sz="1200" b="0" i="0" kern="1200" dirty="0" smtClean="0">
                <a:solidFill>
                  <a:schemeClr val="tx1"/>
                </a:solidFill>
                <a:effectLst/>
                <a:latin typeface="+mn-lt"/>
                <a:ea typeface="+mn-ea"/>
                <a:cs typeface="+mn-cs"/>
              </a:rPr>
              <a:t>)</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Best partition option</a:t>
            </a:r>
            <a:r>
              <a:rPr lang="en-US" sz="1200" b="0" i="0" kern="1200" baseline="0" dirty="0" smtClean="0">
                <a:solidFill>
                  <a:schemeClr val="tx1"/>
                </a:solidFill>
                <a:effectLst/>
                <a:latin typeface="+mn-lt"/>
                <a:ea typeface="+mn-ea"/>
                <a:cs typeface="+mn-cs"/>
              </a:rPr>
              <a:t> for </a:t>
            </a:r>
            <a:r>
              <a:rPr lang="en-US" sz="1200" b="0" i="0" kern="1200" dirty="0" smtClean="0">
                <a:solidFill>
                  <a:schemeClr val="tx1"/>
                </a:solidFill>
                <a:effectLst/>
                <a:latin typeface="+mn-lt"/>
                <a:ea typeface="+mn-ea"/>
                <a:cs typeface="+mn-cs"/>
              </a:rPr>
              <a:t>data across collections will depend on data format and access patterns</a:t>
            </a:r>
          </a:p>
          <a:p>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err="1" smtClean="0">
                <a:solidFill>
                  <a:schemeClr val="tx1"/>
                </a:solidFill>
                <a:effectLst/>
                <a:latin typeface="+mn-lt"/>
                <a:ea typeface="+mn-ea"/>
                <a:cs typeface="+mn-cs"/>
              </a:rPr>
              <a:t>DocumentDB</a:t>
            </a:r>
            <a:r>
              <a:rPr lang="en-US" sz="1200" b="0" i="0" kern="1200" dirty="0" smtClean="0">
                <a:solidFill>
                  <a:schemeClr val="tx1"/>
                </a:solidFill>
                <a:effectLst/>
                <a:latin typeface="+mn-lt"/>
                <a:ea typeface="+mn-ea"/>
                <a:cs typeface="+mn-cs"/>
              </a:rPr>
              <a:t> accounts can be scaled linearly with cost via collections</a:t>
            </a:r>
          </a:p>
          <a:p>
            <a:endParaRPr lang="en-US" sz="1200" b="0" i="0" kern="1200" dirty="0" smtClean="0">
              <a:solidFill>
                <a:schemeClr val="tx1"/>
              </a:solidFill>
              <a:effectLst/>
              <a:latin typeface="+mn-lt"/>
              <a:ea typeface="+mn-ea"/>
              <a:cs typeface="+mn-cs"/>
            </a:endParaRPr>
          </a:p>
          <a:p>
            <a:endParaRPr lang="en-US" dirty="0" smtClean="0"/>
          </a:p>
        </p:txBody>
      </p:sp>
      <p:sp>
        <p:nvSpPr>
          <p:cNvPr id="4" name="Slide Number Placeholder 3"/>
          <p:cNvSpPr>
            <a:spLocks noGrp="1"/>
          </p:cNvSpPr>
          <p:nvPr>
            <p:ph type="sldNum" sz="quarter" idx="10"/>
          </p:nvPr>
        </p:nvSpPr>
        <p:spPr/>
        <p:txBody>
          <a:bodyPr/>
          <a:lstStyle/>
          <a:p>
            <a:fld id="{2C52CFDC-D2D5-4B9F-BA75-89F771E01AEB}" type="slidenum">
              <a:rPr lang="en-US" smtClean="0"/>
              <a:t>67</a:t>
            </a:fld>
            <a:endParaRPr lang="en-US"/>
          </a:p>
        </p:txBody>
      </p:sp>
    </p:spTree>
    <p:extLst>
      <p:ext uri="{BB962C8B-B14F-4D97-AF65-F5344CB8AC3E}">
        <p14:creationId xmlns:p14="http://schemas.microsoft.com/office/powerpoint/2010/main" val="8617519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Speaker</a:t>
            </a:r>
            <a:r>
              <a:rPr lang="en-US" sz="1200" b="1" i="0" kern="1200" baseline="0" dirty="0" smtClean="0">
                <a:solidFill>
                  <a:schemeClr val="tx1"/>
                </a:solidFill>
                <a:effectLst/>
                <a:latin typeface="+mn-lt"/>
                <a:ea typeface="+mn-ea"/>
                <a:cs typeface="+mn-cs"/>
              </a:rPr>
              <a:t> notes:</a:t>
            </a:r>
            <a:endParaRPr lang="en-US" sz="1200" b="1"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smtClean="0">
                <a:solidFill>
                  <a:schemeClr val="tx1"/>
                </a:solidFill>
                <a:effectLst/>
                <a:latin typeface="+mn-lt"/>
                <a:ea typeface="+mn-ea"/>
                <a:cs typeface="+mn-cs"/>
              </a:rPr>
              <a:t>This is commonly used to partition data produced or consumed from a large number of distinct clients, and is useful for storing user profiles, catalog items, and </a:t>
            </a:r>
            <a:r>
              <a:rPr lang="en-US" sz="1200" b="0" i="0" kern="1200" dirty="0" err="1" smtClean="0">
                <a:solidFill>
                  <a:schemeClr val="tx1"/>
                </a:solidFill>
                <a:effectLst/>
                <a:latin typeface="+mn-lt"/>
                <a:ea typeface="+mn-ea"/>
                <a:cs typeface="+mn-cs"/>
              </a:rPr>
              <a:t>IoT</a:t>
            </a:r>
            <a:r>
              <a:rPr lang="en-US" sz="1200" b="0" i="0" kern="1200" dirty="0" smtClean="0">
                <a:solidFill>
                  <a:schemeClr val="tx1"/>
                </a:solidFill>
                <a:effectLst/>
                <a:latin typeface="+mn-lt"/>
                <a:ea typeface="+mn-ea"/>
                <a:cs typeface="+mn-cs"/>
              </a:rPr>
              <a:t> ("Internet of Things") telemetry data.</a:t>
            </a:r>
          </a:p>
          <a:p>
            <a:pPr marL="171450" indent="-171450">
              <a:buFont typeface="Arial" panose="020B0604020202020204" pitchFamily="34" charset="0"/>
              <a:buChar char="•"/>
            </a:pPr>
            <a:endParaRPr lang="en-US"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smtClean="0">
                <a:solidFill>
                  <a:schemeClr val="tx1"/>
                </a:solidFill>
                <a:effectLst/>
                <a:latin typeface="+mn-lt"/>
                <a:ea typeface="+mn-ea"/>
                <a:cs typeface="+mn-cs"/>
              </a:rPr>
              <a:t>You should use hash partitioning whenever there are too many entities to enumerate through lookup partitioning (e.g. users or devices) and the request rate is fairly uniform across entities.</a:t>
            </a:r>
            <a:br>
              <a:rPr lang="en-US" sz="1200" b="0" i="0" kern="1200" dirty="0" smtClean="0">
                <a:solidFill>
                  <a:schemeClr val="tx1"/>
                </a:solidFill>
                <a:effectLst/>
                <a:latin typeface="+mn-lt"/>
                <a:ea typeface="+mn-ea"/>
                <a:cs typeface="+mn-cs"/>
              </a:rPr>
            </a:br>
            <a:endParaRPr lang="en-US" sz="1200" b="0" i="0" kern="1200" dirty="0" smtClean="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smtClean="0">
                <a:solidFill>
                  <a:schemeClr val="tx1"/>
                </a:solidFill>
                <a:effectLst/>
                <a:latin typeface="+mn-lt"/>
                <a:ea typeface="+mn-ea"/>
                <a:cs typeface="+mn-cs"/>
              </a:rPr>
              <a:t>Hash partitioning is useful for uniform load balancing of requests to make effective use of your provisioned storage and throughput. Using </a:t>
            </a:r>
            <a:r>
              <a:rPr lang="en-US" sz="1200" b="0" i="1" kern="1200" dirty="0" smtClean="0">
                <a:solidFill>
                  <a:schemeClr val="tx1"/>
                </a:solidFill>
                <a:effectLst/>
                <a:latin typeface="+mn-lt"/>
                <a:ea typeface="+mn-ea"/>
                <a:cs typeface="+mn-cs"/>
              </a:rPr>
              <a:t>consistent hashing</a:t>
            </a:r>
            <a:r>
              <a:rPr lang="en-US" sz="1200" b="0" i="0" kern="1200" dirty="0" smtClean="0">
                <a:solidFill>
                  <a:schemeClr val="tx1"/>
                </a:solidFill>
                <a:effectLst/>
                <a:latin typeface="+mn-lt"/>
                <a:ea typeface="+mn-ea"/>
                <a:cs typeface="+mn-cs"/>
              </a:rPr>
              <a:t> algorithms allow you to minimize the amount of data that has to be moved when adding or removing a partition.</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68</a:t>
            </a:fld>
            <a:endParaRPr lang="en-US"/>
          </a:p>
        </p:txBody>
      </p:sp>
    </p:spTree>
    <p:extLst>
      <p:ext uri="{BB962C8B-B14F-4D97-AF65-F5344CB8AC3E}">
        <p14:creationId xmlns:p14="http://schemas.microsoft.com/office/powerpoint/2010/main" val="387385964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Speaker</a:t>
            </a:r>
            <a:r>
              <a:rPr lang="en-US" sz="1200" b="1" i="0" kern="1200" baseline="0" dirty="0" smtClean="0">
                <a:solidFill>
                  <a:schemeClr val="tx1"/>
                </a:solidFill>
                <a:effectLst/>
                <a:latin typeface="+mn-lt"/>
                <a:ea typeface="+mn-ea"/>
                <a:cs typeface="+mn-cs"/>
              </a:rPr>
              <a:t> notes:</a:t>
            </a:r>
            <a:endParaRPr lang="en-US" sz="1200" b="1" i="0" kern="1200" dirty="0" smtClean="0">
              <a:solidFill>
                <a:schemeClr val="tx1"/>
              </a:solidFill>
              <a:effectLst/>
              <a:latin typeface="+mn-lt"/>
              <a:ea typeface="+mn-ea"/>
              <a:cs typeface="+mn-cs"/>
            </a:endParaRPr>
          </a:p>
          <a:p>
            <a:pPr marL="171450" indent="-171450">
              <a:buFont typeface="Arial" panose="020B0604020202020204" pitchFamily="34" charset="0"/>
              <a:buChar char="•"/>
            </a:pPr>
            <a:endParaRPr lang="en-US"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smtClean="0">
                <a:solidFill>
                  <a:schemeClr val="tx1"/>
                </a:solidFill>
                <a:effectLst/>
                <a:latin typeface="+mn-lt"/>
                <a:ea typeface="+mn-ea"/>
                <a:cs typeface="+mn-cs"/>
              </a:rPr>
              <a:t>This is commonly used for partitioning with </a:t>
            </a:r>
            <a:r>
              <a:rPr lang="en-US" sz="1200" b="0" i="1" kern="1200" dirty="0" smtClean="0">
                <a:solidFill>
                  <a:schemeClr val="tx1"/>
                </a:solidFill>
                <a:effectLst/>
                <a:latin typeface="+mn-lt"/>
                <a:ea typeface="+mn-ea"/>
                <a:cs typeface="+mn-cs"/>
              </a:rPr>
              <a:t>time stamp</a:t>
            </a:r>
            <a:r>
              <a:rPr lang="en-US" sz="1200" b="0" i="0" kern="1200" dirty="0" smtClean="0">
                <a:solidFill>
                  <a:schemeClr val="tx1"/>
                </a:solidFill>
                <a:effectLst/>
                <a:latin typeface="+mn-lt"/>
                <a:ea typeface="+mn-ea"/>
                <a:cs typeface="+mn-cs"/>
              </a:rPr>
              <a:t> properties (e.g., </a:t>
            </a:r>
            <a:r>
              <a:rPr lang="en-US" sz="1200" b="0" i="0" kern="1200" dirty="0" err="1" smtClean="0">
                <a:solidFill>
                  <a:schemeClr val="tx1"/>
                </a:solidFill>
                <a:effectLst/>
                <a:latin typeface="+mn-lt"/>
                <a:ea typeface="+mn-ea"/>
                <a:cs typeface="+mn-cs"/>
              </a:rPr>
              <a:t>eventTime</a:t>
            </a:r>
            <a:r>
              <a:rPr lang="en-US" sz="1200" b="0" i="0" kern="1200" dirty="0" smtClean="0">
                <a:solidFill>
                  <a:schemeClr val="tx1"/>
                </a:solidFill>
                <a:effectLst/>
                <a:latin typeface="+mn-lt"/>
                <a:ea typeface="+mn-ea"/>
                <a:cs typeface="+mn-cs"/>
              </a:rPr>
              <a:t> between Feb 1, 2015 and Feb 2, 2015).</a:t>
            </a:r>
          </a:p>
          <a:p>
            <a:pPr marL="171450" indent="-171450">
              <a:buFont typeface="Arial" panose="020B0604020202020204" pitchFamily="34" charset="0"/>
              <a:buChar char="•"/>
            </a:pPr>
            <a:endParaRPr lang="en-US"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smtClean="0">
                <a:solidFill>
                  <a:schemeClr val="tx1"/>
                </a:solidFill>
                <a:effectLst/>
                <a:latin typeface="+mn-lt"/>
                <a:ea typeface="+mn-ea"/>
                <a:cs typeface="+mn-cs"/>
              </a:rPr>
              <a:t>You should use Range partitioning if your queries are restricted to specific range values against the partition key.</a:t>
            </a:r>
            <a:br>
              <a:rPr lang="en-US" sz="1200" b="0" i="0" kern="1200" dirty="0" smtClean="0">
                <a:solidFill>
                  <a:schemeClr val="tx1"/>
                </a:solidFill>
                <a:effectLst/>
                <a:latin typeface="+mn-lt"/>
                <a:ea typeface="+mn-ea"/>
                <a:cs typeface="+mn-cs"/>
              </a:rPr>
            </a:br>
            <a:endParaRPr lang="en-US" sz="1200" b="0" i="0" kern="1200" dirty="0" smtClean="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smtClean="0">
                <a:solidFill>
                  <a:schemeClr val="tx1"/>
                </a:solidFill>
                <a:effectLst/>
                <a:latin typeface="+mn-lt"/>
                <a:ea typeface="+mn-ea"/>
                <a:cs typeface="+mn-cs"/>
              </a:rPr>
              <a:t>Range partitioning is generally used in the context of dates, as it gives you an easy and natural mechanism for aging out partitions by timestamp. It is also useful when queries are generally constrained to a time range since that is aligned with the partitioning boundaries.</a:t>
            </a:r>
          </a:p>
          <a:p>
            <a:pPr marL="171450" indent="-171450">
              <a:buFont typeface="Arial" panose="020B0604020202020204" pitchFamily="34" charset="0"/>
              <a:buChar char="•"/>
            </a:pPr>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C52CFDC-D2D5-4B9F-BA75-89F771E01AEB}" type="slidenum">
              <a:rPr lang="en-US" smtClean="0"/>
              <a:t>69</a:t>
            </a:fld>
            <a:endParaRPr lang="en-US"/>
          </a:p>
        </p:txBody>
      </p:sp>
    </p:spTree>
    <p:extLst>
      <p:ext uri="{BB962C8B-B14F-4D97-AF65-F5344CB8AC3E}">
        <p14:creationId xmlns:p14="http://schemas.microsoft.com/office/powerpoint/2010/main" val="98966222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Speaker</a:t>
            </a:r>
            <a:r>
              <a:rPr lang="en-US" sz="1200" b="1" i="0" kern="1200" baseline="0" dirty="0" smtClean="0">
                <a:solidFill>
                  <a:schemeClr val="tx1"/>
                </a:solidFill>
                <a:effectLst/>
                <a:latin typeface="+mn-lt"/>
                <a:ea typeface="+mn-ea"/>
                <a:cs typeface="+mn-cs"/>
              </a:rPr>
              <a:t> notes:</a:t>
            </a:r>
            <a:endParaRPr lang="en-US" sz="1200" b="1" i="0" kern="1200" dirty="0" smtClean="0">
              <a:solidFill>
                <a:schemeClr val="tx1"/>
              </a:solidFill>
              <a:effectLst/>
              <a:latin typeface="+mn-lt"/>
              <a:ea typeface="+mn-ea"/>
              <a:cs typeface="+mn-cs"/>
            </a:endParaRPr>
          </a:p>
          <a:p>
            <a:pPr marL="171450" indent="-171450">
              <a:buFont typeface="Arial" panose="020B0604020202020204" pitchFamily="34" charset="0"/>
              <a:buChar char="•"/>
            </a:pPr>
            <a:endParaRPr lang="en-US"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smtClean="0">
                <a:solidFill>
                  <a:schemeClr val="tx1"/>
                </a:solidFill>
                <a:effectLst/>
                <a:latin typeface="+mn-lt"/>
                <a:ea typeface="+mn-ea"/>
                <a:cs typeface="+mn-cs"/>
              </a:rPr>
              <a:t>This is commonly used for partitioning by region (e.g. the partition for Scandinavia contains Norway, Denmark, and Sweden).</a:t>
            </a:r>
            <a:br>
              <a:rPr lang="en-US" sz="1200" b="0" i="0" kern="1200" dirty="0" smtClean="0">
                <a:solidFill>
                  <a:schemeClr val="tx1"/>
                </a:solidFill>
                <a:effectLst/>
                <a:latin typeface="+mn-lt"/>
                <a:ea typeface="+mn-ea"/>
                <a:cs typeface="+mn-cs"/>
              </a:rPr>
            </a:br>
            <a:endParaRPr lang="en-US"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smtClean="0">
                <a:solidFill>
                  <a:schemeClr val="tx1"/>
                </a:solidFill>
                <a:effectLst/>
                <a:latin typeface="+mn-lt"/>
                <a:ea typeface="+mn-ea"/>
                <a:cs typeface="+mn-cs"/>
              </a:rPr>
              <a:t>Lookup partitioning offers the highest degree of control in managing a multi-tenant application. You can assign multiple tenants to a single collection, single tenant to a single collection, or even a single tenant across multiple collections.</a:t>
            </a:r>
            <a:br>
              <a:rPr lang="en-US" sz="1200" b="0" i="0" kern="1200" dirty="0" smtClean="0">
                <a:solidFill>
                  <a:schemeClr val="tx1"/>
                </a:solidFill>
                <a:effectLst/>
                <a:latin typeface="+mn-lt"/>
                <a:ea typeface="+mn-ea"/>
                <a:cs typeface="+mn-cs"/>
              </a:rPr>
            </a:br>
            <a:endParaRPr lang="en-US" sz="1200" b="0" i="0" kern="1200" dirty="0" smtClean="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smtClean="0">
                <a:solidFill>
                  <a:schemeClr val="tx1"/>
                </a:solidFill>
                <a:effectLst/>
                <a:latin typeface="+mn-lt"/>
                <a:ea typeface="+mn-ea"/>
                <a:cs typeface="+mn-cs"/>
              </a:rPr>
              <a:t>Lookup partitioning allows you to group and organize unordered and unrelated sets of data in a natural way e.g., group tenants by organization or states by geographic region. Lookup also offers fine-grained control for migrating data between collections.</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70</a:t>
            </a:fld>
            <a:endParaRPr lang="en-US"/>
          </a:p>
        </p:txBody>
      </p:sp>
    </p:spTree>
    <p:extLst>
      <p:ext uri="{BB962C8B-B14F-4D97-AF65-F5344CB8AC3E}">
        <p14:creationId xmlns:p14="http://schemas.microsoft.com/office/powerpoint/2010/main" val="122168206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Demo 5)</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71</a:t>
            </a:fld>
            <a:endParaRPr lang="en-US">
              <a:solidFill>
                <a:prstClr val="black"/>
              </a:solidFill>
            </a:endParaRPr>
          </a:p>
        </p:txBody>
      </p:sp>
    </p:spTree>
    <p:extLst>
      <p:ext uri="{BB962C8B-B14F-4D97-AF65-F5344CB8AC3E}">
        <p14:creationId xmlns:p14="http://schemas.microsoft.com/office/powerpoint/2010/main" val="2928174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Understand that</a:t>
            </a:r>
            <a:r>
              <a:rPr lang="en-US" baseline="0" dirty="0" smtClean="0">
                <a:effectLst/>
                <a:latin typeface="Segoe UI" panose="020B0502040204020203" pitchFamily="34" charset="0"/>
              </a:rPr>
              <a:t> while there are physical SQL Server boxes behind the scenes, when connecting to SQL Database, you are not connecting to a physical server, but to a TDS endpoint.</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The key to understanding SQL Database</a:t>
            </a:r>
            <a:r>
              <a:rPr lang="en-US" baseline="0" dirty="0" smtClean="0">
                <a:effectLst/>
                <a:latin typeface="Segoe UI" panose="020B0502040204020203" pitchFamily="34" charset="0"/>
              </a:rPr>
              <a:t> is understanding while SQL Database is SQL Server, we do not interact with them in the same physical manner. </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dirty="0" smtClean="0">
                <a:effectLst/>
                <a:latin typeface="Segoe UI" panose="020B0502040204020203" pitchFamily="34" charset="0"/>
              </a:rPr>
              <a:t>In an on-premises</a:t>
            </a:r>
            <a:r>
              <a:rPr lang="en-US" baseline="0" dirty="0" smtClean="0">
                <a:effectLst/>
                <a:latin typeface="Segoe UI" panose="020B0502040204020203" pitchFamily="34" charset="0"/>
              </a:rPr>
              <a:t> environment, we typically have physical access to the actual </a:t>
            </a:r>
            <a:r>
              <a:rPr lang="en-US" dirty="0" smtClean="0">
                <a:effectLst/>
                <a:latin typeface="Segoe UI" panose="020B0502040204020203" pitchFamily="34" charset="0"/>
              </a:rPr>
              <a:t>SQL Server </a:t>
            </a:r>
            <a:r>
              <a:rPr lang="en-US" dirty="0" err="1" smtClean="0">
                <a:effectLst/>
                <a:latin typeface="Segoe UI" panose="020B0502040204020203" pitchFamily="34" charset="0"/>
              </a:rPr>
              <a:t>server</a:t>
            </a:r>
            <a:r>
              <a:rPr lang="en-US" dirty="0" smtClean="0">
                <a:effectLst/>
                <a:latin typeface="Segoe UI" panose="020B0502040204020203" pitchFamily="34" charset="0"/>
              </a:rPr>
              <a:t>.</a:t>
            </a:r>
            <a:endParaRPr lang="en-US" dirty="0" smtClean="0">
              <a:effectLst/>
            </a:endParaRPr>
          </a:p>
          <a:p>
            <a:pPr rtl="0"/>
            <a:r>
              <a:rPr lang="en-US" dirty="0" smtClean="0">
                <a:effectLst/>
                <a:latin typeface="Segoe UI" panose="020B0502040204020203" pitchFamily="34" charset="0"/>
              </a:rPr>
              <a:t>In</a:t>
            </a:r>
            <a:r>
              <a:rPr lang="en-US" baseline="0" dirty="0" smtClean="0">
                <a:effectLst/>
                <a:latin typeface="Segoe UI" panose="020B0502040204020203" pitchFamily="34" charset="0"/>
              </a:rPr>
              <a:t> Microsoft Azure, we do not have physical access to the actual server.</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rtl="0"/>
            <a:r>
              <a:rPr lang="en-US" dirty="0" smtClean="0">
                <a:effectLst/>
                <a:latin typeface="Segoe UI" panose="020B0502040204020203" pitchFamily="34" charset="0"/>
              </a:rPr>
              <a:t>It is</a:t>
            </a:r>
            <a:r>
              <a:rPr lang="en-US" baseline="0" dirty="0" smtClean="0">
                <a:effectLst/>
                <a:latin typeface="Segoe UI" panose="020B0502040204020203" pitchFamily="34" charset="0"/>
              </a:rPr>
              <a:t> important that the attendee understands that it IS INDEED SQL Server at the platform layer. There are physical boxes running SQL Server 2012 Enterprise Edition. However, due to the nature of the Azure environment to provide the high-availability and scalability necessary, access to the physical boxes is currently not supported.</a:t>
            </a:r>
            <a:endParaRPr lang="en-US" dirty="0" smtClean="0">
              <a:effectLst/>
            </a:endParaRP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Tree>
    <p:extLst>
      <p:ext uri="{BB962C8B-B14F-4D97-AF65-F5344CB8AC3E}">
        <p14:creationId xmlns:p14="http://schemas.microsoft.com/office/powerpoint/2010/main" val="418300590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sv-SE" dirty="0" smtClean="0"/>
              <a:t>Time for the </a:t>
            </a:r>
            <a:r>
              <a:rPr lang="sv-SE" baseline="0" dirty="0" smtClean="0"/>
              <a:t>Microsoft Azure Search as a Service offering!</a:t>
            </a:r>
            <a:endParaRPr lang="en-US" dirty="0" smtClean="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72</a:t>
            </a:fld>
            <a:endParaRPr lang="en-US"/>
          </a:p>
        </p:txBody>
      </p:sp>
    </p:spTree>
    <p:extLst>
      <p:ext uri="{BB962C8B-B14F-4D97-AF65-F5344CB8AC3E}">
        <p14:creationId xmlns:p14="http://schemas.microsoft.com/office/powerpoint/2010/main" val="121568253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Azure Search is a fully managed search solution that allows developers to enable search experiences in applications.</a:t>
            </a:r>
          </a:p>
        </p:txBody>
      </p:sp>
      <p:sp>
        <p:nvSpPr>
          <p:cNvPr id="4" name="Slide Number Placeholder 3"/>
          <p:cNvSpPr>
            <a:spLocks noGrp="1"/>
          </p:cNvSpPr>
          <p:nvPr>
            <p:ph type="sldNum" sz="quarter" idx="10"/>
          </p:nvPr>
        </p:nvSpPr>
        <p:spPr/>
        <p:txBody>
          <a:bodyPr/>
          <a:lstStyle/>
          <a:p>
            <a:fld id="{ADA9749E-FBCD-4239-AFBA-6C4AFE6C59B7}" type="slidenum">
              <a:rPr lang="en-US" smtClean="0"/>
              <a:pPr/>
              <a:t>73</a:t>
            </a:fld>
            <a:endParaRPr lang="en-US"/>
          </a:p>
        </p:txBody>
      </p:sp>
    </p:spTree>
    <p:extLst>
      <p:ext uri="{BB962C8B-B14F-4D97-AF65-F5344CB8AC3E}">
        <p14:creationId xmlns:p14="http://schemas.microsoft.com/office/powerpoint/2010/main" val="11084592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en-US" dirty="0" smtClean="0">
              <a:effectLst/>
            </a:endParaRPr>
          </a:p>
        </p:txBody>
      </p:sp>
      <p:sp>
        <p:nvSpPr>
          <p:cNvPr id="4" name="Slide Number Placeholder 3"/>
          <p:cNvSpPr>
            <a:spLocks noGrp="1"/>
          </p:cNvSpPr>
          <p:nvPr>
            <p:ph type="sldNum" sz="quarter" idx="10"/>
          </p:nvPr>
        </p:nvSpPr>
        <p:spPr/>
        <p:txBody>
          <a:bodyPr/>
          <a:lstStyle/>
          <a:p>
            <a:fld id="{ADA9749E-FBCD-4239-AFBA-6C4AFE6C59B7}" type="slidenum">
              <a:rPr lang="en-US" smtClean="0"/>
              <a:pPr/>
              <a:t>74</a:t>
            </a:fld>
            <a:endParaRPr lang="en-US"/>
          </a:p>
        </p:txBody>
      </p:sp>
    </p:spTree>
    <p:extLst>
      <p:ext uri="{BB962C8B-B14F-4D97-AF65-F5344CB8AC3E}">
        <p14:creationId xmlns:p14="http://schemas.microsoft.com/office/powerpoint/2010/main" val="224229991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Demo 6)</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77</a:t>
            </a:fld>
            <a:endParaRPr lang="en-US">
              <a:solidFill>
                <a:prstClr val="black"/>
              </a:solidFill>
            </a:endParaRPr>
          </a:p>
        </p:txBody>
      </p:sp>
    </p:spTree>
    <p:extLst>
      <p:ext uri="{BB962C8B-B14F-4D97-AF65-F5344CB8AC3E}">
        <p14:creationId xmlns:p14="http://schemas.microsoft.com/office/powerpoint/2010/main" val="269013748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smtClean="0"/>
              <a:t>In the Azure Portal</a:t>
            </a:r>
            <a:r>
              <a:rPr lang="sv-SE" baseline="0" dirty="0" smtClean="0"/>
              <a:t> </a:t>
            </a:r>
            <a:r>
              <a:rPr lang="sv-SE" baseline="0" dirty="0" err="1" smtClean="0"/>
              <a:t>choose</a:t>
            </a:r>
            <a:r>
              <a:rPr lang="sv-SE" baseline="0" dirty="0" smtClean="0"/>
              <a:t> ”new +” -&gt; ”</a:t>
            </a:r>
            <a:r>
              <a:rPr lang="sv-SE" baseline="0" dirty="0" err="1" smtClean="0"/>
              <a:t>Search</a:t>
            </a:r>
            <a:r>
              <a:rPr lang="sv-SE" baseline="0" dirty="0" smtClean="0"/>
              <a:t>”.</a:t>
            </a:r>
          </a:p>
          <a:p>
            <a:r>
              <a:rPr lang="sv-SE" dirty="0" err="1" smtClean="0"/>
              <a:t>Pricing</a:t>
            </a:r>
            <a:r>
              <a:rPr lang="sv-SE" baseline="0" dirty="0" smtClean="0"/>
              <a:t> </a:t>
            </a:r>
            <a:r>
              <a:rPr lang="sv-SE" baseline="0" dirty="0" err="1" smtClean="0"/>
              <a:t>tier</a:t>
            </a:r>
            <a:r>
              <a:rPr lang="sv-SE" baseline="0" dirty="0" smtClean="0"/>
              <a:t> is </a:t>
            </a:r>
            <a:r>
              <a:rPr lang="sv-SE" baseline="0" dirty="0" err="1" smtClean="0"/>
              <a:t>either</a:t>
            </a:r>
            <a:r>
              <a:rPr lang="sv-SE" baseline="0" dirty="0" smtClean="0"/>
              <a:t> Standard or </a:t>
            </a:r>
            <a:r>
              <a:rPr lang="sv-SE" baseline="0" dirty="0" err="1" smtClean="0"/>
              <a:t>Free</a:t>
            </a:r>
            <a:r>
              <a:rPr lang="sv-SE" baseline="0" dirty="0" smtClean="0"/>
              <a:t> </a:t>
            </a:r>
            <a:r>
              <a:rPr lang="sv-SE" baseline="0" dirty="0" err="1" smtClean="0"/>
              <a:t>where</a:t>
            </a:r>
            <a:r>
              <a:rPr lang="sv-SE" baseline="0" dirty="0" smtClean="0"/>
              <a:t> the </a:t>
            </a:r>
            <a:r>
              <a:rPr lang="sv-SE" baseline="0" dirty="0" err="1" smtClean="0"/>
              <a:t>latter</a:t>
            </a:r>
            <a:r>
              <a:rPr lang="sv-SE" baseline="0" dirty="0" smtClean="0"/>
              <a:t> </a:t>
            </a:r>
            <a:r>
              <a:rPr lang="sv-SE" baseline="0" dirty="0" err="1" smtClean="0"/>
              <a:t>naturally</a:t>
            </a:r>
            <a:r>
              <a:rPr lang="sv-SE" baseline="0" dirty="0" smtClean="0"/>
              <a:t> is </a:t>
            </a:r>
            <a:r>
              <a:rPr lang="sv-SE" baseline="0" dirty="0" err="1" smtClean="0"/>
              <a:t>useful</a:t>
            </a:r>
            <a:r>
              <a:rPr lang="sv-SE" baseline="0" dirty="0" smtClean="0"/>
              <a:t> for </a:t>
            </a:r>
            <a:r>
              <a:rPr lang="sv-SE" baseline="0" dirty="0" err="1" smtClean="0"/>
              <a:t>functional</a:t>
            </a:r>
            <a:r>
              <a:rPr lang="sv-SE" baseline="0" dirty="0" smtClean="0"/>
              <a:t> </a:t>
            </a:r>
            <a:r>
              <a:rPr lang="sv-SE" baseline="0" dirty="0" err="1" smtClean="0"/>
              <a:t>development</a:t>
            </a:r>
            <a:r>
              <a:rPr lang="sv-SE" baseline="0" dirty="0" smtClean="0"/>
              <a:t> tests.</a:t>
            </a:r>
            <a:endParaRPr lang="sv-SE" dirty="0"/>
          </a:p>
        </p:txBody>
      </p:sp>
      <p:sp>
        <p:nvSpPr>
          <p:cNvPr id="4" name="Slide Number Placeholder 3"/>
          <p:cNvSpPr>
            <a:spLocks noGrp="1"/>
          </p:cNvSpPr>
          <p:nvPr>
            <p:ph type="sldNum" sz="quarter" idx="10"/>
          </p:nvPr>
        </p:nvSpPr>
        <p:spPr/>
        <p:txBody>
          <a:bodyPr/>
          <a:lstStyle/>
          <a:p>
            <a:fld id="{2C52CFDC-D2D5-4B9F-BA75-89F771E01AEB}" type="slidenum">
              <a:rPr lang="en-US" smtClean="0"/>
              <a:t>78</a:t>
            </a:fld>
            <a:endParaRPr lang="en-US"/>
          </a:p>
        </p:txBody>
      </p:sp>
    </p:spTree>
    <p:extLst>
      <p:ext uri="{BB962C8B-B14F-4D97-AF65-F5344CB8AC3E}">
        <p14:creationId xmlns:p14="http://schemas.microsoft.com/office/powerpoint/2010/main" val="162559762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smtClean="0"/>
              <a:t>Pick a location for</a:t>
            </a:r>
            <a:r>
              <a:rPr lang="en-US" baseline="0" noProof="0" dirty="0" smtClean="0"/>
              <a:t> the service.</a:t>
            </a:r>
            <a:endParaRPr lang="en-US" noProof="0" dirty="0"/>
          </a:p>
        </p:txBody>
      </p:sp>
      <p:sp>
        <p:nvSpPr>
          <p:cNvPr id="4" name="Slide Number Placeholder 3"/>
          <p:cNvSpPr>
            <a:spLocks noGrp="1"/>
          </p:cNvSpPr>
          <p:nvPr>
            <p:ph type="sldNum" sz="quarter" idx="10"/>
          </p:nvPr>
        </p:nvSpPr>
        <p:spPr/>
        <p:txBody>
          <a:bodyPr/>
          <a:lstStyle/>
          <a:p>
            <a:fld id="{2C52CFDC-D2D5-4B9F-BA75-89F771E01AEB}" type="slidenum">
              <a:rPr lang="en-US" smtClean="0"/>
              <a:t>79</a:t>
            </a:fld>
            <a:endParaRPr lang="en-US"/>
          </a:p>
        </p:txBody>
      </p:sp>
    </p:spTree>
    <p:extLst>
      <p:ext uri="{BB962C8B-B14F-4D97-AF65-F5344CB8AC3E}">
        <p14:creationId xmlns:p14="http://schemas.microsoft.com/office/powerpoint/2010/main" val="105650613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sv-SE" dirty="0" smtClean="0"/>
              <a:t>Now let’s focus on </a:t>
            </a:r>
            <a:r>
              <a:rPr lang="sv-SE" baseline="0" dirty="0" smtClean="0"/>
              <a:t>Hadoop in Azure known as Microsoft Azure HDInsight!</a:t>
            </a:r>
            <a:endParaRPr lang="en-US" dirty="0" smtClean="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82</a:t>
            </a:fld>
            <a:endParaRPr lang="en-US"/>
          </a:p>
        </p:txBody>
      </p:sp>
    </p:spTree>
    <p:extLst>
      <p:ext uri="{BB962C8B-B14F-4D97-AF65-F5344CB8AC3E}">
        <p14:creationId xmlns:p14="http://schemas.microsoft.com/office/powerpoint/2010/main" val="79344201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83</a:t>
            </a:fld>
            <a:endParaRPr lang="en-US" dirty="0">
              <a:solidFill>
                <a:prstClr val="black"/>
              </a:solidFill>
            </a:endParaRPr>
          </a:p>
        </p:txBody>
      </p:sp>
    </p:spTree>
    <p:extLst>
      <p:ext uri="{BB962C8B-B14F-4D97-AF65-F5344CB8AC3E}">
        <p14:creationId xmlns:p14="http://schemas.microsoft.com/office/powerpoint/2010/main" val="232948413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84</a:t>
            </a:fld>
            <a:endParaRPr lang="en-US" dirty="0">
              <a:solidFill>
                <a:prstClr val="black"/>
              </a:solidFill>
            </a:endParaRPr>
          </a:p>
        </p:txBody>
      </p:sp>
    </p:spTree>
    <p:extLst>
      <p:ext uri="{BB962C8B-B14F-4D97-AF65-F5344CB8AC3E}">
        <p14:creationId xmlns:p14="http://schemas.microsoft.com/office/powerpoint/2010/main" val="112425189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85</a:t>
            </a:fld>
            <a:endParaRPr lang="en-US" dirty="0">
              <a:solidFill>
                <a:prstClr val="black"/>
              </a:solidFill>
            </a:endParaRPr>
          </a:p>
        </p:txBody>
      </p:sp>
    </p:spTree>
    <p:extLst>
      <p:ext uri="{BB962C8B-B14F-4D97-AF65-F5344CB8AC3E}">
        <p14:creationId xmlns:p14="http://schemas.microsoft.com/office/powerpoint/2010/main" val="42309624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Understand the overall</a:t>
            </a:r>
            <a:r>
              <a:rPr lang="en-US" baseline="0" dirty="0" smtClean="0">
                <a:effectLst/>
                <a:latin typeface="Segoe UI" panose="020B0502040204020203" pitchFamily="34" charset="0"/>
              </a:rPr>
              <a:t> concepts and benefits of SQL Database</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Let’s clear up</a:t>
            </a:r>
            <a:r>
              <a:rPr lang="en-US" baseline="0" dirty="0" smtClean="0">
                <a:effectLst/>
                <a:latin typeface="Segoe UI" panose="020B0502040204020203" pitchFamily="34" charset="0"/>
              </a:rPr>
              <a:t> any confusion and look at the basics of what SQL Database really is and some of its benefits. </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dirty="0" smtClean="0">
                <a:effectLst/>
                <a:latin typeface="Segoe UI" panose="020B0502040204020203" pitchFamily="34" charset="0"/>
              </a:rPr>
              <a:t>The same great SQL Server database technology that you know, love, and use on-premises provided</a:t>
            </a:r>
            <a:r>
              <a:rPr lang="en-US" baseline="0" dirty="0" smtClean="0">
                <a:effectLst/>
                <a:latin typeface="Segoe UI" panose="020B0502040204020203" pitchFamily="34" charset="0"/>
              </a:rPr>
              <a:t> as a service</a:t>
            </a:r>
            <a:endParaRPr lang="en-US" dirty="0" smtClean="0">
              <a:effectLst/>
            </a:endParaRPr>
          </a:p>
          <a:p>
            <a:pPr rtl="0"/>
            <a:r>
              <a:rPr lang="en-US" dirty="0" smtClean="0">
                <a:effectLst/>
                <a:latin typeface="Segoe UI" panose="020B0502040204020203" pitchFamily="34" charset="0"/>
              </a:rPr>
              <a:t>Enterprise-ready</a:t>
            </a:r>
            <a:r>
              <a:rPr lang="en-US" baseline="0" dirty="0" smtClean="0">
                <a:effectLst/>
                <a:latin typeface="Segoe UI" panose="020B0502040204020203" pitchFamily="34" charset="0"/>
              </a:rPr>
              <a:t> </a:t>
            </a:r>
          </a:p>
          <a:p>
            <a:pPr rtl="0"/>
            <a:r>
              <a:rPr lang="en-US" baseline="0" dirty="0" smtClean="0">
                <a:effectLst/>
                <a:latin typeface="Segoe UI" panose="020B0502040204020203" pitchFamily="34" charset="0"/>
              </a:rPr>
              <a:t>Automatic support for High-Availability</a:t>
            </a:r>
          </a:p>
          <a:p>
            <a:pPr rtl="0"/>
            <a:r>
              <a:rPr lang="en-US" baseline="0" dirty="0" smtClean="0">
                <a:effectLst/>
                <a:latin typeface="Segoe UI" panose="020B0502040204020203" pitchFamily="34" charset="0"/>
              </a:rPr>
              <a:t>Designed to scale on-demand to provide the same great elasticity</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rtl="0"/>
            <a:r>
              <a:rPr lang="en-US" dirty="0" smtClean="0">
                <a:effectLst/>
                <a:latin typeface="Segoe UI" panose="020B0502040204020203" pitchFamily="34" charset="0"/>
              </a:rPr>
              <a:t>High-availability – 3 copies of the database free for the cost of the one database. Always</a:t>
            </a:r>
            <a:r>
              <a:rPr lang="en-US" baseline="0" dirty="0" smtClean="0">
                <a:effectLst/>
                <a:latin typeface="Segoe UI" panose="020B0502040204020203" pitchFamily="34" charset="0"/>
              </a:rPr>
              <a:t> in sync. The cost to do this on-premises isn’t cheap. This is </a:t>
            </a:r>
            <a:r>
              <a:rPr lang="en-US" b="1" baseline="0" dirty="0" smtClean="0">
                <a:effectLst/>
                <a:latin typeface="Segoe UI" panose="020B0502040204020203" pitchFamily="34" charset="0"/>
              </a:rPr>
              <a:t>FREE</a:t>
            </a:r>
            <a:r>
              <a:rPr lang="en-US" baseline="0" dirty="0" smtClean="0">
                <a:effectLst/>
                <a:latin typeface="Segoe UI" panose="020B0502040204020203" pitchFamily="34" charset="0"/>
              </a:rPr>
              <a:t> in SQL Database.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Tree>
    <p:extLst>
      <p:ext uri="{BB962C8B-B14F-4D97-AF65-F5344CB8AC3E}">
        <p14:creationId xmlns:p14="http://schemas.microsoft.com/office/powerpoint/2010/main" val="135816448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86</a:t>
            </a:fld>
            <a:endParaRPr lang="en-US" dirty="0">
              <a:solidFill>
                <a:prstClr val="black"/>
              </a:solidFill>
            </a:endParaRPr>
          </a:p>
        </p:txBody>
      </p:sp>
    </p:spTree>
    <p:extLst>
      <p:ext uri="{BB962C8B-B14F-4D97-AF65-F5344CB8AC3E}">
        <p14:creationId xmlns:p14="http://schemas.microsoft.com/office/powerpoint/2010/main" val="275659991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87</a:t>
            </a:fld>
            <a:endParaRPr lang="en-US">
              <a:solidFill>
                <a:prstClr val="black"/>
              </a:solidFill>
            </a:endParaRPr>
          </a:p>
        </p:txBody>
      </p:sp>
    </p:spTree>
    <p:extLst>
      <p:ext uri="{BB962C8B-B14F-4D97-AF65-F5344CB8AC3E}">
        <p14:creationId xmlns:p14="http://schemas.microsoft.com/office/powerpoint/2010/main" val="157289837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a:buFont typeface="Arial" panose="020B0604020202020204" pitchFamily="34" charset="0"/>
              <a:buNone/>
            </a:pPr>
            <a:r>
              <a:rPr lang="en-US" sz="1200" dirty="0" smtClean="0">
                <a:solidFill>
                  <a:schemeClr val="tx1"/>
                </a:solidFill>
              </a:rPr>
              <a:t>Speaker notes:</a:t>
            </a:r>
          </a:p>
          <a:p>
            <a:pPr marL="0" indent="0" algn="l">
              <a:buFont typeface="Arial" panose="020B0604020202020204" pitchFamily="34" charset="0"/>
              <a:buNone/>
            </a:pPr>
            <a:endParaRPr lang="en-US" sz="1200" dirty="0" smtClean="0">
              <a:solidFill>
                <a:schemeClr val="tx1"/>
              </a:solidFill>
            </a:endParaRPr>
          </a:p>
          <a:p>
            <a:pPr marL="171450" indent="-171450" algn="l">
              <a:buFont typeface="Arial" panose="020B0604020202020204" pitchFamily="34" charset="0"/>
              <a:buChar char="•"/>
            </a:pPr>
            <a:r>
              <a:rPr lang="en-US" sz="1200" dirty="0" smtClean="0">
                <a:solidFill>
                  <a:schemeClr val="tx1"/>
                </a:solidFill>
              </a:rPr>
              <a:t>Fully managed relational data warehouse-as-a-service.</a:t>
            </a:r>
          </a:p>
          <a:p>
            <a:pPr marL="171450" indent="-171450" algn="l">
              <a:buFont typeface="Arial" panose="020B0604020202020204" pitchFamily="34" charset="0"/>
              <a:buChar char="•"/>
            </a:pPr>
            <a:r>
              <a:rPr lang="en-US" sz="1200" dirty="0" smtClean="0">
                <a:solidFill>
                  <a:schemeClr val="tx1"/>
                </a:solidFill>
              </a:rPr>
              <a:t>Industry’s first elastic cloud data warehouse with enterprise-grade capabilities</a:t>
            </a:r>
          </a:p>
          <a:p>
            <a:pPr marL="171450" indent="-171450" algn="l">
              <a:buFont typeface="Arial" panose="020B0604020202020204" pitchFamily="34" charset="0"/>
              <a:buChar char="•"/>
            </a:pPr>
            <a:r>
              <a:rPr lang="en-US" sz="1200" dirty="0" smtClean="0">
                <a:solidFill>
                  <a:schemeClr val="tx1"/>
                </a:solidFill>
              </a:rPr>
              <a:t>Support your smallest to largest data sets</a:t>
            </a:r>
          </a:p>
          <a:p>
            <a:pPr algn="l"/>
            <a:endParaRPr lang="en-US" sz="1200" dirty="0">
              <a:solidFill>
                <a:schemeClr val="tx1"/>
              </a:solidFill>
            </a:endParaRPr>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88</a:t>
            </a:fld>
            <a:endParaRPr lang="en-US">
              <a:solidFill>
                <a:prstClr val="black"/>
              </a:solidFill>
            </a:endParaRPr>
          </a:p>
        </p:txBody>
      </p:sp>
    </p:spTree>
    <p:extLst>
      <p:ext uri="{BB962C8B-B14F-4D97-AF65-F5344CB8AC3E}">
        <p14:creationId xmlns:p14="http://schemas.microsoft.com/office/powerpoint/2010/main" val="133200071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89</a:t>
            </a:fld>
            <a:endParaRPr lang="en-US">
              <a:solidFill>
                <a:prstClr val="black"/>
              </a:solidFill>
            </a:endParaRPr>
          </a:p>
        </p:txBody>
      </p:sp>
    </p:spTree>
    <p:extLst>
      <p:ext uri="{BB962C8B-B14F-4D97-AF65-F5344CB8AC3E}">
        <p14:creationId xmlns:p14="http://schemas.microsoft.com/office/powerpoint/2010/main" val="395235817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90</a:t>
            </a:fld>
            <a:endParaRPr lang="en-US">
              <a:solidFill>
                <a:prstClr val="black"/>
              </a:solidFill>
            </a:endParaRPr>
          </a:p>
        </p:txBody>
      </p:sp>
    </p:spTree>
    <p:extLst>
      <p:ext uri="{BB962C8B-B14F-4D97-AF65-F5344CB8AC3E}">
        <p14:creationId xmlns:p14="http://schemas.microsoft.com/office/powerpoint/2010/main" val="233541434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i="0" dirty="0" smtClean="0">
                <a:solidFill>
                  <a:srgbClr val="666666"/>
                </a:solidFill>
                <a:effectLst/>
                <a:latin typeface="Segoe UI" panose="020B0502040204020203" pitchFamily="34" charset="0"/>
              </a:rPr>
              <a:t>Speaker notes:</a:t>
            </a:r>
          </a:p>
          <a:p>
            <a:pPr marL="171450" indent="-171450">
              <a:buFont typeface="Arial" panose="020B0604020202020204" pitchFamily="34" charset="0"/>
              <a:buChar char="•"/>
            </a:pPr>
            <a:endParaRPr lang="en-US" b="0" i="0" dirty="0" smtClean="0">
              <a:solidFill>
                <a:srgbClr val="666666"/>
              </a:solidFill>
              <a:effectLst/>
              <a:latin typeface="Segoe UI" panose="020B0502040204020203" pitchFamily="34" charset="0"/>
            </a:endParaRPr>
          </a:p>
          <a:p>
            <a:pPr marL="171450" indent="-171450">
              <a:buFont typeface="Arial" panose="020B0604020202020204" pitchFamily="34" charset="0"/>
              <a:buChar char="•"/>
            </a:pPr>
            <a:r>
              <a:rPr lang="en-US" b="0" i="0" dirty="0" smtClean="0">
                <a:solidFill>
                  <a:srgbClr val="666666"/>
                </a:solidFill>
                <a:effectLst/>
                <a:latin typeface="Segoe UI" panose="020B0502040204020203" pitchFamily="34" charset="0"/>
              </a:rPr>
              <a:t>It’s as an enterprise wide repository of every type of data collected in a single place prior to any formal definition of requirements or schema. </a:t>
            </a:r>
          </a:p>
          <a:p>
            <a:pPr marL="171450" indent="-171450">
              <a:buFont typeface="Arial" panose="020B0604020202020204" pitchFamily="34" charset="0"/>
              <a:buChar char="•"/>
            </a:pPr>
            <a:endParaRPr lang="en-US" b="0" i="0" dirty="0" smtClean="0">
              <a:solidFill>
                <a:srgbClr val="666666"/>
              </a:solidFill>
              <a:effectLst/>
              <a:latin typeface="Segoe UI" panose="020B0502040204020203" pitchFamily="34" charset="0"/>
            </a:endParaRPr>
          </a:p>
          <a:p>
            <a:pPr marL="171450" indent="-171450">
              <a:buFont typeface="Arial" panose="020B0604020202020204" pitchFamily="34" charset="0"/>
              <a:buChar char="•"/>
            </a:pPr>
            <a:r>
              <a:rPr lang="en-US" sz="1200" b="0" i="0" kern="1200" dirty="0" smtClean="0">
                <a:solidFill>
                  <a:schemeClr val="tx1"/>
                </a:solidFill>
                <a:effectLst/>
                <a:latin typeface="+mn-lt"/>
                <a:ea typeface="+mn-ea"/>
                <a:cs typeface="+mn-cs"/>
              </a:rPr>
              <a:t>Data is be kept without discrimination regardless of its size, structure, or how fast it is ingested. </a:t>
            </a:r>
          </a:p>
          <a:p>
            <a:pPr marL="171450" indent="-171450">
              <a:buFont typeface="Arial" panose="020B0604020202020204" pitchFamily="34" charset="0"/>
              <a:buChar char="•"/>
            </a:pPr>
            <a:endParaRPr lang="en-US"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smtClean="0">
                <a:solidFill>
                  <a:schemeClr val="tx1"/>
                </a:solidFill>
                <a:effectLst/>
                <a:latin typeface="+mn-lt"/>
                <a:ea typeface="+mn-ea"/>
                <a:cs typeface="+mn-cs"/>
              </a:rPr>
              <a:t>Organizations can then use Hadoop or advanced analytics to find patterns of the data. </a:t>
            </a:r>
          </a:p>
          <a:p>
            <a:pPr marL="171450" indent="-171450">
              <a:buFont typeface="Arial" panose="020B0604020202020204" pitchFamily="34" charset="0"/>
              <a:buChar char="•"/>
            </a:pPr>
            <a:endParaRPr lang="en-US"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smtClean="0">
                <a:solidFill>
                  <a:schemeClr val="tx1"/>
                </a:solidFill>
                <a:effectLst/>
                <a:latin typeface="+mn-lt"/>
                <a:ea typeface="+mn-ea"/>
                <a:cs typeface="+mn-cs"/>
              </a:rPr>
              <a:t> Azure Data Lake  can</a:t>
            </a:r>
            <a:r>
              <a:rPr lang="en-US" sz="1200" b="0" i="0" kern="1200" baseline="0" dirty="0" smtClean="0">
                <a:solidFill>
                  <a:schemeClr val="tx1"/>
                </a:solidFill>
                <a:effectLst/>
                <a:latin typeface="+mn-lt"/>
                <a:ea typeface="+mn-ea"/>
                <a:cs typeface="+mn-cs"/>
              </a:rPr>
              <a:t> be part of </a:t>
            </a:r>
            <a:r>
              <a:rPr lang="en-US" sz="1200" b="0" i="0" kern="1200" dirty="0" smtClean="0">
                <a:solidFill>
                  <a:schemeClr val="tx1"/>
                </a:solidFill>
                <a:effectLst/>
                <a:latin typeface="+mn-lt"/>
                <a:ea typeface="+mn-ea"/>
                <a:cs typeface="+mn-cs"/>
              </a:rPr>
              <a:t>your existing data platform</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by leveraging Azure Active Directory as well as providing data replication to ensure high durability and availability.</a:t>
            </a:r>
          </a:p>
          <a:p>
            <a:pPr marL="171450" indent="-171450">
              <a:buFont typeface="Arial" panose="020B0604020202020204" pitchFamily="34" charset="0"/>
              <a:buChar char="•"/>
            </a:pPr>
            <a:endParaRPr lang="en-US"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91</a:t>
            </a:fld>
            <a:endParaRPr lang="en-US">
              <a:solidFill>
                <a:prstClr val="black"/>
              </a:solidFill>
            </a:endParaRPr>
          </a:p>
        </p:txBody>
      </p:sp>
    </p:spTree>
    <p:extLst>
      <p:ext uri="{BB962C8B-B14F-4D97-AF65-F5344CB8AC3E}">
        <p14:creationId xmlns:p14="http://schemas.microsoft.com/office/powerpoint/2010/main" val="193670460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smtClean="0">
                <a:solidFill>
                  <a:schemeClr val="tx1"/>
                </a:solidFill>
                <a:effectLst/>
                <a:latin typeface="+mn-lt"/>
                <a:ea typeface="+mn-ea"/>
                <a:cs typeface="+mn-cs"/>
              </a:rPr>
              <a:t>Speaker notes:</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1" i="0" kern="1200" dirty="0" smtClean="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smtClean="0">
                <a:solidFill>
                  <a:schemeClr val="tx1"/>
                </a:solidFill>
                <a:effectLst/>
                <a:latin typeface="+mn-lt"/>
                <a:ea typeface="+mn-ea"/>
                <a:cs typeface="+mn-cs"/>
              </a:rPr>
              <a:t>HDFS for the Cloud: The Azure Data Lake is a Hadoop File System compatible with HDFS enabling Microsoft offerings such as Azure </a:t>
            </a:r>
            <a:r>
              <a:rPr lang="en-US" sz="1200" b="0" i="0" kern="1200" dirty="0" err="1" smtClean="0">
                <a:solidFill>
                  <a:schemeClr val="tx1"/>
                </a:solidFill>
                <a:effectLst/>
                <a:latin typeface="+mn-lt"/>
                <a:ea typeface="+mn-ea"/>
                <a:cs typeface="+mn-cs"/>
              </a:rPr>
              <a:t>HDInsight</a:t>
            </a:r>
            <a:r>
              <a:rPr lang="en-US" sz="1200" b="0" i="0" kern="1200" dirty="0" smtClean="0">
                <a:solidFill>
                  <a:schemeClr val="tx1"/>
                </a:solidFill>
                <a:effectLst/>
                <a:latin typeface="+mn-lt"/>
                <a:ea typeface="+mn-ea"/>
                <a:cs typeface="+mn-cs"/>
              </a:rPr>
              <a:t>, Revolution-R Enterprise, industry Hadoop distributions like Hortonworks and Cloudera all to connect to it.</a:t>
            </a:r>
          </a:p>
          <a:p>
            <a:pPr marL="171450" indent="-171450">
              <a:buFont typeface="Arial" panose="020B0604020202020204" pitchFamily="34" charset="0"/>
              <a:buChar char="•"/>
            </a:pPr>
            <a:endParaRPr lang="en-US" b="0" dirty="0" smtClean="0"/>
          </a:p>
          <a:p>
            <a:pPr marL="171450" indent="-171450">
              <a:buFont typeface="Arial" panose="020B0604020202020204" pitchFamily="34" charset="0"/>
              <a:buChar char="•"/>
            </a:pPr>
            <a:r>
              <a:rPr lang="en-US" sz="1200" b="0" i="0" kern="1200" dirty="0" smtClean="0">
                <a:solidFill>
                  <a:schemeClr val="tx1"/>
                </a:solidFill>
                <a:effectLst/>
                <a:latin typeface="+mn-lt"/>
                <a:ea typeface="+mn-ea"/>
                <a:cs typeface="+mn-cs"/>
              </a:rPr>
              <a:t>Petabyte files, massive throughput: The goal of the data lake is to run Hadoop and advanced analytics on all your data to discover conclusions from the data itself. </a:t>
            </a:r>
          </a:p>
          <a:p>
            <a:pPr marL="171450" indent="-171450">
              <a:buFont typeface="Arial" panose="020B0604020202020204" pitchFamily="34" charset="0"/>
              <a:buChar char="•"/>
            </a:pPr>
            <a:endParaRPr lang="en-US"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smtClean="0">
                <a:solidFill>
                  <a:schemeClr val="tx1"/>
                </a:solidFill>
                <a:effectLst/>
                <a:latin typeface="+mn-lt"/>
                <a:ea typeface="+mn-ea"/>
                <a:cs typeface="+mn-cs"/>
              </a:rPr>
              <a:t>Curated data:  Azure</a:t>
            </a:r>
            <a:r>
              <a:rPr lang="en-US" sz="1200" b="0" i="0" kern="1200" baseline="0" dirty="0" smtClean="0">
                <a:solidFill>
                  <a:schemeClr val="tx1"/>
                </a:solidFill>
                <a:effectLst/>
                <a:latin typeface="+mn-lt"/>
                <a:ea typeface="+mn-ea"/>
                <a:cs typeface="+mn-cs"/>
              </a:rPr>
              <a:t> Data Lake</a:t>
            </a:r>
            <a:r>
              <a:rPr lang="en-US" sz="1200" b="0" i="0" kern="1200" dirty="0" smtClean="0">
                <a:solidFill>
                  <a:schemeClr val="tx1"/>
                </a:solidFill>
                <a:effectLst/>
                <a:latin typeface="+mn-lt"/>
                <a:ea typeface="+mn-ea"/>
                <a:cs typeface="+mn-cs"/>
              </a:rPr>
              <a:t> can also serve as a repository for lower cost data preparation prior to moving curated data into a data warehouse such</a:t>
            </a:r>
            <a:r>
              <a:rPr lang="en-US" sz="1200" b="0" i="0" kern="1200" baseline="0" dirty="0" smtClean="0">
                <a:solidFill>
                  <a:schemeClr val="tx1"/>
                </a:solidFill>
                <a:effectLst/>
                <a:latin typeface="+mn-lt"/>
                <a:ea typeface="+mn-ea"/>
                <a:cs typeface="+mn-cs"/>
              </a:rPr>
              <a:t> as Azure Data Warehouse.</a:t>
            </a:r>
            <a:endParaRPr lang="en-US" b="0" dirty="0"/>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92</a:t>
            </a:fld>
            <a:endParaRPr lang="en-US">
              <a:solidFill>
                <a:prstClr val="black"/>
              </a:solidFill>
            </a:endParaRPr>
          </a:p>
        </p:txBody>
      </p:sp>
    </p:spTree>
    <p:extLst>
      <p:ext uri="{BB962C8B-B14F-4D97-AF65-F5344CB8AC3E}">
        <p14:creationId xmlns:p14="http://schemas.microsoft.com/office/powerpoint/2010/main" val="65606615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smtClean="0"/>
              <a:t>There are other SQL Solutions you can</a:t>
            </a:r>
            <a:r>
              <a:rPr lang="sv-SE" baseline="0" dirty="0" smtClean="0"/>
              <a:t> choose to run in Azure. Official support exists for MySQL and Oracle.</a:t>
            </a:r>
          </a:p>
          <a:p>
            <a:endParaRPr lang="sv-SE" baseline="0" dirty="0" smtClean="0"/>
          </a:p>
          <a:p>
            <a:r>
              <a:rPr lang="sv-SE" baseline="0" dirty="0" smtClean="0"/>
              <a:t>(Good place to show the portal and that you can provision Oracle and MySQL databases in Azure just as easily as you can provision the Microsoft SQL options.</a:t>
            </a:r>
            <a:endParaRPr lang="en-US" dirty="0" smtClean="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93</a:t>
            </a:fld>
            <a:endParaRPr lang="en-US"/>
          </a:p>
        </p:txBody>
      </p:sp>
    </p:spTree>
    <p:extLst>
      <p:ext uri="{BB962C8B-B14F-4D97-AF65-F5344CB8AC3E}">
        <p14:creationId xmlns:p14="http://schemas.microsoft.com/office/powerpoint/2010/main" val="239996455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smtClean="0"/>
              <a:t>As </a:t>
            </a:r>
            <a:r>
              <a:rPr lang="sv-SE" dirty="0" err="1" smtClean="0"/>
              <a:t>you</a:t>
            </a:r>
            <a:r>
              <a:rPr lang="sv-SE" dirty="0" smtClean="0"/>
              <a:t> </a:t>
            </a:r>
            <a:r>
              <a:rPr lang="sv-SE" dirty="0" err="1" smtClean="0"/>
              <a:t>can</a:t>
            </a:r>
            <a:r>
              <a:rPr lang="sv-SE" dirty="0" smtClean="0"/>
              <a:t> </a:t>
            </a:r>
            <a:r>
              <a:rPr lang="sv-SE" dirty="0" err="1" smtClean="0"/>
              <a:t>see</a:t>
            </a:r>
            <a:r>
              <a:rPr lang="sv-SE" dirty="0" smtClean="0"/>
              <a:t> </a:t>
            </a:r>
            <a:r>
              <a:rPr lang="sv-SE" dirty="0" err="1" smtClean="0"/>
              <a:t>there</a:t>
            </a:r>
            <a:r>
              <a:rPr lang="sv-SE" dirty="0" smtClean="0"/>
              <a:t> </a:t>
            </a:r>
            <a:r>
              <a:rPr lang="sv-SE" dirty="0" err="1" smtClean="0"/>
              <a:t>are</a:t>
            </a:r>
            <a:r>
              <a:rPr lang="sv-SE" dirty="0" smtClean="0"/>
              <a:t> a </a:t>
            </a:r>
            <a:r>
              <a:rPr lang="sv-SE" dirty="0" err="1" smtClean="0"/>
              <a:t>lot</a:t>
            </a:r>
            <a:r>
              <a:rPr lang="sv-SE" dirty="0" smtClean="0"/>
              <a:t> of options</a:t>
            </a:r>
            <a:r>
              <a:rPr lang="sv-SE" baseline="0" dirty="0" smtClean="0"/>
              <a:t> in the Microsoft Azure </a:t>
            </a:r>
            <a:r>
              <a:rPr lang="sv-SE" baseline="0" dirty="0" err="1" smtClean="0"/>
              <a:t>DataPlatform</a:t>
            </a:r>
            <a:r>
              <a:rPr lang="sv-SE" baseline="0" dirty="0" smtClean="0"/>
              <a:t> </a:t>
            </a:r>
            <a:r>
              <a:rPr lang="sv-SE" baseline="0" dirty="0" err="1" smtClean="0"/>
              <a:t>offerings</a:t>
            </a:r>
            <a:r>
              <a:rPr lang="sv-SE" baseline="0" dirty="0" smtClean="0"/>
              <a:t>. It </a:t>
            </a:r>
            <a:r>
              <a:rPr lang="sv-SE" baseline="0" dirty="0" err="1" smtClean="0"/>
              <a:t>may</a:t>
            </a:r>
            <a:r>
              <a:rPr lang="sv-SE" baseline="0" dirty="0" smtClean="0"/>
              <a:t> be a </a:t>
            </a:r>
            <a:r>
              <a:rPr lang="sv-SE" baseline="0" dirty="0" err="1" smtClean="0"/>
              <a:t>challenge</a:t>
            </a:r>
            <a:r>
              <a:rPr lang="sv-SE" baseline="0" dirty="0" smtClean="0"/>
              <a:t> to </a:t>
            </a:r>
            <a:r>
              <a:rPr lang="sv-SE" baseline="0" dirty="0" err="1" smtClean="0"/>
              <a:t>identify</a:t>
            </a:r>
            <a:r>
              <a:rPr lang="sv-SE" baseline="0" dirty="0" smtClean="0"/>
              <a:t> the </a:t>
            </a:r>
            <a:r>
              <a:rPr lang="sv-SE" baseline="0" dirty="0" err="1" smtClean="0"/>
              <a:t>most</a:t>
            </a:r>
            <a:r>
              <a:rPr lang="sv-SE" baseline="0" dirty="0" smtClean="0"/>
              <a:t> </a:t>
            </a:r>
            <a:r>
              <a:rPr lang="sv-SE" baseline="0" dirty="0" err="1" smtClean="0"/>
              <a:t>suitable</a:t>
            </a:r>
            <a:r>
              <a:rPr lang="sv-SE" baseline="0" dirty="0" smtClean="0"/>
              <a:t> options in </a:t>
            </a:r>
            <a:r>
              <a:rPr lang="sv-SE" baseline="0" dirty="0" err="1" smtClean="0"/>
              <a:t>every</a:t>
            </a:r>
            <a:r>
              <a:rPr lang="sv-SE" baseline="0" dirty="0" smtClean="0"/>
              <a:t> </a:t>
            </a:r>
            <a:r>
              <a:rPr lang="sv-SE" baseline="0" dirty="0" err="1" smtClean="0"/>
              <a:t>case</a:t>
            </a:r>
            <a:r>
              <a:rPr lang="sv-SE" baseline="0" dirty="0" smtClean="0"/>
              <a:t> </a:t>
            </a:r>
            <a:r>
              <a:rPr lang="sv-SE" baseline="0" dirty="0" err="1" smtClean="0"/>
              <a:t>but</a:t>
            </a:r>
            <a:r>
              <a:rPr lang="sv-SE" baseline="0" dirty="0" smtClean="0"/>
              <a:t> </a:t>
            </a:r>
            <a:r>
              <a:rPr lang="sv-SE" baseline="0" dirty="0" err="1" smtClean="0"/>
              <a:t>we</a:t>
            </a:r>
            <a:r>
              <a:rPr lang="sv-SE" baseline="0" dirty="0" smtClean="0"/>
              <a:t> </a:t>
            </a:r>
            <a:r>
              <a:rPr lang="sv-SE" baseline="0" dirty="0" err="1" smtClean="0"/>
              <a:t>can</a:t>
            </a:r>
            <a:r>
              <a:rPr lang="sv-SE" baseline="0" dirty="0" smtClean="0"/>
              <a:t> rest </a:t>
            </a:r>
            <a:r>
              <a:rPr lang="sv-SE" baseline="0" dirty="0" err="1" smtClean="0"/>
              <a:t>assured</a:t>
            </a:r>
            <a:r>
              <a:rPr lang="sv-SE" baseline="0" dirty="0" smtClean="0"/>
              <a:t> </a:t>
            </a:r>
            <a:r>
              <a:rPr lang="sv-SE" baseline="0" dirty="0" err="1" smtClean="0"/>
              <a:t>that</a:t>
            </a:r>
            <a:r>
              <a:rPr lang="sv-SE" baseline="0" dirty="0" smtClean="0"/>
              <a:t> </a:t>
            </a:r>
            <a:r>
              <a:rPr lang="sv-SE" baseline="0" dirty="0" err="1" smtClean="0"/>
              <a:t>there</a:t>
            </a:r>
            <a:r>
              <a:rPr lang="sv-SE" baseline="0" dirty="0" smtClean="0"/>
              <a:t> </a:t>
            </a:r>
            <a:r>
              <a:rPr lang="sv-SE" baseline="0" dirty="0" err="1" smtClean="0"/>
              <a:t>will</a:t>
            </a:r>
            <a:r>
              <a:rPr lang="sv-SE" baseline="0" dirty="0" smtClean="0"/>
              <a:t> be a </a:t>
            </a:r>
            <a:r>
              <a:rPr lang="sv-SE" baseline="0" dirty="0" err="1" smtClean="0"/>
              <a:t>good</a:t>
            </a:r>
            <a:r>
              <a:rPr lang="sv-SE" baseline="0" dirty="0" smtClean="0"/>
              <a:t> option for </a:t>
            </a:r>
            <a:r>
              <a:rPr lang="sv-SE" baseline="0" dirty="0" err="1" smtClean="0"/>
              <a:t>almost</a:t>
            </a:r>
            <a:r>
              <a:rPr lang="sv-SE" baseline="0" dirty="0" smtClean="0"/>
              <a:t> </a:t>
            </a:r>
            <a:r>
              <a:rPr lang="sv-SE" baseline="0" dirty="0" err="1" smtClean="0"/>
              <a:t>any</a:t>
            </a:r>
            <a:r>
              <a:rPr lang="sv-SE" baseline="0" dirty="0" smtClean="0"/>
              <a:t> scenario!</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95</a:t>
            </a:fld>
            <a:endParaRPr lang="en-US">
              <a:solidFill>
                <a:prstClr val="black"/>
              </a:solidFill>
            </a:endParaRPr>
          </a:p>
        </p:txBody>
      </p:sp>
    </p:spTree>
    <p:extLst>
      <p:ext uri="{BB962C8B-B14F-4D97-AF65-F5344CB8AC3E}">
        <p14:creationId xmlns:p14="http://schemas.microsoft.com/office/powerpoint/2010/main" val="242829176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A30E22BB-1869-4D9D-B8D2-1612EB3883AA}" type="datetime1">
              <a:rPr lang="en-US" smtClean="0">
                <a:solidFill>
                  <a:prstClr val="black"/>
                </a:solidFill>
              </a:rPr>
              <a:pPr/>
              <a:t>6/22/2015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98</a:t>
            </a:fld>
            <a:endParaRPr lang="en-US" dirty="0">
              <a:solidFill>
                <a:prstClr val="black"/>
              </a:solidFill>
            </a:endParaRPr>
          </a:p>
        </p:txBody>
      </p:sp>
    </p:spTree>
    <p:extLst>
      <p:ext uri="{BB962C8B-B14F-4D97-AF65-F5344CB8AC3E}">
        <p14:creationId xmlns:p14="http://schemas.microsoft.com/office/powerpoint/2010/main" val="24927428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Understand the overall</a:t>
            </a:r>
            <a:r>
              <a:rPr lang="en-US" baseline="0" dirty="0" smtClean="0">
                <a:effectLst/>
                <a:latin typeface="Segoe UI" panose="020B0502040204020203" pitchFamily="34" charset="0"/>
              </a:rPr>
              <a:t> concepts and benefits of SQL Database</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Let’s clear up</a:t>
            </a:r>
            <a:r>
              <a:rPr lang="en-US" baseline="0" dirty="0" smtClean="0">
                <a:effectLst/>
                <a:latin typeface="Segoe UI" panose="020B0502040204020203" pitchFamily="34" charset="0"/>
              </a:rPr>
              <a:t> any confusion and look at the basics of what SQL Database really is and some of its benefits. </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dirty="0" smtClean="0">
                <a:effectLst/>
                <a:latin typeface="Segoe UI" panose="020B0502040204020203" pitchFamily="34" charset="0"/>
              </a:rPr>
              <a:t>The same great SQL Server database technology that you know, love, and use on-premises provided</a:t>
            </a:r>
            <a:r>
              <a:rPr lang="en-US" baseline="0" dirty="0" smtClean="0">
                <a:effectLst/>
                <a:latin typeface="Segoe UI" panose="020B0502040204020203" pitchFamily="34" charset="0"/>
              </a:rPr>
              <a:t> as a service</a:t>
            </a:r>
            <a:endParaRPr lang="en-US" dirty="0" smtClean="0">
              <a:effectLst/>
            </a:endParaRPr>
          </a:p>
          <a:p>
            <a:pPr rtl="0"/>
            <a:r>
              <a:rPr lang="en-US" dirty="0" smtClean="0">
                <a:effectLst/>
                <a:latin typeface="Segoe UI" panose="020B0502040204020203" pitchFamily="34" charset="0"/>
              </a:rPr>
              <a:t>Enterprise-ready</a:t>
            </a:r>
            <a:r>
              <a:rPr lang="en-US" baseline="0" dirty="0" smtClean="0">
                <a:effectLst/>
                <a:latin typeface="Segoe UI" panose="020B0502040204020203" pitchFamily="34" charset="0"/>
              </a:rPr>
              <a:t> </a:t>
            </a:r>
          </a:p>
          <a:p>
            <a:pPr rtl="0"/>
            <a:r>
              <a:rPr lang="en-US" baseline="0" dirty="0" smtClean="0">
                <a:effectLst/>
                <a:latin typeface="Segoe UI" panose="020B0502040204020203" pitchFamily="34" charset="0"/>
              </a:rPr>
              <a:t>Automatic support for High-Availability</a:t>
            </a:r>
          </a:p>
          <a:p>
            <a:pPr rtl="0"/>
            <a:r>
              <a:rPr lang="en-US" baseline="0" dirty="0" smtClean="0">
                <a:effectLst/>
                <a:latin typeface="Segoe UI" panose="020B0502040204020203" pitchFamily="34" charset="0"/>
              </a:rPr>
              <a:t>Designed to scale on-demand to provide the same great elasticity</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rtl="0"/>
            <a:r>
              <a:rPr lang="en-US" dirty="0" smtClean="0">
                <a:effectLst/>
                <a:latin typeface="Segoe UI" panose="020B0502040204020203" pitchFamily="34" charset="0"/>
              </a:rPr>
              <a:t>High-availability – 3 copies of the database free for the cost of the one database. Always</a:t>
            </a:r>
            <a:r>
              <a:rPr lang="en-US" baseline="0" dirty="0" smtClean="0">
                <a:effectLst/>
                <a:latin typeface="Segoe UI" panose="020B0502040204020203" pitchFamily="34" charset="0"/>
              </a:rPr>
              <a:t> in sync. The cost to do this on-premises isn’t cheap. This is </a:t>
            </a:r>
            <a:r>
              <a:rPr lang="en-US" b="1" baseline="0" dirty="0" smtClean="0">
                <a:effectLst/>
                <a:latin typeface="Segoe UI" panose="020B0502040204020203" pitchFamily="34" charset="0"/>
              </a:rPr>
              <a:t>FREE</a:t>
            </a:r>
            <a:r>
              <a:rPr lang="en-US" baseline="0" dirty="0" smtClean="0">
                <a:effectLst/>
                <a:latin typeface="Segoe UI" panose="020B0502040204020203" pitchFamily="34" charset="0"/>
              </a:rPr>
              <a:t> in SQL Database.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Tree>
    <p:extLst>
      <p:ext uri="{BB962C8B-B14F-4D97-AF65-F5344CB8AC3E}">
        <p14:creationId xmlns:p14="http://schemas.microsoft.com/office/powerpoint/2010/main" val="34799014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Client</a:t>
            </a:r>
            <a:r>
              <a:rPr lang="en-US" baseline="0" dirty="0" smtClean="0"/>
              <a:t> - </a:t>
            </a:r>
            <a:r>
              <a:rPr lang="en-US" dirty="0" smtClean="0"/>
              <a:t>The client layer resides closest to your application, and is used by your application to communicate directly with SQL Database. The client layer can reside on-premise in your datacenter or be hosted in Microsoft Azure. Because SQL Database provides the same tabular data stream (TDS) interface as SQL Server, you can use familiar tools and libraries to build client applications for data that is in the cloud.</a:t>
            </a:r>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Tree>
    <p:extLst>
      <p:ext uri="{BB962C8B-B14F-4D97-AF65-F5344CB8AC3E}">
        <p14:creationId xmlns:p14="http://schemas.microsoft.com/office/powerpoint/2010/main" val="161284980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Picture 8"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6" name="Presenter"/>
          <p:cNvSpPr txBox="1">
            <a:spLocks/>
          </p:cNvSpPr>
          <p:nvPr/>
        </p:nvSpPr>
        <p:spPr>
          <a:xfrm>
            <a:off x="6342214" y="5233033"/>
            <a:ext cx="5669955" cy="1095241"/>
          </a:xfrm>
          <a:prstGeom prst="rect">
            <a:avLst/>
          </a:prstGeom>
        </p:spPr>
        <p:txBody>
          <a:bodyPr vert="horz" wrap="square" lIns="228600" tIns="91400" rIns="146240" bIns="91400"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defTabSz="932563">
              <a:lnSpc>
                <a:spcPts val="3000"/>
              </a:lnSpc>
              <a:spcBef>
                <a:spcPts val="0"/>
              </a:spcBef>
              <a:spcAft>
                <a:spcPts val="1199"/>
              </a:spcAft>
              <a:defRPr/>
            </a:pPr>
            <a:r>
              <a:rPr lang="en-US" sz="2200" dirty="0" smtClean="0">
                <a:solidFill>
                  <a:srgbClr val="FFFFFF"/>
                </a:solidFill>
              </a:rPr>
              <a:t>Presenter</a:t>
            </a:r>
            <a:endParaRPr sz="2200" dirty="0">
              <a:solidFill>
                <a:srgbClr val="FFFFFF"/>
              </a:solidFill>
            </a:endParaRPr>
          </a:p>
        </p:txBody>
      </p:sp>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1964042274"/>
      </p:ext>
    </p:extLst>
  </p:cSld>
  <p:clrMapOvr>
    <a:masterClrMapping/>
  </p:clrMapOvr>
  <p:transition>
    <p:fade/>
  </p:transition>
  <p:timing>
    <p:tnLst>
      <p:par>
        <p:cTn id="1" dur="indefinite" restart="never" nodeType="tmRoot"/>
      </p:par>
    </p:tnLst>
  </p:timing>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629982698"/>
      </p:ext>
    </p:extLst>
  </p:cSld>
  <p:clrMapOvr>
    <a:masterClrMapping/>
  </p:clrMapOvr>
  <p:transition>
    <p:fade/>
  </p:transition>
  <p:timing>
    <p:tnLst>
      <p:par>
        <p:cTn id="1" dur="indefinite" restart="never" nodeType="tmRoot"/>
      </p:par>
    </p:tnLst>
  </p:timing>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Headline and Content">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2" name="Body"/>
          <p:cNvSpPr>
            <a:spLocks noGrp="1"/>
          </p:cNvSpPr>
          <p:nvPr>
            <p:ph type="body" sz="quarter" idx="11"/>
          </p:nvPr>
        </p:nvSpPr>
        <p:spPr>
          <a:xfrm>
            <a:off x="373985" y="4824404"/>
            <a:ext cx="6750030" cy="1139825"/>
          </a:xfrm>
          <a:prstGeom prst="rect">
            <a:avLst/>
          </a:prstGeom>
        </p:spPr>
        <p:txBody>
          <a:bodyPr/>
          <a:lstStyle>
            <a:lvl1pPr>
              <a:buClr>
                <a:schemeClr val="tx2"/>
              </a:buClr>
              <a:defRPr lang="en-US" sz="2000" kern="1200" spc="0" baseline="0" dirty="0" smtClean="0">
                <a:solidFill>
                  <a:srgbClr val="0072C6"/>
                </a:solidFill>
                <a:latin typeface="Segoe UI Light" panose="020B0502040204020203" pitchFamily="34" charset="0"/>
                <a:ea typeface="+mn-ea"/>
                <a:cs typeface="+mn-cs"/>
              </a:defRPr>
            </a:lvl1pPr>
            <a:lvl2pPr>
              <a:buClr>
                <a:schemeClr val="tx2"/>
              </a:buClr>
              <a:defRPr lang="en-US" sz="2000" kern="1200" spc="0" baseline="0" dirty="0" smtClean="0">
                <a:solidFill>
                  <a:srgbClr val="0072C6"/>
                </a:solidFill>
                <a:latin typeface="Segoe UI Light" panose="020B0502040204020203" pitchFamily="34" charset="0"/>
                <a:ea typeface="+mn-ea"/>
                <a:cs typeface="+mn-cs"/>
              </a:defRPr>
            </a:lvl2pPr>
            <a:lvl3pPr>
              <a:buClr>
                <a:schemeClr val="tx2"/>
              </a:buClr>
              <a:defRPr lang="en-US" sz="2000" kern="1200" spc="0" baseline="0" dirty="0" smtClean="0">
                <a:solidFill>
                  <a:srgbClr val="0072C6"/>
                </a:solidFill>
                <a:latin typeface="Segoe UI Light" panose="020B0502040204020203" pitchFamily="34" charset="0"/>
                <a:ea typeface="+mn-ea"/>
                <a:cs typeface="+mn-cs"/>
              </a:defRPr>
            </a:lvl3pPr>
            <a:lvl4pPr>
              <a:buClr>
                <a:schemeClr val="tx2"/>
              </a:buClr>
              <a:defRPr lang="en-US" sz="2000" kern="1200" spc="0" baseline="0" dirty="0" smtClean="0">
                <a:solidFill>
                  <a:srgbClr val="0072C6"/>
                </a:solidFill>
                <a:latin typeface="Segoe UI Light" panose="020B0502040204020203" pitchFamily="34" charset="0"/>
                <a:ea typeface="+mn-ea"/>
                <a:cs typeface="+mn-cs"/>
              </a:defRPr>
            </a:lvl4pPr>
            <a:lvl5pPr>
              <a:buClr>
                <a:schemeClr val="tx2"/>
              </a:buClr>
              <a:defRPr lang="en-US" sz="2000" kern="1200" spc="0" baseline="0" dirty="0" smtClean="0">
                <a:solidFill>
                  <a:srgbClr val="0072C6"/>
                </a:solidFill>
                <a:latin typeface="Segoe UI Light" panose="020B0502040204020203" pitchFamily="34" charset="0"/>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74712" y="930351"/>
            <a:ext cx="9976363" cy="917575"/>
          </a:xfrm>
          <a:prstGeom prst="rect">
            <a:avLst/>
          </a:prstGeom>
        </p:spPr>
        <p:txBody>
          <a:bodyPr/>
          <a:lstStyle/>
          <a:p>
            <a:r>
              <a:rPr lang="en-US" sz="4800" smtClean="0">
                <a:solidFill>
                  <a:schemeClr val="bg1"/>
                </a:solidFill>
              </a:rPr>
              <a:t>Click to edit Master title style</a:t>
            </a:r>
            <a:endParaRPr lang="en-US" sz="4800" dirty="0">
              <a:solidFill>
                <a:schemeClr val="bg1"/>
              </a:solidFill>
            </a:endParaRPr>
          </a:p>
        </p:txBody>
      </p:sp>
    </p:spTree>
    <p:extLst>
      <p:ext uri="{BB962C8B-B14F-4D97-AF65-F5344CB8AC3E}">
        <p14:creationId xmlns:p14="http://schemas.microsoft.com/office/powerpoint/2010/main" val="3612628345"/>
      </p:ext>
    </p:extLst>
  </p:cSld>
  <p:clrMapOvr>
    <a:masterClrMapping/>
  </p:clrMapOvr>
  <p:transition>
    <p:fade/>
  </p:transition>
  <p:timing>
    <p:tnLst>
      <p:par>
        <p:cTn id="1" dur="indefinite" restart="never" nodeType="tmRoot"/>
      </p:par>
    </p:tnLst>
  </p:timing>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Headline">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74712" y="930351"/>
            <a:ext cx="9976363" cy="917575"/>
          </a:xfrm>
          <a:prstGeom prst="rect">
            <a:avLst/>
          </a:prstGeom>
        </p:spPr>
        <p:txBody>
          <a:bodyPr/>
          <a:lstStyle/>
          <a:p>
            <a:r>
              <a:rPr lang="en-US" sz="4800" smtClean="0">
                <a:solidFill>
                  <a:schemeClr val="bg1"/>
                </a:solidFill>
              </a:rPr>
              <a:t>Click to edit Master title style</a:t>
            </a:r>
            <a:endParaRPr lang="en-US" sz="4800" dirty="0">
              <a:solidFill>
                <a:schemeClr val="bg1"/>
              </a:solidFill>
            </a:endParaRPr>
          </a:p>
        </p:txBody>
      </p:sp>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1031838053"/>
      </p:ext>
    </p:extLst>
  </p:cSld>
  <p:clrMapOvr>
    <a:masterClrMapping/>
  </p:clrMapOvr>
  <p:transition>
    <p:fade/>
  </p:transition>
  <p:timing>
    <p:tnLst>
      <p:par>
        <p:cTn id="1" dur="indefinite" restart="never" nodeType="tmRoot"/>
      </p:par>
    </p:tnLst>
  </p:timing>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Blank Half">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2169800163"/>
      </p:ext>
    </p:extLst>
  </p:cSld>
  <p:clrMapOvr>
    <a:masterClrMapping/>
  </p:clrMapOvr>
  <p:transition>
    <p:fade/>
  </p:transition>
  <p:timing>
    <p:tnLst>
      <p:par>
        <p:cTn id="1" dur="indefinite" restart="never" nodeType="tmRoot"/>
      </p:par>
    </p:tnLst>
  </p:timing>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274712" y="2193928"/>
            <a:ext cx="9976860" cy="2719388"/>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15"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9371264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577571455"/>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518612" y="5576547"/>
            <a:ext cx="8069064" cy="917575"/>
          </a:xfrm>
          <a:prstGeom prst="rect">
            <a:avLst/>
          </a:prstGeom>
        </p:spPr>
        <p:txBody>
          <a:bodyPr/>
          <a:lstStyle>
            <a:lvl1pPr>
              <a:defRPr>
                <a:solidFill>
                  <a:schemeClr val="bg1"/>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27061935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nk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18238052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3398139" y="684717"/>
            <a:ext cx="8625516" cy="4420683"/>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976987840"/>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413441553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Azure Light"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302528917"/>
      </p:ext>
    </p:extLst>
  </p:cSld>
  <p:clrMapOvr>
    <a:masterClrMapping/>
  </p:clrMapOvr>
  <p:transition>
    <p:fade/>
  </p:transition>
  <p:timing>
    <p:tnLst>
      <p:par>
        <p:cTn id="1" dur="indefinite" restart="never" nodeType="tmRoot"/>
      </p:par>
    </p:tnLst>
  </p:timing>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4391" y="2317689"/>
            <a:ext cx="11614318" cy="4083112"/>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grpSp>
        <p:nvGrpSpPr>
          <p:cNvPr id="4" name="White Background"/>
          <p:cNvGrpSpPr/>
          <p:nvPr userDrawn="1"/>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smtClean="0"/>
              <a:t>Headline</a:t>
            </a:r>
            <a:endParaRPr lang="en-US" dirty="0"/>
          </a:p>
        </p:txBody>
      </p:sp>
      <p:sp>
        <p:nvSpPr>
          <p:cNvPr id="5" name="Text Placeholder 4"/>
          <p:cNvSpPr>
            <a:spLocks noGrp="1"/>
          </p:cNvSpPr>
          <p:nvPr>
            <p:ph type="body" sz="quarter" idx="11" hasCustomPrompt="1"/>
          </p:nvPr>
        </p:nvSpPr>
        <p:spPr>
          <a:xfrm>
            <a:off x="274638" y="1403350"/>
            <a:ext cx="9875837" cy="642018"/>
          </a:xfrm>
          <a:prstGeom prst="rect">
            <a:avLst/>
          </a:prstGeom>
        </p:spPr>
        <p:txBody>
          <a:bodyPr/>
          <a:lstStyle>
            <a:lvl1pPr marL="0" marR="0" indent="0" algn="l" defTabSz="914180" rtl="0" eaLnBrk="1" fontAlgn="auto" latinLnBrk="0" hangingPunct="1">
              <a:lnSpc>
                <a:spcPct val="90000"/>
              </a:lnSpc>
              <a:spcBef>
                <a:spcPct val="20000"/>
              </a:spcBef>
              <a:spcAft>
                <a:spcPts val="0"/>
              </a:spcAft>
              <a:buClr>
                <a:schemeClr val="bg1"/>
              </a:buClr>
              <a:buSzPct val="90000"/>
              <a:buFontTx/>
              <a:buNone/>
              <a:tabLst/>
              <a:defRPr sz="3600">
                <a:solidFill>
                  <a:schemeClr val="tx2"/>
                </a:solidFill>
              </a:defRPr>
            </a:lvl1pPr>
          </a:lstStyle>
          <a:p>
            <a:pPr marL="336076" marR="0" lvl="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a:pPr>
            <a:r>
              <a:rPr lang="en-US" sz="4000" dirty="0" smtClean="0">
                <a:solidFill>
                  <a:schemeClr val="tx2"/>
                </a:solidFill>
              </a:rPr>
              <a:t>Subhead</a:t>
            </a:r>
          </a:p>
        </p:txBody>
      </p:sp>
    </p:spTree>
    <p:extLst>
      <p:ext uri="{BB962C8B-B14F-4D97-AF65-F5344CB8AC3E}">
        <p14:creationId xmlns:p14="http://schemas.microsoft.com/office/powerpoint/2010/main" val="3229785614"/>
      </p:ext>
    </p:extLst>
  </p:cSld>
  <p:clrMapOvr>
    <a:masterClrMapping/>
  </p:clrMapOvr>
  <p:transition>
    <p:fade/>
  </p:transition>
  <p:timing>
    <p:tnLst>
      <p:par>
        <p:cTn id="1" dur="indefinite" restart="never" nodeType="tmRoot"/>
      </p:par>
    </p:tnLst>
  </p:timing>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Headline Only and Custom Content Al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smtClean="0"/>
              <a:t>Headline</a:t>
            </a:r>
            <a:endParaRPr lang="en-US" dirty="0"/>
          </a:p>
        </p:txBody>
      </p:sp>
      <p:sp>
        <p:nvSpPr>
          <p:cNvPr id="9" name="Body"/>
          <p:cNvSpPr>
            <a:spLocks noGrp="1"/>
          </p:cNvSpPr>
          <p:nvPr>
            <p:ph sz="quarter" idx="10"/>
          </p:nvPr>
        </p:nvSpPr>
        <p:spPr>
          <a:xfrm>
            <a:off x="274391" y="1620253"/>
            <a:ext cx="11614318" cy="4780548"/>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276564381"/>
      </p:ext>
    </p:extLst>
  </p:cSld>
  <p:clrMapOvr>
    <a:masterClrMapping/>
  </p:clrMapOvr>
  <p:transition>
    <p:fade/>
  </p:transition>
  <p:timing>
    <p:tnLst>
      <p:par>
        <p:cTn id="1" dur="indefinite" restart="never" nodeType="tmRoot"/>
      </p:par>
    </p:tnLst>
  </p:timing>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Headline Only and Custom Conten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smtClean="0"/>
              <a:t>Headline</a:t>
            </a:r>
            <a:endParaRPr lang="en-US" dirty="0"/>
          </a:p>
        </p:txBody>
      </p:sp>
    </p:spTree>
    <p:extLst>
      <p:ext uri="{BB962C8B-B14F-4D97-AF65-F5344CB8AC3E}">
        <p14:creationId xmlns:p14="http://schemas.microsoft.com/office/powerpoint/2010/main" val="3320439354"/>
      </p:ext>
    </p:extLst>
  </p:cSld>
  <p:clrMapOvr>
    <a:masterClrMapping/>
  </p:clrMapOvr>
  <p:transition>
    <p:fade/>
  </p:transition>
  <p:timing>
    <p:tnLst>
      <p:par>
        <p:cTn id="1" dur="indefinite" restart="never" nodeType="tmRoot"/>
      </p:par>
    </p:tnLst>
  </p:timing>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lank Third">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Tree>
    <p:extLst>
      <p:ext uri="{BB962C8B-B14F-4D97-AF65-F5344CB8AC3E}">
        <p14:creationId xmlns:p14="http://schemas.microsoft.com/office/powerpoint/2010/main" val="444452402"/>
      </p:ext>
    </p:extLst>
  </p:cSld>
  <p:clrMapOvr>
    <a:masterClrMapping/>
  </p:clrMapOvr>
  <p:transition>
    <p:fade/>
  </p:transition>
  <p:timing>
    <p:tnLst>
      <p:par>
        <p:cTn id="1" dur="indefinite" restart="never" nodeType="tmRoot"/>
      </p:par>
    </p:tnLst>
  </p:timing>
  <p:hf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smtClean="0">
                <a:solidFill>
                  <a:srgbClr val="92D050"/>
                </a:solidFill>
              </a:rPr>
              <a:t>Click to edit Master title style</a:t>
            </a:r>
            <a:endParaRPr lang="en-US" dirty="0">
              <a:solidFill>
                <a:schemeClr val="bg2"/>
              </a:solidFill>
            </a:endParaRPr>
          </a:p>
        </p:txBody>
      </p:sp>
      <p:sp>
        <p:nvSpPr>
          <p:cNvPr id="7" name="Body"/>
          <p:cNvSpPr>
            <a:spLocks noGrp="1"/>
          </p:cNvSpPr>
          <p:nvPr>
            <p:ph sz="quarter" idx="10"/>
          </p:nvPr>
        </p:nvSpPr>
        <p:spPr>
          <a:xfrm>
            <a:off x="2103900" y="1828800"/>
            <a:ext cx="8743227" cy="434340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47114950"/>
      </p:ext>
    </p:extLst>
  </p:cSld>
  <p:clrMapOvr>
    <a:masterClrMapping/>
  </p:clrMapOvr>
  <p:transition>
    <p:fade/>
  </p:transition>
  <p:timing>
    <p:tnLst>
      <p:par>
        <p:cTn id="1" dur="indefinite" restart="never" nodeType="tmRoot"/>
      </p:par>
    </p:tnLst>
  </p:timing>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smtClean="0">
                <a:solidFill>
                  <a:srgbClr val="92D050"/>
                </a:solidFill>
              </a:rPr>
              <a:t>Click to edit Master title style</a:t>
            </a:r>
            <a:endParaRPr lang="en-US" dirty="0">
              <a:solidFill>
                <a:schemeClr val="bg2"/>
              </a:solidFill>
            </a:endParaRPr>
          </a:p>
        </p:txBody>
      </p:sp>
    </p:spTree>
    <p:extLst>
      <p:ext uri="{BB962C8B-B14F-4D97-AF65-F5344CB8AC3E}">
        <p14:creationId xmlns:p14="http://schemas.microsoft.com/office/powerpoint/2010/main" val="260656859"/>
      </p:ext>
    </p:extLst>
  </p:cSld>
  <p:clrMapOvr>
    <a:masterClrMapping/>
  </p:clrMapOvr>
  <p:transition>
    <p:fade/>
  </p:transition>
  <p:timing>
    <p:tnLst>
      <p:par>
        <p:cTn id="1" dur="indefinite" restart="never" nodeType="tmRoot"/>
      </p:par>
    </p:tnLst>
  </p:timing>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741" y="2970214"/>
            <a:ext cx="10086517" cy="917575"/>
          </a:xfrm>
          <a:prstGeom prst="rect">
            <a:avLst/>
          </a:prstGeom>
        </p:spPr>
        <p:txBody>
          <a:bodyPr/>
          <a:lstStyle>
            <a:lvl1pPr algn="ctr">
              <a:defRPr sz="6000">
                <a:solidFill>
                  <a:srgbClr val="92D050"/>
                </a:solidFill>
              </a:defRPr>
            </a:lvl1pPr>
          </a:lstStyle>
          <a:p>
            <a:r>
              <a:rPr lang="en-US" sz="5400" dirty="0" smtClean="0">
                <a:solidFill>
                  <a:srgbClr val="92D050"/>
                </a:solidFill>
              </a:rPr>
              <a:t>Demo</a:t>
            </a:r>
            <a:endParaRPr lang="en-US" dirty="0">
              <a:solidFill>
                <a:schemeClr val="bg2"/>
              </a:solidFill>
            </a:endParaRPr>
          </a:p>
        </p:txBody>
      </p:sp>
      <p:pic>
        <p:nvPicPr>
          <p:cNvPr id="4" name="Picture 3"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5"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4171415409"/>
      </p:ext>
    </p:extLst>
  </p:cSld>
  <p:clrMapOvr>
    <a:masterClrMapping/>
  </p:clrMapOvr>
  <p:transition>
    <p:fade/>
  </p:transition>
  <p:timing>
    <p:tnLst>
      <p:par>
        <p:cTn id="1" dur="indefinite" restart="never" nodeType="tmRoot"/>
      </p:par>
    </p:tnLst>
  </p:timing>
  <p:hf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Logo" descr="MS Logo White.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pic>
        <p:nvPicPr>
          <p:cNvPr id="7" name="Azure Light" descr="MS-Azure_rgb_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3383759960"/>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pic>
        <p:nvPicPr>
          <p:cNvPr id="4" name="Logo" descr="MS Logo White.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pic>
        <p:nvPicPr>
          <p:cNvPr id="5" name="Azure Light" descr="MS-Azure_rgb_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1398721055"/>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Logo" descr="MS Logo White.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pic>
        <p:nvPicPr>
          <p:cNvPr id="4"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1378952442"/>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lt">
    <p:spTree>
      <p:nvGrpSpPr>
        <p:cNvPr id="1" name=""/>
        <p:cNvGrpSpPr/>
        <p:nvPr/>
      </p:nvGrpSpPr>
      <p:grpSpPr>
        <a:xfrm>
          <a:off x="0" y="0"/>
          <a:ext cx="0" cy="0"/>
          <a:chOff x="0" y="0"/>
          <a:chExt cx="0" cy="0"/>
        </a:xfrm>
      </p:grpSpPr>
      <p:pic>
        <p:nvPicPr>
          <p:cNvPr id="6"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9" name="Title"/>
          <p:cNvSpPr>
            <a:spLocks noGrp="1"/>
          </p:cNvSpPr>
          <p:nvPr>
            <p:ph type="title" hasCustomPrompt="1"/>
          </p:nvPr>
        </p:nvSpPr>
        <p:spPr>
          <a:xfrm>
            <a:off x="0" y="2194768"/>
            <a:ext cx="12192001" cy="1081833"/>
          </a:xfrm>
          <a:prstGeom prst="rect">
            <a:avLst/>
          </a:prstGeom>
        </p:spPr>
        <p:txBody>
          <a:bodyPr/>
          <a:lstStyle>
            <a:lvl1pPr algn="ctr">
              <a:defRPr lang="en-US" sz="5400" b="0" kern="1200" cap="none" spc="0" baseline="0" dirty="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
        <p:nvSpPr>
          <p:cNvPr id="11" name="Presenter"/>
          <p:cNvSpPr>
            <a:spLocks noGrp="1"/>
          </p:cNvSpPr>
          <p:nvPr>
            <p:ph type="body" sz="quarter" idx="10" hasCustomPrompt="1"/>
          </p:nvPr>
        </p:nvSpPr>
        <p:spPr>
          <a:xfrm>
            <a:off x="-1588" y="3276600"/>
            <a:ext cx="12192000" cy="990600"/>
          </a:xfrm>
          <a:prstGeom prst="rect">
            <a:avLst/>
          </a:prstGeom>
        </p:spPr>
        <p:txBody>
          <a:bodyPr/>
          <a:lstStyle>
            <a:lvl1pPr marL="0" indent="0" algn="ctr">
              <a:buNone/>
              <a:defRPr lang="en-US" sz="2200" b="0" kern="1200" cap="none" spc="-102" baseline="0" dirty="0">
                <a:ln w="3175">
                  <a:noFill/>
                </a:ln>
                <a:solidFill>
                  <a:srgbClr val="FFFFFF"/>
                </a:solidFill>
                <a:effectLst/>
                <a:latin typeface="+mj-lt"/>
                <a:ea typeface="+mn-ea"/>
                <a:cs typeface="Segoe UI" pitchFamily="34" charset="0"/>
              </a:defRPr>
            </a:lvl1pPr>
          </a:lstStyle>
          <a:p>
            <a:pPr lvl="0"/>
            <a:r>
              <a:rPr lang="en-US" dirty="0" smtClean="0"/>
              <a:t>Presenter</a:t>
            </a:r>
            <a:endParaRPr lang="en-US" dirty="0"/>
          </a:p>
        </p:txBody>
      </p:sp>
    </p:spTree>
    <p:extLst>
      <p:ext uri="{BB962C8B-B14F-4D97-AF65-F5344CB8AC3E}">
        <p14:creationId xmlns:p14="http://schemas.microsoft.com/office/powerpoint/2010/main" val="2153966380"/>
      </p:ext>
    </p:extLst>
  </p:cSld>
  <p:clrMapOvr>
    <a:masterClrMapping/>
  </p:clrMapOvr>
  <p:transition>
    <p:fade/>
  </p:transition>
  <p:timing>
    <p:tnLst>
      <p:par>
        <p:cTn id="1" dur="indefinite" restart="never" nodeType="tmRoot"/>
      </p:par>
    </p:tnLst>
  </p:timing>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bwMode="auto">
          <a:xfrm>
            <a:off x="8884871" y="-1"/>
            <a:ext cx="3307130" cy="6855083"/>
          </a:xfrm>
          <a:prstGeom prst="rect">
            <a:avLst/>
          </a:prstGeom>
          <a:solidFill>
            <a:srgbClr val="00AEEF"/>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ndParaRPr>
          </a:p>
        </p:txBody>
      </p:sp>
      <p:sp>
        <p:nvSpPr>
          <p:cNvPr id="6" name="Rounded Rectangle 29"/>
          <p:cNvSpPr/>
          <p:nvPr userDrawn="1"/>
        </p:nvSpPr>
        <p:spPr bwMode="black">
          <a:xfrm>
            <a:off x="9884269" y="1944139"/>
            <a:ext cx="1308334" cy="3044320"/>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5"/>
          <p:cNvSpPr>
            <a:spLocks noGrp="1"/>
          </p:cNvSpPr>
          <p:nvPr>
            <p:ph type="title" idx="4294967295"/>
          </p:nvPr>
        </p:nvSpPr>
        <p:spPr>
          <a:xfrm>
            <a:off x="461264" y="158735"/>
            <a:ext cx="3694118" cy="2413891"/>
          </a:xfrm>
          <a:prstGeom prst="rect">
            <a:avLst/>
          </a:prstGeom>
        </p:spPr>
        <p:txBody>
          <a:bodyPr anchor="ctr">
            <a:noAutofit/>
          </a:bodyPr>
          <a:lstStyle>
            <a:lvl1pPr>
              <a:defRPr sz="8800"/>
            </a:lvl1pPr>
          </a:lstStyle>
          <a:p>
            <a:r>
              <a:rPr lang="en-US" sz="8798" smtClean="0">
                <a:solidFill>
                  <a:schemeClr val="bg1">
                    <a:alpha val="99000"/>
                  </a:schemeClr>
                </a:solidFill>
              </a:rPr>
              <a:t>Click to edit Master title style</a:t>
            </a:r>
            <a:endParaRPr lang="en-US" sz="8798" dirty="0">
              <a:solidFill>
                <a:schemeClr val="bg1">
                  <a:alpha val="99000"/>
                </a:schemeClr>
              </a:solidFill>
            </a:endParaRPr>
          </a:p>
        </p:txBody>
      </p:sp>
    </p:spTree>
    <p:extLst>
      <p:ext uri="{BB962C8B-B14F-4D97-AF65-F5344CB8AC3E}">
        <p14:creationId xmlns:p14="http://schemas.microsoft.com/office/powerpoint/2010/main" val="2257946326"/>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835"/>
            <a:ext cx="12192000" cy="6852165"/>
          </a:xfrm>
          <a:prstGeom prst="rect">
            <a:avLst/>
          </a:prstGeom>
        </p:spPr>
      </p:pic>
      <p:sp>
        <p:nvSpPr>
          <p:cNvPr id="8" name="Rectangle 7"/>
          <p:cNvSpPr/>
          <p:nvPr userDrawn="1"/>
        </p:nvSpPr>
        <p:spPr bwMode="auto">
          <a:xfrm>
            <a:off x="10187268" y="-1"/>
            <a:ext cx="2004732" cy="6855083"/>
          </a:xfrm>
          <a:prstGeom prst="rect">
            <a:avLst/>
          </a:prstGeom>
          <a:solidFill>
            <a:srgbClr val="8CC600"/>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ndParaRPr>
          </a:p>
        </p:txBody>
      </p:sp>
      <p:sp>
        <p:nvSpPr>
          <p:cNvPr id="9" name="Freeform 64"/>
          <p:cNvSpPr>
            <a:spLocks noEditPoints="1"/>
          </p:cNvSpPr>
          <p:nvPr userDrawn="1"/>
        </p:nvSpPr>
        <p:spPr bwMode="black">
          <a:xfrm flipH="1">
            <a:off x="10598291" y="233151"/>
            <a:ext cx="1182686" cy="90830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43" tIns="41972" rIns="83943" bIns="41972" numCol="1" anchor="t" anchorCtr="0" compatLnSpc="1">
            <a:prstTxWarp prst="textNoShape">
              <a:avLst/>
            </a:prstTxWarp>
          </a:bodyPr>
          <a:lstStyle/>
          <a:p>
            <a:pPr marL="0" marR="0" lvl="0" indent="0" defTabSz="932559"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smtClean="0">
              <a:ln>
                <a:noFill/>
              </a:ln>
              <a:solidFill>
                <a:srgbClr val="292929"/>
              </a:solidFill>
              <a:effectLst/>
              <a:uLnTx/>
              <a:uFillTx/>
            </a:endParaRPr>
          </a:p>
        </p:txBody>
      </p:sp>
      <p:sp>
        <p:nvSpPr>
          <p:cNvPr id="4" name="Text Placeholder 3"/>
          <p:cNvSpPr>
            <a:spLocks noGrp="1"/>
          </p:cNvSpPr>
          <p:nvPr>
            <p:ph type="body" sz="quarter" idx="10"/>
          </p:nvPr>
        </p:nvSpPr>
        <p:spPr>
          <a:xfrm>
            <a:off x="589800" y="233151"/>
            <a:ext cx="9310688" cy="6416675"/>
          </a:xfrm>
          <a:prstGeom prst="rect">
            <a:avLst/>
          </a:prstGeom>
        </p:spPr>
        <p:txBody>
          <a:bodyPr/>
          <a:lstStyle>
            <a:lvl1pPr marL="0" indent="0">
              <a:buNone/>
              <a:defRPr sz="3600"/>
            </a:lvl1pPr>
            <a:lvl2pPr>
              <a:defRPr sz="3600"/>
            </a:lvl2pPr>
            <a:lvl3pPr>
              <a:defRPr sz="3600"/>
            </a:lvl3pPr>
            <a:lvl4pPr>
              <a:defRPr sz="3600"/>
            </a:lvl4pPr>
            <a:lvl5pPr>
              <a:defRPr sz="3600"/>
            </a:lvl5pPr>
          </a:lstStyle>
          <a:p>
            <a:pPr lvl="0"/>
            <a:r>
              <a:rPr lang="en-US" smtClean="0"/>
              <a:t>Click to edit Master text styles</a:t>
            </a:r>
          </a:p>
        </p:txBody>
      </p:sp>
    </p:spTree>
    <p:extLst>
      <p:ext uri="{BB962C8B-B14F-4D97-AF65-F5344CB8AC3E}">
        <p14:creationId xmlns:p14="http://schemas.microsoft.com/office/powerpoint/2010/main" val="2685348906"/>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E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 name="Text Box 3"/>
          <p:cNvSpPr txBox="1">
            <a:spLocks noChangeArrowheads="1"/>
          </p:cNvSpPr>
          <p:nvPr userDrawn="1"/>
        </p:nvSpPr>
        <p:spPr bwMode="blackWhite">
          <a:xfrm>
            <a:off x="450202" y="5503176"/>
            <a:ext cx="8639369" cy="711824"/>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a:t>
            </a:r>
            <a:r>
              <a:rPr lang="en-US" sz="686" dirty="0" smtClean="0">
                <a:gradFill>
                  <a:gsLst>
                    <a:gs pos="0">
                      <a:srgbClr val="FFFFFF"/>
                    </a:gs>
                    <a:gs pos="100000">
                      <a:srgbClr val="FFFFFF"/>
                    </a:gs>
                  </a:gsLst>
                  <a:lin ang="5400000" scaled="0"/>
                </a:gradFill>
                <a:cs typeface="Segoe UI" pitchFamily="34" charset="0"/>
              </a:rPr>
              <a:t>2014 </a:t>
            </a:r>
            <a:r>
              <a:rPr lang="en-US" sz="686" dirty="0">
                <a:gradFill>
                  <a:gsLst>
                    <a:gs pos="0">
                      <a:srgbClr val="FFFFFF"/>
                    </a:gs>
                    <a:gs pos="100000">
                      <a:srgbClr val="FFFFFF"/>
                    </a:gs>
                  </a:gsLst>
                  <a:lin ang="5400000" scaled="0"/>
                </a:gradFill>
                <a:cs typeface="Segoe UI" pitchFamily="34" charset="0"/>
              </a:rPr>
              <a:t>Microsoft Corporation. All rights reserved. Microsoft, Windows, Windows Vista and other product names are or may be registered trademarks and/or trademarks in the U.S. and/or other countries.</a:t>
            </a:r>
          </a:p>
          <a:p>
            <a:pPr defTabSz="913924" eaLnBrk="0" hangingPunct="0"/>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916" y="2968090"/>
            <a:ext cx="3223861" cy="690695"/>
          </a:xfrm>
          <a:prstGeom prst="rect">
            <a:avLst/>
          </a:prstGeom>
        </p:spPr>
      </p:pic>
    </p:spTree>
    <p:extLst>
      <p:ext uri="{BB962C8B-B14F-4D97-AF65-F5344CB8AC3E}">
        <p14:creationId xmlns:p14="http://schemas.microsoft.com/office/powerpoint/2010/main" val="1220158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a:prstGeom prst="rect">
            <a:avLst/>
          </a:prstGeom>
        </p:spPr>
        <p:txBody>
          <a:bodyPr/>
          <a:lstStyle/>
          <a:p>
            <a:r>
              <a:rPr lang="en-US" smtClean="0"/>
              <a:t>Click to edit Master title style</a:t>
            </a:r>
            <a:endParaRPr lang="en-US" dirty="0"/>
          </a:p>
        </p:txBody>
      </p:sp>
    </p:spTree>
    <p:extLst>
      <p:ext uri="{BB962C8B-B14F-4D97-AF65-F5344CB8AC3E}">
        <p14:creationId xmlns:p14="http://schemas.microsoft.com/office/powerpoint/2010/main" val="1166185813"/>
      </p:ext>
    </p:extLst>
  </p:cSld>
  <p:clrMapOvr>
    <a:masterClrMapping/>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9930706" y="6006587"/>
            <a:ext cx="1813243" cy="387120"/>
          </a:xfrm>
          <a:prstGeom prst="rect">
            <a:avLst/>
          </a:prstGeom>
          <a:noFill/>
          <a:ln>
            <a:noFill/>
          </a:ln>
        </p:spPr>
      </p:pic>
      <p:sp>
        <p:nvSpPr>
          <p:cNvPr id="3"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smtClean="0"/>
              <a:t>Session Code Here</a:t>
            </a:r>
            <a:endParaRPr lang="en-US" dirty="0"/>
          </a:p>
        </p:txBody>
      </p:sp>
    </p:spTree>
    <p:extLst>
      <p:ext uri="{BB962C8B-B14F-4D97-AF65-F5344CB8AC3E}">
        <p14:creationId xmlns:p14="http://schemas.microsoft.com/office/powerpoint/2010/main" val="1122881226"/>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4294967295" orient="horz" pos="4406">
          <p15:clr>
            <a:srgbClr val="C35EA4"/>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4" name="Freeform 3"/>
          <p:cNvSpPr>
            <a:spLocks noChangeAspect="1" noEditPoints="1"/>
          </p:cNvSpPr>
          <p:nvPr userDrawn="1"/>
        </p:nvSpPr>
        <p:spPr bwMode="black">
          <a:xfrm>
            <a:off x="10129868" y="5984140"/>
            <a:ext cx="1607625"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endParaRPr>
          </a:p>
        </p:txBody>
      </p:sp>
      <p:sp>
        <p:nvSpPr>
          <p:cNvPr id="6"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smtClean="0"/>
              <a:t>Session Code Here</a:t>
            </a:r>
            <a:endParaRPr lang="en-US" dirty="0"/>
          </a:p>
        </p:txBody>
      </p:sp>
    </p:spTree>
    <p:extLst>
      <p:ext uri="{BB962C8B-B14F-4D97-AF65-F5344CB8AC3E}">
        <p14:creationId xmlns:p14="http://schemas.microsoft.com/office/powerpoint/2010/main" val="2240136332"/>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4294967295" orient="horz" pos="4406">
          <p15:clr>
            <a:srgbClr val="C35EA4"/>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261811941"/>
      </p:ext>
    </p:extLst>
  </p:cSld>
  <p:clrMapOvr>
    <a:masterClrMapping/>
  </p:clrMapOvr>
  <p:transition>
    <p:fade/>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smtClean="0"/>
              <a:t>Click to edit Master text styles</a:t>
            </a:r>
          </a:p>
        </p:txBody>
      </p:sp>
    </p:spTree>
    <p:extLst>
      <p:ext uri="{BB962C8B-B14F-4D97-AF65-F5344CB8AC3E}">
        <p14:creationId xmlns:p14="http://schemas.microsoft.com/office/powerpoint/2010/main" val="3737458561"/>
      </p:ext>
    </p:extLst>
  </p:cSld>
  <p:clrMapOvr>
    <a:masterClrMapping/>
  </p:clrMapOvr>
  <p:transition>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smtClean="0"/>
              <a:t>Click to edit Master title style</a:t>
            </a:r>
            <a:endParaRPr lang="en-US" dirty="0"/>
          </a:p>
        </p:txBody>
      </p:sp>
    </p:spTree>
    <p:extLst>
      <p:ext uri="{BB962C8B-B14F-4D97-AF65-F5344CB8AC3E}">
        <p14:creationId xmlns:p14="http://schemas.microsoft.com/office/powerpoint/2010/main" val="2215615968"/>
      </p:ext>
    </p:extLst>
  </p:cSld>
  <p:clrMapOvr>
    <a:masterClrMapping/>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hasCustomPrompt="1"/>
          </p:nvPr>
        </p:nvSpPr>
        <p:spPr>
          <a:xfrm>
            <a:off x="277582" y="1635896"/>
            <a:ext cx="2689274" cy="4931036"/>
          </a:xfrm>
        </p:spPr>
        <p:txBody>
          <a:bodyPr>
            <a:noAutofit/>
          </a:bodyPr>
          <a:lstStyle>
            <a:lvl1pPr marL="336145" indent="-336145">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smtClean="0"/>
              <a:t>Click to edit</a:t>
            </a:r>
            <a:br>
              <a:rPr lang="en-US" dirty="0" smtClean="0"/>
            </a:br>
            <a:r>
              <a:rPr lang="en-US" dirty="0" smtClean="0"/>
              <a:t>Master text styles</a:t>
            </a:r>
          </a:p>
        </p:txBody>
      </p:sp>
    </p:spTree>
    <p:extLst>
      <p:ext uri="{BB962C8B-B14F-4D97-AF65-F5344CB8AC3E}">
        <p14:creationId xmlns:p14="http://schemas.microsoft.com/office/powerpoint/2010/main" val="275573060"/>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69466" y="2709521"/>
            <a:ext cx="10722224" cy="1266359"/>
          </a:xfrm>
          <a:prstGeom prst="rect">
            <a:avLst/>
          </a:prstGeom>
        </p:spPr>
        <p:txBody>
          <a:bodyPr>
            <a:noAutofit/>
          </a:bodyPr>
          <a:lstStyle>
            <a:lvl1pPr algn="ctr">
              <a:defRPr sz="8000"/>
            </a:lvl1pPr>
          </a:lstStyle>
          <a:p>
            <a:pPr algn="ctr"/>
            <a:r>
              <a:rPr lang="en-US" sz="7998" dirty="0" smtClean="0"/>
              <a:t>Statement</a:t>
            </a:r>
            <a:endParaRPr lang="en-US" sz="7998" dirty="0"/>
          </a:p>
        </p:txBody>
      </p:sp>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3732165487"/>
      </p:ext>
    </p:extLst>
  </p:cSld>
  <p:clrMapOvr>
    <a:masterClrMapping/>
  </p:clrMapOvr>
  <p:transition>
    <p:fade/>
  </p:transition>
  <p:timing>
    <p:tnLst>
      <p:par>
        <p:cTn id="1" dur="indefinite" restart="never" nodeType="tmRoot"/>
      </p:par>
    </p:tnLst>
  </p:timing>
  <p:hf hdr="0" ftr="0" dt="0"/>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wrap="square" lIns="182880" tIns="146304" rIns="182880" bIns="146304" anchor="ctr">
            <a:noAutofit/>
          </a:bodyPr>
          <a:lstStyle>
            <a:lvl1pPr marL="0" indent="0">
              <a:lnSpc>
                <a:spcPct val="95000"/>
              </a:lnSpc>
              <a:spcBef>
                <a:spcPts val="0"/>
              </a:spcBef>
              <a:spcAft>
                <a:spcPts val="1600"/>
              </a:spcAft>
              <a:buNone/>
              <a:defRPr lang="en-US" sz="3529"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marL="0" lvl="0" indent="0" algn="l" defTabSz="896157" rtl="0" eaLnBrk="1" latinLnBrk="0" hangingPunct="1">
              <a:spcBef>
                <a:spcPct val="20000"/>
              </a:spcBef>
            </a:pPr>
            <a:r>
              <a:rPr lang="en-US" smtClean="0"/>
              <a:t>Click to edit Master text styles</a:t>
            </a:r>
          </a:p>
        </p:txBody>
      </p:sp>
      <p:sp>
        <p:nvSpPr>
          <p:cNvPr id="1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1011711300"/>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4294967295" orient="horz" pos="2203">
          <p15:clr>
            <a:srgbClr val="FBAE40"/>
          </p15:clr>
        </p15:guide>
        <p15:guide id="4294967295" pos="3053">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None/>
              <a:defRPr lang="en-US" sz="3529"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6157" rtl="0" eaLnBrk="1" latinLnBrk="0" hangingPunct="1">
              <a:spcBef>
                <a:spcPct val="20000"/>
              </a:spcBef>
              <a:spcAft>
                <a:spcPts val="1600"/>
              </a:spcAft>
            </a:pPr>
            <a:r>
              <a:rPr lang="en-US" smtClean="0"/>
              <a:t>Click to edit Master text styles</a:t>
            </a:r>
          </a:p>
        </p:txBody>
      </p:sp>
      <p:sp>
        <p:nvSpPr>
          <p:cNvPr id="6" name="Text Placeholder 8"/>
          <p:cNvSpPr>
            <a:spLocks noGrp="1"/>
          </p:cNvSpPr>
          <p:nvPr>
            <p:ph type="body" sz="quarter" idx="16" hasCustomPrompt="1"/>
          </p:nvPr>
        </p:nvSpPr>
        <p:spPr>
          <a:xfrm>
            <a:off x="269242" y="291070"/>
            <a:ext cx="11653522" cy="896552"/>
          </a:xfrm>
        </p:spPr>
        <p:txBody>
          <a:bodyPr vert="horz" lIns="182880" tIns="146304" rIns="182880" bIns="146304" rtlCol="0" anchor="t">
            <a:noAutofit/>
          </a:bodyPr>
          <a:lstStyle>
            <a:lvl1pPr marL="0" indent="0"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smtClean="0"/>
              <a:t>Click to edit master text styles</a:t>
            </a:r>
          </a:p>
        </p:txBody>
      </p:sp>
      <p:sp>
        <p:nvSpPr>
          <p:cNvPr id="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3476077576"/>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4294967295" orient="horz" pos="2203">
          <p15:clr>
            <a:srgbClr val="FBAE40"/>
          </p15:clr>
        </p15:guide>
        <p15:guide id="4294967295" pos="3053">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Font typeface="Arial" panose="020B0604020202020204" pitchFamily="34" charset="0"/>
              <a:buNone/>
              <a:defRPr lang="en-US" sz="3529" kern="1200" dirty="0" smtClean="0">
                <a:gradFill>
                  <a:gsLst>
                    <a:gs pos="1299">
                      <a:schemeClr val="tx1"/>
                    </a:gs>
                    <a:gs pos="100000">
                      <a:schemeClr val="tx1"/>
                    </a:gs>
                  </a:gsLst>
                  <a:lin ang="5400000" scaled="0"/>
                </a:gradFill>
                <a:latin typeface="+mj-lt"/>
                <a:ea typeface="+mn-ea"/>
                <a:cs typeface="+mn-cs"/>
              </a:defRPr>
            </a:lvl1pPr>
          </a:lstStyle>
          <a:p>
            <a:pPr marL="0" lvl="0" indent="0" algn="l" defTabSz="896157"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69239" y="1505896"/>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1999074545"/>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4294967295" orient="horz" pos="2203">
          <p15:clr>
            <a:srgbClr val="FBAE40"/>
          </p15:clr>
        </p15:guide>
        <p15:guide id="4294967295" pos="3053">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04822"/>
          </a:xfrm>
        </p:spPr>
        <p:txBody>
          <a:bodyPr>
            <a:spAutoFit/>
          </a:bodyPr>
          <a:lstStyle>
            <a:lvl1pPr>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691" indent="-236546">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184" indent="-336145">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smtClean="0"/>
              <a:t>Click to edit Master text styles</a:t>
            </a:r>
          </a:p>
          <a:p>
            <a:pPr marL="0" lvl="1" indent="0" algn="l" defTabSz="896157" rtl="0" eaLnBrk="1" latinLnBrk="0" hangingPunct="1">
              <a:spcBef>
                <a:spcPct val="20000"/>
              </a:spcBef>
              <a:spcAft>
                <a:spcPts val="800"/>
              </a:spcAft>
              <a:buFont typeface="Arial" pitchFamily="34" charset="0"/>
              <a:buNone/>
            </a:pPr>
            <a:r>
              <a:rPr lang="en-US" smtClean="0"/>
              <a:t>Second level</a:t>
            </a:r>
          </a:p>
          <a:p>
            <a:pPr marL="0" lvl="2" indent="0" algn="l" defTabSz="896157" rtl="0" eaLnBrk="1" latinLnBrk="0" hangingPunct="1">
              <a:spcBef>
                <a:spcPct val="20000"/>
              </a:spcBef>
              <a:spcAft>
                <a:spcPts val="800"/>
              </a:spcAft>
              <a:buFont typeface="Arial" pitchFamily="34" charset="0"/>
              <a:buNone/>
            </a:pPr>
            <a:r>
              <a:rPr lang="en-US" smtClean="0"/>
              <a:t>Third level</a:t>
            </a:r>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632677848"/>
      </p:ext>
    </p:extLst>
  </p:cSld>
  <p:clrMapOvr>
    <a:masterClrMapping/>
  </p:clrMapOvr>
  <p:transition>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76771719"/>
      </p:ext>
    </p:extLst>
  </p:cSld>
  <p:clrMapOvr>
    <a:masterClrMapping/>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095548" y="2425049"/>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endParaRP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9930706" y="6006587"/>
            <a:ext cx="1813243" cy="387120"/>
          </a:xfrm>
          <a:prstGeom prst="rect">
            <a:avLst/>
          </a:prstGeom>
          <a:noFill/>
          <a:ln>
            <a:noFill/>
          </a:ln>
        </p:spPr>
      </p:pic>
    </p:spTree>
    <p:extLst>
      <p:ext uri="{BB962C8B-B14F-4D97-AF65-F5344CB8AC3E}">
        <p14:creationId xmlns:p14="http://schemas.microsoft.com/office/powerpoint/2010/main" val="1617610409"/>
      </p:ext>
    </p:extLst>
  </p:cSld>
  <p:clrMapOvr>
    <a:masterClrMapping/>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404040"/>
                    </a:gs>
                    <a:gs pos="100000">
                      <a:srgbClr val="404040"/>
                    </a:gs>
                  </a:gsLst>
                  <a:lin ang="5400000" scaled="0"/>
                </a:gradFill>
                <a:cs typeface="Segoe UI" pitchFamily="34" charset="0"/>
              </a:rPr>
              <a:t>© </a:t>
            </a:r>
            <a:r>
              <a:rPr lang="en-US" sz="686" dirty="0" smtClean="0">
                <a:gradFill>
                  <a:gsLst>
                    <a:gs pos="0">
                      <a:srgbClr val="404040"/>
                    </a:gs>
                    <a:gs pos="100000">
                      <a:srgbClr val="404040"/>
                    </a:gs>
                  </a:gsLst>
                  <a:lin ang="5400000" scaled="0"/>
                </a:gradFill>
                <a:cs typeface="Segoe UI" pitchFamily="34" charset="0"/>
              </a:rPr>
              <a:t>2015 </a:t>
            </a:r>
            <a:r>
              <a:rPr lang="en-US" sz="686" dirty="0">
                <a:gradFill>
                  <a:gsLst>
                    <a:gs pos="0">
                      <a:srgbClr val="404040"/>
                    </a:gs>
                    <a:gs pos="100000">
                      <a:srgbClr val="404040"/>
                    </a:gs>
                  </a:gsLst>
                  <a:lin ang="5400000" scaled="0"/>
                </a:gradFill>
                <a:cs typeface="Segoe UI" pitchFamily="34" charset="0"/>
              </a:rPr>
              <a:t>Microsoft Corporation. All rights reserved. </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0205" y="3085694"/>
            <a:ext cx="3227129" cy="687975"/>
          </a:xfrm>
          <a:prstGeom prst="rect">
            <a:avLst/>
          </a:prstGeom>
        </p:spPr>
      </p:pic>
    </p:spTree>
    <p:extLst>
      <p:ext uri="{BB962C8B-B14F-4D97-AF65-F5344CB8AC3E}">
        <p14:creationId xmlns:p14="http://schemas.microsoft.com/office/powerpoint/2010/main" val="2424743408"/>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239" y="2262478"/>
            <a:ext cx="1532465"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smtClean="0"/>
              <a:t>Click icon to add picture</a:t>
            </a:r>
            <a:endParaRPr lang="en-US" dirty="0"/>
          </a:p>
        </p:txBody>
      </p:sp>
      <p:sp>
        <p:nvSpPr>
          <p:cNvPr id="8" name="Picture Placeholder 12"/>
          <p:cNvSpPr>
            <a:spLocks noGrp="1"/>
          </p:cNvSpPr>
          <p:nvPr>
            <p:ph type="pic" sz="quarter" idx="18"/>
          </p:nvPr>
        </p:nvSpPr>
        <p:spPr>
          <a:xfrm>
            <a:off x="4651737" y="2256322"/>
            <a:ext cx="3169353"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smtClean="0"/>
              <a:t>Click icon to add picture</a:t>
            </a:r>
            <a:endParaRPr lang="en-US" dirty="0"/>
          </a:p>
        </p:txBody>
      </p:sp>
      <p:sp>
        <p:nvSpPr>
          <p:cNvPr id="9" name="Picture Placeholder 12"/>
          <p:cNvSpPr>
            <a:spLocks noGrp="1"/>
          </p:cNvSpPr>
          <p:nvPr>
            <p:ph type="pic" sz="quarter" idx="19"/>
          </p:nvPr>
        </p:nvSpPr>
        <p:spPr>
          <a:xfrm>
            <a:off x="8095785" y="2257102"/>
            <a:ext cx="3826977"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smtClean="0"/>
              <a:t>Click icon to add picture</a:t>
            </a:r>
            <a:endParaRPr lang="en-US" dirty="0"/>
          </a:p>
        </p:txBody>
      </p:sp>
      <p:sp>
        <p:nvSpPr>
          <p:cNvPr id="10" name="Picture Placeholder 12"/>
          <p:cNvSpPr>
            <a:spLocks noGrp="1"/>
          </p:cNvSpPr>
          <p:nvPr>
            <p:ph type="pic" sz="quarter" idx="20"/>
          </p:nvPr>
        </p:nvSpPr>
        <p:spPr>
          <a:xfrm>
            <a:off x="2076404" y="2256137"/>
            <a:ext cx="2300636"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smtClean="0"/>
              <a:t>Click icon to add picture</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1377907699"/>
      </p:ext>
    </p:extLst>
  </p:cSld>
  <p:clrMapOvr>
    <a:masterClrMapping/>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45241615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06836746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500372479"/>
      </p:ext>
    </p:extLst>
  </p:cSld>
  <p:clrMapOvr>
    <a:masterClrMapping/>
  </p:clrMapOvr>
  <p:transition>
    <p:fade/>
  </p:transition>
  <p:timing>
    <p:tnLst>
      <p:par>
        <p:cTn id="1" dur="indefinite" restart="never" nodeType="tmRoot"/>
      </p:par>
    </p:tnLst>
  </p:timing>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913444099"/>
      </p:ext>
    </p:extLst>
  </p:cSld>
  <p:clrMapOvr>
    <a:masterClrMapping/>
  </p:clrMapOvr>
  <p:transition>
    <p:fade/>
  </p:transition>
  <p:timing>
    <p:tnLst>
      <p:par>
        <p:cTn id="1" dur="indefinite" restart="never" nodeType="tmRoot"/>
      </p:par>
    </p:tnLst>
  </p:timing>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6"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Tree>
    <p:extLst>
      <p:ext uri="{BB962C8B-B14F-4D97-AF65-F5344CB8AC3E}">
        <p14:creationId xmlns:p14="http://schemas.microsoft.com/office/powerpoint/2010/main" val="264086258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7"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866025619"/>
      </p:ext>
    </p:extLst>
  </p:cSld>
  <p:clrMapOvr>
    <a:masterClrMapping/>
  </p:clrMapOvr>
  <p:transition>
    <p:fade/>
  </p:transition>
  <p:timing>
    <p:tnLst>
      <p:par>
        <p:cTn id="1" dur="indefinite" restart="never" nodeType="tmRoot"/>
      </p:par>
    </p:tnLst>
  </p:timing>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637976168"/>
      </p:ext>
    </p:extLst>
  </p:cSld>
  <p:clrMapOvr>
    <a:masterClrMapping/>
  </p:clrMapOvr>
  <p:transition>
    <p:fade/>
  </p:transition>
  <p:timing>
    <p:tnLst>
      <p:par>
        <p:cTn id="1" dur="indefinite" restart="never" nodeType="tmRoot"/>
      </p:par>
    </p:tnLst>
  </p:timing>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2.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slideLayout" Target="../slideLayouts/slideLayout46.xml"/><Relationship Id="rId18" Type="http://schemas.openxmlformats.org/officeDocument/2006/relationships/image" Target="../media/image10.png"/><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17" Type="http://schemas.openxmlformats.org/officeDocument/2006/relationships/theme" Target="../theme/theme2.xml"/><Relationship Id="rId2" Type="http://schemas.openxmlformats.org/officeDocument/2006/relationships/slideLayout" Target="../slideLayouts/slideLayout35.xml"/><Relationship Id="rId16" Type="http://schemas.openxmlformats.org/officeDocument/2006/relationships/slideLayout" Target="../slideLayouts/slideLayout49.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5" Type="http://schemas.openxmlformats.org/officeDocument/2006/relationships/slideLayout" Target="../slideLayouts/slideLayout4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p:nvPicPr>
        <p:blipFill>
          <a:blip r:embed="rId35" cstate="print">
            <a:extLst>
              <a:ext uri="{28A0092B-C50C-407E-A947-70E740481C1C}">
                <a14:useLocalDpi xmlns:a14="http://schemas.microsoft.com/office/drawing/2010/main" val="0"/>
              </a:ext>
            </a:extLst>
          </a:blip>
          <a:stretch>
            <a:fillRect/>
          </a:stretch>
        </p:blipFill>
        <p:spPr>
          <a:xfrm rot="5400000">
            <a:off x="10325051" y="1906413"/>
            <a:ext cx="4214127" cy="401305"/>
          </a:xfrm>
          <a:prstGeom prst="rect">
            <a:avLst/>
          </a:prstGeom>
        </p:spPr>
      </p:pic>
      <p:pic>
        <p:nvPicPr>
          <p:cNvPr id="8" name="Logo" descr="MS Logo White.png"/>
          <p:cNvPicPr>
            <a:picLocks noChangeAspect="1"/>
          </p:cNvPicPr>
          <p:nvPr/>
        </p:nvPicPr>
        <p:blipFill>
          <a:blip r:embed="rId36"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86610968"/>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 id="2147483750" r:id="rId18"/>
    <p:sldLayoutId id="2147483751" r:id="rId19"/>
    <p:sldLayoutId id="2147483774" r:id="rId20"/>
    <p:sldLayoutId id="2147483775" r:id="rId21"/>
    <p:sldLayoutId id="2147483753" r:id="rId22"/>
    <p:sldLayoutId id="2147483754" r:id="rId23"/>
    <p:sldLayoutId id="2147483755" r:id="rId24"/>
    <p:sldLayoutId id="2147483756" r:id="rId25"/>
    <p:sldLayoutId id="2147483757" r:id="rId26"/>
    <p:sldLayoutId id="2147483768" r:id="rId27"/>
    <p:sldLayoutId id="2147483769" r:id="rId28"/>
    <p:sldLayoutId id="2147483770" r:id="rId29"/>
    <p:sldLayoutId id="2147483771" r:id="rId30"/>
    <p:sldLayoutId id="2147483773" r:id="rId31"/>
    <p:sldLayoutId id="2147483767" r:id="rId32"/>
    <p:sldLayoutId id="2147483776" r:id="rId33"/>
  </p:sldLayoutIdLst>
  <p:transition>
    <p:fade/>
  </p:transition>
  <p:timing>
    <p:tnLst>
      <p:par>
        <p:cTn id="1" dur="indefinite" restart="never" nodeType="tmRoot"/>
      </p:par>
    </p:tnLst>
  </p:timing>
  <p:hf hdr="0" ftr="0" dt="0"/>
  <p:txStyles>
    <p:title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18"/>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1376849305"/>
      </p:ext>
    </p:extLst>
  </p:cSld>
  <p:clrMap bg1="lt1" tx1="dk1" bg2="lt2" tx2="dk2" accent1="accent1" accent2="accent2" accent3="accent3" accent4="accent4" accent5="accent5" accent6="accent6" hlink="hlink" folHlink="folHlink"/>
  <p:sldLayoutIdLst>
    <p:sldLayoutId id="2147483778" r:id="rId1"/>
    <p:sldLayoutId id="2147483779" r:id="rId2"/>
    <p:sldLayoutId id="2147483780" r:id="rId3"/>
    <p:sldLayoutId id="2147483781" r:id="rId4"/>
    <p:sldLayoutId id="2147483782" r:id="rId5"/>
    <p:sldLayoutId id="2147483783" r:id="rId6"/>
    <p:sldLayoutId id="2147483784" r:id="rId7"/>
    <p:sldLayoutId id="2147483785" r:id="rId8"/>
    <p:sldLayoutId id="2147483786" r:id="rId9"/>
    <p:sldLayoutId id="2147483787" r:id="rId10"/>
    <p:sldLayoutId id="2147483788" r:id="rId11"/>
    <p:sldLayoutId id="2147483789" r:id="rId12"/>
    <p:sldLayoutId id="2147483790" r:id="rId13"/>
    <p:sldLayoutId id="2147483791" r:id="rId14"/>
    <p:sldLayoutId id="2147483792" r:id="rId15"/>
    <p:sldLayoutId id="2147483793" r:id="rId16"/>
  </p:sldLayoutIdLst>
  <p:transition>
    <p:fade/>
  </p:transition>
  <p:timing>
    <p:tnLst>
      <p:par>
        <p:cTn id="1" dur="indefinite" restart="never" nodeType="tmRoot"/>
      </p:par>
    </p:tnLst>
  </p:timing>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4294967295" orient="horz" pos="187">
          <p15:clr>
            <a:srgbClr val="5ACBF0"/>
          </p15:clr>
        </p15:guide>
        <p15:guide id="4294967295" pos="173">
          <p15:clr>
            <a:srgbClr val="5ACBF0"/>
          </p15:clr>
        </p15:guide>
        <p15:guide id="4294967295" pos="749">
          <p15:clr>
            <a:srgbClr val="5ACBF0"/>
          </p15:clr>
        </p15:guide>
        <p15:guide id="4294967295" pos="1325">
          <p15:clr>
            <a:srgbClr val="5ACBF0"/>
          </p15:clr>
        </p15:guide>
        <p15:guide id="4294967295" pos="1901">
          <p15:clr>
            <a:srgbClr val="5ACBF0"/>
          </p15:clr>
        </p15:guide>
        <p15:guide id="4294967295" pos="2477">
          <p15:clr>
            <a:srgbClr val="5ACBF0"/>
          </p15:clr>
        </p15:guide>
        <p15:guide id="4294967295" pos="3053">
          <p15:clr>
            <a:srgbClr val="5ACBF0"/>
          </p15:clr>
        </p15:guide>
        <p15:guide id="4294967295" pos="3629">
          <p15:clr>
            <a:srgbClr val="5ACBF0"/>
          </p15:clr>
        </p15:guide>
        <p15:guide id="4294967295" pos="4205">
          <p15:clr>
            <a:srgbClr val="5ACBF0"/>
          </p15:clr>
        </p15:guide>
        <p15:guide id="4294967295" pos="4781">
          <p15:clr>
            <a:srgbClr val="5ACBF0"/>
          </p15:clr>
        </p15:guide>
        <p15:guide id="4294967295" pos="5357">
          <p15:clr>
            <a:srgbClr val="5ACBF0"/>
          </p15:clr>
        </p15:guide>
        <p15:guide id="4294967295" pos="5933">
          <p15:clr>
            <a:srgbClr val="5ACBF0"/>
          </p15:clr>
        </p15:guide>
        <p15:guide id="4294967295" pos="6509">
          <p15:clr>
            <a:srgbClr val="5ACBF0"/>
          </p15:clr>
        </p15:guide>
        <p15:guide id="4294967295" pos="7085">
          <p15:clr>
            <a:srgbClr val="5ACBF0"/>
          </p15:clr>
        </p15:guide>
        <p15:guide id="4294967295" pos="7661">
          <p15:clr>
            <a:srgbClr val="5ACBF0"/>
          </p15:clr>
        </p15:guide>
        <p15:guide id="4294967295" pos="288">
          <p15:clr>
            <a:srgbClr val="C35EA4"/>
          </p15:clr>
        </p15:guide>
        <p15:guide id="4294967295" pos="7546">
          <p15:clr>
            <a:srgbClr val="C35EA4"/>
          </p15:clr>
        </p15:guide>
        <p15:guide id="4294967295" orient="horz" pos="763">
          <p15:clr>
            <a:srgbClr val="5ACBF0"/>
          </p15:clr>
        </p15:guide>
        <p15:guide id="4294967295" orient="horz" pos="1339">
          <p15:clr>
            <a:srgbClr val="5ACBF0"/>
          </p15:clr>
        </p15:guide>
        <p15:guide id="4294967295" orient="horz" pos="1915">
          <p15:clr>
            <a:srgbClr val="5ACBF0"/>
          </p15:clr>
        </p15:guide>
        <p15:guide id="4294967295" orient="horz" pos="2491">
          <p15:clr>
            <a:srgbClr val="5ACBF0"/>
          </p15:clr>
        </p15:guide>
        <p15:guide id="4294967295" orient="horz" pos="3067">
          <p15:clr>
            <a:srgbClr val="5ACBF0"/>
          </p15:clr>
        </p15:guide>
        <p15:guide id="4294967295" orient="horz" pos="3643">
          <p15:clr>
            <a:srgbClr val="5ACBF0"/>
          </p15:clr>
        </p15:guide>
        <p15:guide id="4294967295" orient="horz" pos="4219">
          <p15:clr>
            <a:srgbClr val="5ACBF0"/>
          </p15:clr>
        </p15:guide>
        <p15:guide id="4294967295" orient="horz" pos="302">
          <p15:clr>
            <a:srgbClr val="C35EA4"/>
          </p15:clr>
        </p15:guide>
        <p15:guide id="4294967295"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4.xml"/></Relationships>
</file>

<file path=ppt/slides/_rels/slide15.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emf"/><Relationship Id="rId7" Type="http://schemas.openxmlformats.org/officeDocument/2006/relationships/image" Target="../media/image19.emf"/><Relationship Id="rId2" Type="http://schemas.openxmlformats.org/officeDocument/2006/relationships/notesSlide" Target="../notesSlides/notesSlide15.xml"/><Relationship Id="rId1" Type="http://schemas.openxmlformats.org/officeDocument/2006/relationships/slideLayout" Target="../slideLayouts/slideLayout33.xml"/><Relationship Id="rId6" Type="http://schemas.openxmlformats.org/officeDocument/2006/relationships/image" Target="../media/image18.png"/><Relationship Id="rId11" Type="http://schemas.openxmlformats.org/officeDocument/2006/relationships/image" Target="../media/image23.png"/><Relationship Id="rId5" Type="http://schemas.openxmlformats.org/officeDocument/2006/relationships/image" Target="../media/image17.png"/><Relationship Id="rId10" Type="http://schemas.openxmlformats.org/officeDocument/2006/relationships/image" Target="../media/image22.png"/><Relationship Id="rId4" Type="http://schemas.openxmlformats.org/officeDocument/2006/relationships/image" Target="../media/image16.emf"/><Relationship Id="rId9"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21.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21.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2.xml"/><Relationship Id="rId1" Type="http://schemas.openxmlformats.org/officeDocument/2006/relationships/slideLayout" Target="../slideLayouts/slideLayout21.xml"/></Relationships>
</file>

<file path=ppt/slides/_rels/slide23.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23.xml"/><Relationship Id="rId1" Type="http://schemas.openxmlformats.org/officeDocument/2006/relationships/slideLayout" Target="../slideLayouts/slideLayout2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8.xml"/></Relationships>
</file>

<file path=ppt/slides/_rels/slide3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9.xml"/><Relationship Id="rId1" Type="http://schemas.openxmlformats.org/officeDocument/2006/relationships/slideLayout" Target="../slideLayouts/slideLayout16.xml"/><Relationship Id="rId4" Type="http://schemas.openxmlformats.org/officeDocument/2006/relationships/image" Target="../media/image13.emf"/></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9.xml"/><Relationship Id="rId4" Type="http://schemas.openxmlformats.org/officeDocument/2006/relationships/image" Target="../media/image13.emf"/></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6.xml"/></Relationships>
</file>

<file path=ppt/slides/_rels/slide4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2.xml"/><Relationship Id="rId1" Type="http://schemas.openxmlformats.org/officeDocument/2006/relationships/slideLayout" Target="../slideLayouts/slideLayout16.xml"/><Relationship Id="rId5" Type="http://schemas.openxmlformats.org/officeDocument/2006/relationships/image" Target="../media/image33.png"/><Relationship Id="rId4" Type="http://schemas.openxmlformats.org/officeDocument/2006/relationships/image" Target="../media/image3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44.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43.xml"/><Relationship Id="rId1" Type="http://schemas.openxmlformats.org/officeDocument/2006/relationships/slideLayout" Target="../slideLayouts/slideLayout16.xml"/><Relationship Id="rId5" Type="http://schemas.openxmlformats.org/officeDocument/2006/relationships/image" Target="../media/image36.jpeg"/><Relationship Id="rId4" Type="http://schemas.openxmlformats.org/officeDocument/2006/relationships/image" Target="../media/image35.emf"/></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6.xml"/></Relationships>
</file>

<file path=ppt/slides/_rels/slide46.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8.xml"/><Relationship Id="rId1" Type="http://schemas.openxmlformats.org/officeDocument/2006/relationships/vmlDrawing" Target="../drawings/vmlDrawing1.vml"/><Relationship Id="rId5" Type="http://schemas.openxmlformats.org/officeDocument/2006/relationships/image" Target="../media/image37.emf"/><Relationship Id="rId4" Type="http://schemas.openxmlformats.org/officeDocument/2006/relationships/package" Target="../embeddings/Microsoft_Visio_Drawing11111.vsdx"/></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1.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5.xml"/><Relationship Id="rId1" Type="http://schemas.openxmlformats.org/officeDocument/2006/relationships/vmlDrawing" Target="../drawings/vmlDrawing2.vml"/><Relationship Id="rId5" Type="http://schemas.openxmlformats.org/officeDocument/2006/relationships/image" Target="../media/image38.emf"/><Relationship Id="rId4" Type="http://schemas.openxmlformats.org/officeDocument/2006/relationships/package" Target="../embeddings/Microsoft_Visio_Drawing22222.vsdx"/></Relationships>
</file>

<file path=ppt/slides/_rels/slide51.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notesSlide" Target="../notesSlides/notesSlide50.xml"/><Relationship Id="rId1" Type="http://schemas.openxmlformats.org/officeDocument/2006/relationships/slideLayout" Target="../slideLayouts/slideLayout4.xml"/><Relationship Id="rId4" Type="http://schemas.openxmlformats.org/officeDocument/2006/relationships/image" Target="../media/image40.emf"/></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6.xml"/></Relationships>
</file>

<file path=ppt/slides/_rels/slide57.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notesSlide" Target="../notesSlides/notesSlide53.xml"/><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wmf"/><Relationship Id="rId1" Type="http://schemas.openxmlformats.org/officeDocument/2006/relationships/slideLayout" Target="../slideLayouts/slideLayout7.xml"/><Relationship Id="rId6" Type="http://schemas.microsoft.com/office/2007/relationships/hdphoto" Target="../media/hdphoto2.wdp"/><Relationship Id="rId5" Type="http://schemas.openxmlformats.org/officeDocument/2006/relationships/image" Target="../media/image44.png"/><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4.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8.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8.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6.xml"/></Relationships>
</file>

<file path=ppt/slides/_rels/slide72.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notesSlide" Target="../notesSlides/notesSlide60.xml"/><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6.xml"/></Relationships>
</file>

<file path=ppt/slides/_rels/slide7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64.xml"/><Relationship Id="rId1" Type="http://schemas.openxmlformats.org/officeDocument/2006/relationships/slideLayout" Target="../slideLayouts/slideLayout29.xml"/></Relationships>
</file>

<file path=ppt/slides/_rels/slide7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65.xml"/><Relationship Id="rId1" Type="http://schemas.openxmlformats.org/officeDocument/2006/relationships/slideLayout" Target="../slideLayouts/slideLayout2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8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9.xml"/></Relationships>
</file>

<file path=ppt/slides/_rels/slide8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9.xml"/></Relationships>
</file>

<file path=ppt/slides/_rels/slide82.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notesSlide" Target="../notesSlides/notesSlide66.xml"/><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notesSlide" Target="../notesSlides/notesSlide67.xml"/><Relationship Id="rId1" Type="http://schemas.openxmlformats.org/officeDocument/2006/relationships/slideLayout" Target="../slideLayouts/slideLayout9.xml"/><Relationship Id="rId4" Type="http://schemas.openxmlformats.org/officeDocument/2006/relationships/image" Target="../media/image51.emf"/></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8.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8.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8.xml"/></Relationships>
</file>

<file path=ppt/slides/_rels/slide87.xml.rels><?xml version="1.0" encoding="UTF-8" standalone="yes"?>
<Relationships xmlns="http://schemas.openxmlformats.org/package/2006/relationships"><Relationship Id="rId3" Type="http://schemas.openxmlformats.org/officeDocument/2006/relationships/notesSlide" Target="../notesSlides/notesSlide71.xml"/><Relationship Id="rId2" Type="http://schemas.openxmlformats.org/officeDocument/2006/relationships/slideLayout" Target="../slideLayouts/slideLayout4.xml"/><Relationship Id="rId1" Type="http://schemas.openxmlformats.org/officeDocument/2006/relationships/customXml" Target="../../customXml/item4.xml"/><Relationship Id="rId4" Type="http://schemas.openxmlformats.org/officeDocument/2006/relationships/image" Target="../media/image52.emf"/></Relationships>
</file>

<file path=ppt/slides/_rels/slide88.xml.rels><?xml version="1.0" encoding="UTF-8" standalone="yes"?>
<Relationships xmlns="http://schemas.openxmlformats.org/package/2006/relationships"><Relationship Id="rId3" Type="http://schemas.openxmlformats.org/officeDocument/2006/relationships/image" Target="../media/image52.emf"/><Relationship Id="rId7" Type="http://schemas.openxmlformats.org/officeDocument/2006/relationships/image" Target="../media/image56.png"/><Relationship Id="rId2" Type="http://schemas.openxmlformats.org/officeDocument/2006/relationships/notesSlide" Target="../notesSlides/notesSlide72.xml"/><Relationship Id="rId1" Type="http://schemas.openxmlformats.org/officeDocument/2006/relationships/slideLayout" Target="../slideLayouts/slideLayout18.xml"/><Relationship Id="rId6" Type="http://schemas.openxmlformats.org/officeDocument/2006/relationships/image" Target="../media/image55.png"/><Relationship Id="rId5" Type="http://schemas.openxmlformats.org/officeDocument/2006/relationships/image" Target="../media/image54.jpeg"/><Relationship Id="rId4" Type="http://schemas.openxmlformats.org/officeDocument/2006/relationships/image" Target="../media/image53.emf"/></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8.xml"/></Relationships>
</file>

<file path=ppt/slides/_rels/slide90.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notesSlide" Target="../notesSlides/notesSlide74.xml"/><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notesSlide" Target="../notesSlides/notesSlide75.xml"/><Relationship Id="rId1" Type="http://schemas.openxmlformats.org/officeDocument/2006/relationships/slideLayout" Target="../slideLayouts/slideLayout18.xml"/></Relationships>
</file>

<file path=ppt/slides/_rels/slide92.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notesSlide" Target="../notesSlides/notesSlide76.xml"/><Relationship Id="rId1" Type="http://schemas.openxmlformats.org/officeDocument/2006/relationships/slideLayout" Target="../slideLayouts/slideLayout18.xml"/><Relationship Id="rId5" Type="http://schemas.openxmlformats.org/officeDocument/2006/relationships/image" Target="../media/image59.emf"/><Relationship Id="rId4" Type="http://schemas.openxmlformats.org/officeDocument/2006/relationships/image" Target="../media/image58.emf"/></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9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8.xml"/><Relationship Id="rId1" Type="http://schemas.openxmlformats.org/officeDocument/2006/relationships/slideLayout" Target="../slideLayouts/slideLayout2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9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79.xml"/><Relationship Id="rId1" Type="http://schemas.openxmlformats.org/officeDocument/2006/relationships/slideLayout" Target="../slideLayouts/slideLayout29.xml"/><Relationship Id="rId4" Type="http://schemas.openxmlformats.org/officeDocument/2006/relationships/image" Target="../media/image61.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800" dirty="0" smtClean="0"/>
              <a:t>Azure Data Overview</a:t>
            </a:r>
            <a:endParaRPr lang="en-US" sz="4800" dirty="0"/>
          </a:p>
        </p:txBody>
      </p:sp>
      <p:sp>
        <p:nvSpPr>
          <p:cNvPr id="3" name="Text Placeholder 2"/>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836227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Content Placeholder 2"/>
          <p:cNvSpPr txBox="1">
            <a:spLocks/>
          </p:cNvSpPr>
          <p:nvPr/>
        </p:nvSpPr>
        <p:spPr>
          <a:xfrm>
            <a:off x="512939" y="2282776"/>
            <a:ext cx="6577690" cy="1801093"/>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lvl="1" indent="0" defTabSz="914325">
              <a:spcBef>
                <a:spcPts val="600"/>
              </a:spcBef>
              <a:buNone/>
            </a:pPr>
            <a:r>
              <a:rPr lang="en-US" sz="3600" spc="-51" dirty="0" smtClean="0">
                <a:solidFill>
                  <a:schemeClr val="bg2"/>
                </a:solidFill>
                <a:latin typeface="+mj-lt"/>
              </a:rPr>
              <a:t>Gateway </a:t>
            </a:r>
            <a:r>
              <a:rPr lang="en-US" sz="3600" spc="-51" dirty="0">
                <a:solidFill>
                  <a:schemeClr val="bg2"/>
                </a:solidFill>
                <a:latin typeface="+mj-lt"/>
              </a:rPr>
              <a:t>between Client </a:t>
            </a:r>
            <a:r>
              <a:rPr lang="en-US" sz="3600" spc="-51" dirty="0" smtClean="0">
                <a:solidFill>
                  <a:schemeClr val="bg2"/>
                </a:solidFill>
                <a:latin typeface="+mj-lt"/>
              </a:rPr>
              <a:t>layer</a:t>
            </a:r>
            <a:br>
              <a:rPr lang="en-US" sz="3600" spc="-51" dirty="0" smtClean="0">
                <a:solidFill>
                  <a:schemeClr val="bg2"/>
                </a:solidFill>
                <a:latin typeface="+mj-lt"/>
              </a:rPr>
            </a:br>
            <a:r>
              <a:rPr lang="en-US" sz="3600" spc="-51" dirty="0" smtClean="0">
                <a:solidFill>
                  <a:schemeClr val="bg2"/>
                </a:solidFill>
                <a:latin typeface="+mj-lt"/>
              </a:rPr>
              <a:t>and </a:t>
            </a:r>
            <a:r>
              <a:rPr lang="en-US" sz="3600" spc="-51" dirty="0">
                <a:solidFill>
                  <a:schemeClr val="bg2"/>
                </a:solidFill>
                <a:latin typeface="+mj-lt"/>
              </a:rPr>
              <a:t>Platform layer</a:t>
            </a:r>
            <a:r>
              <a:rPr lang="en-US" sz="3600" spc="-51" dirty="0" smtClean="0">
                <a:solidFill>
                  <a:schemeClr val="bg2"/>
                </a:solidFill>
                <a:latin typeface="+mj-lt"/>
              </a:rPr>
              <a:t>.</a:t>
            </a:r>
            <a:endParaRPr lang="en-US" sz="3600" spc="-51" dirty="0">
              <a:solidFill>
                <a:schemeClr val="bg2"/>
              </a:solidFill>
              <a:latin typeface="+mj-lt"/>
            </a:endParaRPr>
          </a:p>
        </p:txBody>
      </p:sp>
      <p:sp>
        <p:nvSpPr>
          <p:cNvPr id="81"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How It </a:t>
            </a:r>
            <a:r>
              <a:rPr lang="en-US" dirty="0" smtClean="0"/>
              <a:t>Works – Architecture of the Service</a:t>
            </a:r>
            <a:endParaRPr lang="en-US" dirty="0"/>
          </a:p>
        </p:txBody>
      </p:sp>
      <p:grpSp>
        <p:nvGrpSpPr>
          <p:cNvPr id="33" name="Group 32"/>
          <p:cNvGrpSpPr/>
          <p:nvPr/>
        </p:nvGrpSpPr>
        <p:grpSpPr>
          <a:xfrm>
            <a:off x="7518833" y="353101"/>
            <a:ext cx="3976070" cy="1592486"/>
            <a:chOff x="7518833" y="353101"/>
            <a:chExt cx="3976070" cy="1592486"/>
          </a:xfrm>
        </p:grpSpPr>
        <p:sp>
          <p:nvSpPr>
            <p:cNvPr id="34" name="Rectangle 33"/>
            <p:cNvSpPr/>
            <p:nvPr/>
          </p:nvSpPr>
          <p:spPr bwMode="auto">
            <a:xfrm>
              <a:off x="7518833" y="353101"/>
              <a:ext cx="3976070" cy="1592486"/>
            </a:xfrm>
            <a:prstGeom prst="rect">
              <a:avLst/>
            </a:prstGeom>
            <a:solidFill>
              <a:schemeClr val="accent4">
                <a:lumMod val="20000"/>
                <a:lumOff val="8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solidFill>
                    <a:schemeClr val="accent3">
                      <a:lumMod val="50000"/>
                    </a:schemeClr>
                  </a:solidFill>
                </a:rPr>
                <a:t>Client Layer</a:t>
              </a:r>
            </a:p>
          </p:txBody>
        </p:sp>
        <p:sp>
          <p:nvSpPr>
            <p:cNvPr id="35" name="Rectangle 34"/>
            <p:cNvSpPr/>
            <p:nvPr/>
          </p:nvSpPr>
          <p:spPr bwMode="auto">
            <a:xfrm>
              <a:off x="7755827" y="634999"/>
              <a:ext cx="950621"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PHP</a:t>
              </a:r>
            </a:p>
          </p:txBody>
        </p:sp>
        <p:sp>
          <p:nvSpPr>
            <p:cNvPr id="36" name="Rectangle 35"/>
            <p:cNvSpPr/>
            <p:nvPr/>
          </p:nvSpPr>
          <p:spPr bwMode="auto">
            <a:xfrm>
              <a:off x="10293349" y="634999"/>
              <a:ext cx="950625"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WCF Data Services</a:t>
              </a:r>
            </a:p>
          </p:txBody>
        </p:sp>
        <p:sp>
          <p:nvSpPr>
            <p:cNvPr id="37" name="Rectangle 36"/>
            <p:cNvSpPr/>
            <p:nvPr/>
          </p:nvSpPr>
          <p:spPr bwMode="auto">
            <a:xfrm>
              <a:off x="8814342" y="634999"/>
              <a:ext cx="1371114"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SQL Server</a:t>
              </a:r>
            </a:p>
            <a:p>
              <a:pPr algn="ctr" defTabSz="914099" fontAlgn="base">
                <a:spcBef>
                  <a:spcPct val="0"/>
                </a:spcBef>
                <a:spcAft>
                  <a:spcPct val="0"/>
                </a:spcAft>
              </a:pPr>
              <a:r>
                <a:rPr lang="en-US" sz="1200" dirty="0">
                  <a:solidFill>
                    <a:sysClr val="windowText" lastClr="000000"/>
                  </a:solidFill>
                </a:rPr>
                <a:t>Applications</a:t>
              </a:r>
            </a:p>
            <a:p>
              <a:pPr algn="ctr" defTabSz="914099" fontAlgn="base">
                <a:spcBef>
                  <a:spcPct val="0"/>
                </a:spcBef>
                <a:spcAft>
                  <a:spcPct val="0"/>
                </a:spcAft>
              </a:pPr>
              <a:r>
                <a:rPr lang="en-US" sz="1200" dirty="0">
                  <a:solidFill>
                    <a:sysClr val="windowText" lastClr="000000"/>
                  </a:solidFill>
                </a:rPr>
                <a:t>and Tools</a:t>
              </a:r>
            </a:p>
          </p:txBody>
        </p:sp>
        <p:sp>
          <p:nvSpPr>
            <p:cNvPr id="38" name="Rectangle 37"/>
            <p:cNvSpPr/>
            <p:nvPr/>
          </p:nvSpPr>
          <p:spPr bwMode="auto">
            <a:xfrm>
              <a:off x="7755826"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ODBC</a:t>
              </a:r>
            </a:p>
          </p:txBody>
        </p:sp>
        <p:sp>
          <p:nvSpPr>
            <p:cNvPr id="45" name="Rectangle 44"/>
            <p:cNvSpPr/>
            <p:nvPr/>
          </p:nvSpPr>
          <p:spPr bwMode="auto">
            <a:xfrm>
              <a:off x="9551973"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ADO.NET</a:t>
              </a:r>
            </a:p>
          </p:txBody>
        </p:sp>
        <p:sp>
          <p:nvSpPr>
            <p:cNvPr id="47" name="Rectangle 46"/>
            <p:cNvSpPr/>
            <p:nvPr/>
          </p:nvSpPr>
          <p:spPr bwMode="auto">
            <a:xfrm>
              <a:off x="7755826" y="1570505"/>
              <a:ext cx="3488147"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Tabular Data Stream (TDS)</a:t>
              </a:r>
            </a:p>
          </p:txBody>
        </p:sp>
      </p:grpSp>
      <p:sp>
        <p:nvSpPr>
          <p:cNvPr id="2" name="Rectangle 1"/>
          <p:cNvSpPr/>
          <p:nvPr/>
        </p:nvSpPr>
        <p:spPr>
          <a:xfrm>
            <a:off x="7473068" y="337250"/>
            <a:ext cx="4021834" cy="1662429"/>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nvGrpSpPr>
          <p:cNvPr id="48" name="Group 47"/>
          <p:cNvGrpSpPr/>
          <p:nvPr/>
        </p:nvGrpSpPr>
        <p:grpSpPr>
          <a:xfrm>
            <a:off x="7518833" y="1999680"/>
            <a:ext cx="3976070" cy="2084188"/>
            <a:chOff x="7518833" y="1990153"/>
            <a:chExt cx="3976070" cy="2084188"/>
          </a:xfrm>
        </p:grpSpPr>
        <p:cxnSp>
          <p:nvCxnSpPr>
            <p:cNvPr id="49" name="Straight Connector 48"/>
            <p:cNvCxnSpPr/>
            <p:nvPr/>
          </p:nvCxnSpPr>
          <p:spPr>
            <a:xfrm>
              <a:off x="7518833" y="2169940"/>
              <a:ext cx="3976069" cy="0"/>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63" name="Rectangle 62"/>
            <p:cNvSpPr/>
            <p:nvPr/>
          </p:nvSpPr>
          <p:spPr bwMode="auto">
            <a:xfrm>
              <a:off x="7518833" y="2273249"/>
              <a:ext cx="3976070" cy="1801092"/>
            </a:xfrm>
            <a:prstGeom prst="rect">
              <a:avLst/>
            </a:prstGeom>
            <a:solidFill>
              <a:schemeClr val="accent2"/>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gradFill>
                    <a:gsLst>
                      <a:gs pos="0">
                        <a:schemeClr val="bg1"/>
                      </a:gs>
                      <a:gs pos="100000">
                        <a:schemeClr val="bg1"/>
                      </a:gs>
                    </a:gsLst>
                    <a:lin ang="5400000" scaled="0"/>
                  </a:gradFill>
                  <a:latin typeface="+mj-lt"/>
                </a:rPr>
                <a:t>Services Layer</a:t>
              </a:r>
            </a:p>
          </p:txBody>
        </p:sp>
        <p:sp>
          <p:nvSpPr>
            <p:cNvPr id="64" name="Rectangle 63"/>
            <p:cNvSpPr/>
            <p:nvPr/>
          </p:nvSpPr>
          <p:spPr bwMode="auto">
            <a:xfrm>
              <a:off x="7755827" y="2589499"/>
              <a:ext cx="3502080" cy="1420185"/>
            </a:xfrm>
            <a:prstGeom prst="rect">
              <a:avLst/>
            </a:prstGeom>
            <a:solidFill>
              <a:schemeClr val="accent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chemeClr val="tx1"/>
                    </a:gs>
                    <a:gs pos="100000">
                      <a:schemeClr val="tx1"/>
                    </a:gs>
                  </a:gsLst>
                  <a:lin ang="5400000" scaled="0"/>
                </a:gradFill>
                <a:latin typeface="+mj-lt"/>
              </a:endParaRPr>
            </a:p>
          </p:txBody>
        </p:sp>
        <p:sp>
          <p:nvSpPr>
            <p:cNvPr id="65" name="Rectangle 64"/>
            <p:cNvSpPr/>
            <p:nvPr/>
          </p:nvSpPr>
          <p:spPr bwMode="auto">
            <a:xfrm>
              <a:off x="7858256" y="2685270"/>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Provisioning</a:t>
              </a:r>
            </a:p>
          </p:txBody>
        </p:sp>
        <p:sp>
          <p:nvSpPr>
            <p:cNvPr id="66" name="Rectangle 65"/>
            <p:cNvSpPr/>
            <p:nvPr/>
          </p:nvSpPr>
          <p:spPr bwMode="auto">
            <a:xfrm>
              <a:off x="7858256" y="3117820"/>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Billing and Metering</a:t>
              </a:r>
            </a:p>
          </p:txBody>
        </p:sp>
        <p:sp>
          <p:nvSpPr>
            <p:cNvPr id="67" name="Rectangle 66"/>
            <p:cNvSpPr/>
            <p:nvPr/>
          </p:nvSpPr>
          <p:spPr bwMode="auto">
            <a:xfrm>
              <a:off x="7858256" y="3547311"/>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Connection Routing</a:t>
              </a:r>
            </a:p>
          </p:txBody>
        </p:sp>
        <p:cxnSp>
          <p:nvCxnSpPr>
            <p:cNvPr id="68" name="Straight Arrow Connector 67"/>
            <p:cNvCxnSpPr/>
            <p:nvPr/>
          </p:nvCxnSpPr>
          <p:spPr>
            <a:xfrm flipV="1">
              <a:off x="9535865" y="2030053"/>
              <a:ext cx="0" cy="243196"/>
            </a:xfrm>
            <a:prstGeom prst="straightConnector1">
              <a:avLst/>
            </a:prstGeom>
            <a:ln w="12700">
              <a:solidFill>
                <a:schemeClr val="bg1"/>
              </a:solidFill>
              <a:tailEnd type="oval"/>
            </a:ln>
          </p:spPr>
          <p:style>
            <a:lnRef idx="1">
              <a:schemeClr val="accent1"/>
            </a:lnRef>
            <a:fillRef idx="0">
              <a:schemeClr val="accent1"/>
            </a:fillRef>
            <a:effectRef idx="0">
              <a:schemeClr val="accent1"/>
            </a:effectRef>
            <a:fontRef idx="minor">
              <a:schemeClr val="tx1"/>
            </a:fontRef>
          </p:style>
        </p:cxnSp>
        <p:sp>
          <p:nvSpPr>
            <p:cNvPr id="69" name="TextBox 68"/>
            <p:cNvSpPr txBox="1"/>
            <p:nvPr/>
          </p:nvSpPr>
          <p:spPr>
            <a:xfrm>
              <a:off x="9611915" y="1990153"/>
              <a:ext cx="583493" cy="166199"/>
            </a:xfrm>
            <a:prstGeom prst="rect">
              <a:avLst/>
            </a:prstGeom>
            <a:noFill/>
          </p:spPr>
          <p:txBody>
            <a:bodyPr wrap="none" lIns="0" tIns="0" rIns="0" bIns="0" rtlCol="0">
              <a:spAutoFit/>
            </a:bodyPr>
            <a:lstStyle/>
            <a:p>
              <a:pPr>
                <a:lnSpc>
                  <a:spcPct val="90000"/>
                </a:lnSpc>
                <a:spcBef>
                  <a:spcPct val="20000"/>
                </a:spcBef>
                <a:buSzPct val="80000"/>
              </a:pPr>
              <a:r>
                <a:rPr lang="en-US" sz="1200" dirty="0">
                  <a:solidFill>
                    <a:schemeClr val="bg1"/>
                  </a:solidFill>
                  <a:latin typeface="+mj-lt"/>
                </a:rPr>
                <a:t>TDS+SSL</a:t>
              </a:r>
            </a:p>
          </p:txBody>
        </p:sp>
      </p:grpSp>
    </p:spTree>
    <p:extLst>
      <p:ext uri="{BB962C8B-B14F-4D97-AF65-F5344CB8AC3E}">
        <p14:creationId xmlns:p14="http://schemas.microsoft.com/office/powerpoint/2010/main" val="3969252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2" presetClass="entr" presetSubtype="4" fill="hold" nodeType="withEffect">
                                  <p:stCondLst>
                                    <p:cond delay="0"/>
                                  </p:stCondLst>
                                  <p:childTnLst>
                                    <p:set>
                                      <p:cBhvr>
                                        <p:cTn id="9" dur="1" fill="hold">
                                          <p:stCondLst>
                                            <p:cond delay="0"/>
                                          </p:stCondLst>
                                        </p:cTn>
                                        <p:tgtEl>
                                          <p:spTgt spid="48"/>
                                        </p:tgtEl>
                                        <p:attrNameLst>
                                          <p:attrName>style.visibility</p:attrName>
                                        </p:attrNameLst>
                                      </p:cBhvr>
                                      <p:to>
                                        <p:strVal val="visible"/>
                                      </p:to>
                                    </p:set>
                                    <p:anim calcmode="lin" valueType="num">
                                      <p:cBhvr additive="base">
                                        <p:cTn id="10" dur="500" fill="hold"/>
                                        <p:tgtEl>
                                          <p:spTgt spid="48"/>
                                        </p:tgtEl>
                                        <p:attrNameLst>
                                          <p:attrName>ppt_x</p:attrName>
                                        </p:attrNameLst>
                                      </p:cBhvr>
                                      <p:tavLst>
                                        <p:tav tm="0">
                                          <p:val>
                                            <p:strVal val="#ppt_x"/>
                                          </p:val>
                                        </p:tav>
                                        <p:tav tm="100000">
                                          <p:val>
                                            <p:strVal val="#ppt_x"/>
                                          </p:val>
                                        </p:tav>
                                      </p:tavLst>
                                    </p:anim>
                                    <p:anim calcmode="lin" valueType="num">
                                      <p:cBhvr additive="base">
                                        <p:cTn id="11" dur="500" fill="hold"/>
                                        <p:tgtEl>
                                          <p:spTgt spid="48"/>
                                        </p:tgtEl>
                                        <p:attrNameLst>
                                          <p:attrName>ppt_y</p:attrName>
                                        </p:attrNameLst>
                                      </p:cBhvr>
                                      <p:tavLst>
                                        <p:tav tm="0">
                                          <p:val>
                                            <p:strVal val="1+#ppt_h/2"/>
                                          </p:val>
                                        </p:tav>
                                        <p:tav tm="100000">
                                          <p:val>
                                            <p:strVal val="#ppt_y"/>
                                          </p:val>
                                        </p:tav>
                                      </p:tavLst>
                                    </p:anim>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fade">
                                      <p:cBhvr>
                                        <p:cTn id="15"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Content Placeholder 2"/>
          <p:cNvSpPr txBox="1">
            <a:spLocks/>
          </p:cNvSpPr>
          <p:nvPr/>
        </p:nvSpPr>
        <p:spPr>
          <a:xfrm>
            <a:off x="512939" y="4137961"/>
            <a:ext cx="6577690" cy="1931810"/>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lvl="1" indent="0" defTabSz="914325">
              <a:spcBef>
                <a:spcPts val="600"/>
              </a:spcBef>
              <a:buNone/>
            </a:pPr>
            <a:r>
              <a:rPr lang="en-US" sz="3600" spc="-51" dirty="0" smtClean="0">
                <a:solidFill>
                  <a:schemeClr val="bg2"/>
                </a:solidFill>
                <a:latin typeface="+mj-lt"/>
              </a:rPr>
              <a:t>Includes physical servicers</a:t>
            </a:r>
            <a:br>
              <a:rPr lang="en-US" sz="3600" spc="-51" dirty="0" smtClean="0">
                <a:solidFill>
                  <a:schemeClr val="bg2"/>
                </a:solidFill>
                <a:latin typeface="+mj-lt"/>
              </a:rPr>
            </a:br>
            <a:r>
              <a:rPr lang="en-US" sz="3600" spc="-51" dirty="0" smtClean="0">
                <a:solidFill>
                  <a:schemeClr val="bg2"/>
                </a:solidFill>
                <a:latin typeface="+mj-lt"/>
              </a:rPr>
              <a:t>and services that support</a:t>
            </a:r>
            <a:br>
              <a:rPr lang="en-US" sz="3600" spc="-51" dirty="0" smtClean="0">
                <a:solidFill>
                  <a:schemeClr val="bg2"/>
                </a:solidFill>
                <a:latin typeface="+mj-lt"/>
              </a:rPr>
            </a:br>
            <a:r>
              <a:rPr lang="en-US" sz="3600" spc="-51" dirty="0" smtClean="0">
                <a:solidFill>
                  <a:schemeClr val="bg2"/>
                </a:solidFill>
                <a:latin typeface="+mj-lt"/>
              </a:rPr>
              <a:t>the Services layer.</a:t>
            </a:r>
            <a:endParaRPr lang="en-US" sz="3600" spc="-51" dirty="0">
              <a:solidFill>
                <a:schemeClr val="bg2"/>
              </a:solidFill>
              <a:latin typeface="+mj-lt"/>
            </a:endParaRPr>
          </a:p>
        </p:txBody>
      </p:sp>
      <p:grpSp>
        <p:nvGrpSpPr>
          <p:cNvPr id="6" name="Group 5"/>
          <p:cNvGrpSpPr/>
          <p:nvPr/>
        </p:nvGrpSpPr>
        <p:grpSpPr>
          <a:xfrm>
            <a:off x="7518833" y="353101"/>
            <a:ext cx="3976070" cy="1592486"/>
            <a:chOff x="7518833" y="353101"/>
            <a:chExt cx="3976070" cy="1592486"/>
          </a:xfrm>
        </p:grpSpPr>
        <p:sp>
          <p:nvSpPr>
            <p:cNvPr id="84" name="Rectangle 83"/>
            <p:cNvSpPr/>
            <p:nvPr/>
          </p:nvSpPr>
          <p:spPr bwMode="auto">
            <a:xfrm>
              <a:off x="7518833" y="353101"/>
              <a:ext cx="3976070" cy="1592486"/>
            </a:xfrm>
            <a:prstGeom prst="rect">
              <a:avLst/>
            </a:prstGeom>
            <a:solidFill>
              <a:schemeClr val="accent4">
                <a:lumMod val="20000"/>
                <a:lumOff val="8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solidFill>
                    <a:schemeClr val="accent3">
                      <a:lumMod val="50000"/>
                    </a:schemeClr>
                  </a:solidFill>
                </a:rPr>
                <a:t>Client Layer</a:t>
              </a:r>
            </a:p>
          </p:txBody>
        </p:sp>
        <p:sp>
          <p:nvSpPr>
            <p:cNvPr id="3" name="Rectangle 2"/>
            <p:cNvSpPr/>
            <p:nvPr/>
          </p:nvSpPr>
          <p:spPr bwMode="auto">
            <a:xfrm>
              <a:off x="7755827" y="634999"/>
              <a:ext cx="950621"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PHP</a:t>
              </a:r>
            </a:p>
          </p:txBody>
        </p:sp>
        <p:sp>
          <p:nvSpPr>
            <p:cNvPr id="39" name="Rectangle 38"/>
            <p:cNvSpPr/>
            <p:nvPr/>
          </p:nvSpPr>
          <p:spPr bwMode="auto">
            <a:xfrm>
              <a:off x="10293349" y="634999"/>
              <a:ext cx="950625"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WCF Data Services</a:t>
              </a:r>
            </a:p>
          </p:txBody>
        </p:sp>
        <p:sp>
          <p:nvSpPr>
            <p:cNvPr id="40" name="Rectangle 39"/>
            <p:cNvSpPr/>
            <p:nvPr/>
          </p:nvSpPr>
          <p:spPr bwMode="auto">
            <a:xfrm>
              <a:off x="8814342" y="634999"/>
              <a:ext cx="1371114"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SQL Server</a:t>
              </a:r>
            </a:p>
            <a:p>
              <a:pPr algn="ctr" defTabSz="914099" fontAlgn="base">
                <a:spcBef>
                  <a:spcPct val="0"/>
                </a:spcBef>
                <a:spcAft>
                  <a:spcPct val="0"/>
                </a:spcAft>
              </a:pPr>
              <a:r>
                <a:rPr lang="en-US" sz="1200" dirty="0">
                  <a:solidFill>
                    <a:sysClr val="windowText" lastClr="000000"/>
                  </a:solidFill>
                </a:rPr>
                <a:t>Applications</a:t>
              </a:r>
            </a:p>
            <a:p>
              <a:pPr algn="ctr" defTabSz="914099" fontAlgn="base">
                <a:spcBef>
                  <a:spcPct val="0"/>
                </a:spcBef>
                <a:spcAft>
                  <a:spcPct val="0"/>
                </a:spcAft>
              </a:pPr>
              <a:r>
                <a:rPr lang="en-US" sz="1200" dirty="0">
                  <a:solidFill>
                    <a:sysClr val="windowText" lastClr="000000"/>
                  </a:solidFill>
                </a:rPr>
                <a:t>and Tools</a:t>
              </a:r>
            </a:p>
          </p:txBody>
        </p:sp>
        <p:sp>
          <p:nvSpPr>
            <p:cNvPr id="41" name="Rectangle 40"/>
            <p:cNvSpPr/>
            <p:nvPr/>
          </p:nvSpPr>
          <p:spPr bwMode="auto">
            <a:xfrm>
              <a:off x="7755826"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ODBC</a:t>
              </a:r>
            </a:p>
          </p:txBody>
        </p:sp>
        <p:sp>
          <p:nvSpPr>
            <p:cNvPr id="42" name="Rectangle 41"/>
            <p:cNvSpPr/>
            <p:nvPr/>
          </p:nvSpPr>
          <p:spPr bwMode="auto">
            <a:xfrm>
              <a:off x="9551973"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ADO.NET</a:t>
              </a:r>
            </a:p>
          </p:txBody>
        </p:sp>
        <p:sp>
          <p:nvSpPr>
            <p:cNvPr id="43" name="Rectangle 42"/>
            <p:cNvSpPr/>
            <p:nvPr/>
          </p:nvSpPr>
          <p:spPr bwMode="auto">
            <a:xfrm>
              <a:off x="7755826" y="1570505"/>
              <a:ext cx="3488147"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Tabular Data Stream (TDS)</a:t>
              </a:r>
            </a:p>
          </p:txBody>
        </p:sp>
      </p:grpSp>
      <p:sp>
        <p:nvSpPr>
          <p:cNvPr id="81"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How It </a:t>
            </a:r>
            <a:r>
              <a:rPr lang="en-US" dirty="0" smtClean="0"/>
              <a:t>Works – Architecture of the Service</a:t>
            </a:r>
            <a:endParaRPr lang="en-US" dirty="0"/>
          </a:p>
        </p:txBody>
      </p:sp>
      <p:grpSp>
        <p:nvGrpSpPr>
          <p:cNvPr id="94" name="Group 93"/>
          <p:cNvGrpSpPr/>
          <p:nvPr/>
        </p:nvGrpSpPr>
        <p:grpSpPr>
          <a:xfrm>
            <a:off x="7518833" y="1999680"/>
            <a:ext cx="3976070" cy="2084188"/>
            <a:chOff x="7518833" y="1990153"/>
            <a:chExt cx="3976070" cy="2084188"/>
          </a:xfrm>
        </p:grpSpPr>
        <p:cxnSp>
          <p:nvCxnSpPr>
            <p:cNvPr id="95" name="Straight Connector 94"/>
            <p:cNvCxnSpPr/>
            <p:nvPr/>
          </p:nvCxnSpPr>
          <p:spPr>
            <a:xfrm>
              <a:off x="7518833" y="2169940"/>
              <a:ext cx="3976069" cy="0"/>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96" name="Rectangle 95"/>
            <p:cNvSpPr/>
            <p:nvPr/>
          </p:nvSpPr>
          <p:spPr bwMode="auto">
            <a:xfrm>
              <a:off x="7518833" y="2273249"/>
              <a:ext cx="3976070" cy="1801092"/>
            </a:xfrm>
            <a:prstGeom prst="rect">
              <a:avLst/>
            </a:prstGeom>
            <a:solidFill>
              <a:schemeClr val="accent2"/>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gradFill>
                    <a:gsLst>
                      <a:gs pos="0">
                        <a:schemeClr val="bg1"/>
                      </a:gs>
                      <a:gs pos="100000">
                        <a:schemeClr val="bg1"/>
                      </a:gs>
                    </a:gsLst>
                    <a:lin ang="5400000" scaled="0"/>
                  </a:gradFill>
                  <a:latin typeface="+mj-lt"/>
                </a:rPr>
                <a:t>Services Layer</a:t>
              </a:r>
            </a:p>
          </p:txBody>
        </p:sp>
        <p:sp>
          <p:nvSpPr>
            <p:cNvPr id="97" name="Rectangle 96"/>
            <p:cNvSpPr/>
            <p:nvPr/>
          </p:nvSpPr>
          <p:spPr bwMode="auto">
            <a:xfrm>
              <a:off x="7755827" y="2589499"/>
              <a:ext cx="3502080" cy="1420185"/>
            </a:xfrm>
            <a:prstGeom prst="rect">
              <a:avLst/>
            </a:prstGeom>
            <a:solidFill>
              <a:schemeClr val="accent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chemeClr val="tx1"/>
                    </a:gs>
                    <a:gs pos="100000">
                      <a:schemeClr val="tx1"/>
                    </a:gs>
                  </a:gsLst>
                  <a:lin ang="5400000" scaled="0"/>
                </a:gradFill>
                <a:latin typeface="+mj-lt"/>
              </a:endParaRPr>
            </a:p>
          </p:txBody>
        </p:sp>
        <p:sp>
          <p:nvSpPr>
            <p:cNvPr id="98" name="Rectangle 97"/>
            <p:cNvSpPr/>
            <p:nvPr/>
          </p:nvSpPr>
          <p:spPr bwMode="auto">
            <a:xfrm>
              <a:off x="7858256" y="2685270"/>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Provisioning</a:t>
              </a:r>
            </a:p>
          </p:txBody>
        </p:sp>
        <p:sp>
          <p:nvSpPr>
            <p:cNvPr id="99" name="Rectangle 98"/>
            <p:cNvSpPr/>
            <p:nvPr/>
          </p:nvSpPr>
          <p:spPr bwMode="auto">
            <a:xfrm>
              <a:off x="7858256" y="3117820"/>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Billing and Metering</a:t>
              </a:r>
            </a:p>
          </p:txBody>
        </p:sp>
        <p:sp>
          <p:nvSpPr>
            <p:cNvPr id="100" name="Rectangle 99"/>
            <p:cNvSpPr/>
            <p:nvPr/>
          </p:nvSpPr>
          <p:spPr bwMode="auto">
            <a:xfrm>
              <a:off x="7858256" y="3547311"/>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Connection Routing</a:t>
              </a:r>
            </a:p>
          </p:txBody>
        </p:sp>
        <p:cxnSp>
          <p:nvCxnSpPr>
            <p:cNvPr id="101" name="Straight Arrow Connector 100"/>
            <p:cNvCxnSpPr/>
            <p:nvPr/>
          </p:nvCxnSpPr>
          <p:spPr>
            <a:xfrm flipV="1">
              <a:off x="9535865" y="2030053"/>
              <a:ext cx="0" cy="243196"/>
            </a:xfrm>
            <a:prstGeom prst="straightConnector1">
              <a:avLst/>
            </a:prstGeom>
            <a:ln w="12700">
              <a:solidFill>
                <a:schemeClr val="bg1"/>
              </a:solidFill>
              <a:tailEnd type="oval"/>
            </a:ln>
          </p:spPr>
          <p:style>
            <a:lnRef idx="1">
              <a:schemeClr val="accent1"/>
            </a:lnRef>
            <a:fillRef idx="0">
              <a:schemeClr val="accent1"/>
            </a:fillRef>
            <a:effectRef idx="0">
              <a:schemeClr val="accent1"/>
            </a:effectRef>
            <a:fontRef idx="minor">
              <a:schemeClr val="tx1"/>
            </a:fontRef>
          </p:style>
        </p:cxnSp>
        <p:sp>
          <p:nvSpPr>
            <p:cNvPr id="102" name="TextBox 101"/>
            <p:cNvSpPr txBox="1"/>
            <p:nvPr/>
          </p:nvSpPr>
          <p:spPr>
            <a:xfrm>
              <a:off x="9611915" y="1990153"/>
              <a:ext cx="583493" cy="166199"/>
            </a:xfrm>
            <a:prstGeom prst="rect">
              <a:avLst/>
            </a:prstGeom>
            <a:noFill/>
          </p:spPr>
          <p:txBody>
            <a:bodyPr wrap="none" lIns="0" tIns="0" rIns="0" bIns="0" rtlCol="0">
              <a:spAutoFit/>
            </a:bodyPr>
            <a:lstStyle/>
            <a:p>
              <a:pPr>
                <a:lnSpc>
                  <a:spcPct val="90000"/>
                </a:lnSpc>
                <a:spcBef>
                  <a:spcPct val="20000"/>
                </a:spcBef>
                <a:buSzPct val="80000"/>
              </a:pPr>
              <a:r>
                <a:rPr lang="en-US" sz="1200" dirty="0">
                  <a:solidFill>
                    <a:schemeClr val="bg1"/>
                  </a:solidFill>
                  <a:latin typeface="+mj-lt"/>
                </a:rPr>
                <a:t>TDS+SSL</a:t>
              </a:r>
            </a:p>
          </p:txBody>
        </p:sp>
      </p:grpSp>
      <p:grpSp>
        <p:nvGrpSpPr>
          <p:cNvPr id="103" name="Group 102"/>
          <p:cNvGrpSpPr/>
          <p:nvPr/>
        </p:nvGrpSpPr>
        <p:grpSpPr>
          <a:xfrm>
            <a:off x="7518832" y="4137961"/>
            <a:ext cx="3976070" cy="1931810"/>
            <a:chOff x="7517244" y="4348917"/>
            <a:chExt cx="3976070" cy="1931810"/>
          </a:xfrm>
        </p:grpSpPr>
        <p:sp>
          <p:nvSpPr>
            <p:cNvPr id="104" name="Rectangle 103"/>
            <p:cNvSpPr/>
            <p:nvPr/>
          </p:nvSpPr>
          <p:spPr bwMode="auto">
            <a:xfrm>
              <a:off x="7517244" y="4348917"/>
              <a:ext cx="3976070" cy="1931810"/>
            </a:xfrm>
            <a:prstGeom prst="rect">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gradFill>
                    <a:gsLst>
                      <a:gs pos="0">
                        <a:schemeClr val="bg1"/>
                      </a:gs>
                      <a:gs pos="100000">
                        <a:schemeClr val="bg1"/>
                      </a:gs>
                    </a:gsLst>
                    <a:lin ang="5400000" scaled="0"/>
                  </a:gradFill>
                  <a:latin typeface="+mj-lt"/>
                </a:rPr>
                <a:t>Platform Layer</a:t>
              </a:r>
            </a:p>
          </p:txBody>
        </p:sp>
        <p:sp>
          <p:nvSpPr>
            <p:cNvPr id="105" name="Rectangle 104"/>
            <p:cNvSpPr/>
            <p:nvPr/>
          </p:nvSpPr>
          <p:spPr bwMode="auto">
            <a:xfrm>
              <a:off x="7754238" y="4645139"/>
              <a:ext cx="3488147" cy="1420185"/>
            </a:xfrm>
            <a:prstGeom prst="rect">
              <a:avLst/>
            </a:prstGeom>
            <a:solidFill>
              <a:schemeClr val="accent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chemeClr val="tx1"/>
                    </a:gs>
                    <a:gs pos="100000">
                      <a:schemeClr val="tx1"/>
                    </a:gs>
                  </a:gsLst>
                  <a:lin ang="5400000" scaled="0"/>
                </a:gradFill>
                <a:latin typeface="+mj-lt"/>
              </a:endParaRPr>
            </a:p>
          </p:txBody>
        </p:sp>
        <p:sp>
          <p:nvSpPr>
            <p:cNvPr id="106" name="Rectangle 105"/>
            <p:cNvSpPr/>
            <p:nvPr/>
          </p:nvSpPr>
          <p:spPr bwMode="auto">
            <a:xfrm>
              <a:off x="7856666" y="4740910"/>
              <a:ext cx="3297224"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chemeClr val="tx1"/>
                      </a:gs>
                      <a:gs pos="100000">
                        <a:schemeClr val="tx1"/>
                      </a:gs>
                    </a:gsLst>
                    <a:lin ang="5400000" scaled="0"/>
                  </a:gradFill>
                  <a:latin typeface="+mj-lt"/>
                </a:rPr>
                <a:t>SQL Server</a:t>
              </a:r>
            </a:p>
          </p:txBody>
        </p:sp>
        <p:sp>
          <p:nvSpPr>
            <p:cNvPr id="107" name="Rectangle 106"/>
            <p:cNvSpPr/>
            <p:nvPr/>
          </p:nvSpPr>
          <p:spPr bwMode="auto">
            <a:xfrm>
              <a:off x="7856666" y="5173460"/>
              <a:ext cx="3297224"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chemeClr val="tx1"/>
                      </a:gs>
                      <a:gs pos="100000">
                        <a:schemeClr val="tx1"/>
                      </a:gs>
                    </a:gsLst>
                    <a:lin ang="5400000" scaled="0"/>
                  </a:gradFill>
                  <a:latin typeface="+mj-lt"/>
                </a:rPr>
                <a:t>SQL Database Fabric</a:t>
              </a:r>
            </a:p>
          </p:txBody>
        </p:sp>
        <p:sp>
          <p:nvSpPr>
            <p:cNvPr id="108" name="Rectangle 107"/>
            <p:cNvSpPr/>
            <p:nvPr/>
          </p:nvSpPr>
          <p:spPr bwMode="auto">
            <a:xfrm>
              <a:off x="7856666" y="5602951"/>
              <a:ext cx="3297224"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chemeClr val="tx1"/>
                      </a:gs>
                      <a:gs pos="100000">
                        <a:schemeClr val="tx1"/>
                      </a:gs>
                    </a:gsLst>
                    <a:lin ang="5400000" scaled="0"/>
                  </a:gradFill>
                  <a:latin typeface="+mj-lt"/>
                </a:rPr>
                <a:t>Management Services</a:t>
              </a:r>
            </a:p>
          </p:txBody>
        </p:sp>
      </p:grpSp>
      <p:sp>
        <p:nvSpPr>
          <p:cNvPr id="80" name="Rectangle 79"/>
          <p:cNvSpPr/>
          <p:nvPr/>
        </p:nvSpPr>
        <p:spPr>
          <a:xfrm>
            <a:off x="7459791" y="1971822"/>
            <a:ext cx="4258733" cy="2140752"/>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12" name="Rectangle 111"/>
          <p:cNvSpPr/>
          <p:nvPr/>
        </p:nvSpPr>
        <p:spPr>
          <a:xfrm>
            <a:off x="7473068" y="337250"/>
            <a:ext cx="4021834" cy="1662429"/>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Tree>
    <p:extLst>
      <p:ext uri="{BB962C8B-B14F-4D97-AF65-F5344CB8AC3E}">
        <p14:creationId xmlns:p14="http://schemas.microsoft.com/office/powerpoint/2010/main" val="39256615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0"/>
                                        </p:tgtEl>
                                        <p:attrNameLst>
                                          <p:attrName>style.visibility</p:attrName>
                                        </p:attrNameLst>
                                      </p:cBhvr>
                                      <p:to>
                                        <p:strVal val="visible"/>
                                      </p:to>
                                    </p:set>
                                    <p:animEffect transition="in" filter="fade">
                                      <p:cBhvr>
                                        <p:cTn id="7" dur="500"/>
                                        <p:tgtEl>
                                          <p:spTgt spid="80"/>
                                        </p:tgtEl>
                                      </p:cBhvr>
                                    </p:animEffect>
                                  </p:childTnLst>
                                </p:cTn>
                              </p:par>
                              <p:par>
                                <p:cTn id="8" presetID="2" presetClass="entr" presetSubtype="4" fill="hold" nodeType="withEffect">
                                  <p:stCondLst>
                                    <p:cond delay="0"/>
                                  </p:stCondLst>
                                  <p:childTnLst>
                                    <p:set>
                                      <p:cBhvr>
                                        <p:cTn id="9" dur="1" fill="hold">
                                          <p:stCondLst>
                                            <p:cond delay="0"/>
                                          </p:stCondLst>
                                        </p:cTn>
                                        <p:tgtEl>
                                          <p:spTgt spid="103"/>
                                        </p:tgtEl>
                                        <p:attrNameLst>
                                          <p:attrName>style.visibility</p:attrName>
                                        </p:attrNameLst>
                                      </p:cBhvr>
                                      <p:to>
                                        <p:strVal val="visible"/>
                                      </p:to>
                                    </p:set>
                                    <p:anim calcmode="lin" valueType="num">
                                      <p:cBhvr additive="base">
                                        <p:cTn id="10" dur="500" fill="hold"/>
                                        <p:tgtEl>
                                          <p:spTgt spid="103"/>
                                        </p:tgtEl>
                                        <p:attrNameLst>
                                          <p:attrName>ppt_x</p:attrName>
                                        </p:attrNameLst>
                                      </p:cBhvr>
                                      <p:tavLst>
                                        <p:tav tm="0">
                                          <p:val>
                                            <p:strVal val="#ppt_x"/>
                                          </p:val>
                                        </p:tav>
                                        <p:tav tm="100000">
                                          <p:val>
                                            <p:strVal val="#ppt_x"/>
                                          </p:val>
                                        </p:tav>
                                      </p:tavLst>
                                    </p:anim>
                                    <p:anim calcmode="lin" valueType="num">
                                      <p:cBhvr additive="base">
                                        <p:cTn id="11" dur="500" fill="hold"/>
                                        <p:tgtEl>
                                          <p:spTgt spid="103"/>
                                        </p:tgtEl>
                                        <p:attrNameLst>
                                          <p:attrName>ppt_y</p:attrName>
                                        </p:attrNameLst>
                                      </p:cBhvr>
                                      <p:tavLst>
                                        <p:tav tm="0">
                                          <p:val>
                                            <p:strVal val="1+#ppt_h/2"/>
                                          </p:val>
                                        </p:tav>
                                        <p:tav tm="100000">
                                          <p:val>
                                            <p:strVal val="#ppt_y"/>
                                          </p:val>
                                        </p:tav>
                                      </p:tavLst>
                                    </p:anim>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fade">
                                      <p:cBhvr>
                                        <p:cTn id="15"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80"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Content Placeholder 2"/>
          <p:cNvSpPr txBox="1">
            <a:spLocks/>
          </p:cNvSpPr>
          <p:nvPr/>
        </p:nvSpPr>
        <p:spPr>
          <a:xfrm>
            <a:off x="512939" y="5486192"/>
            <a:ext cx="6577690" cy="1371808"/>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lvl="1" indent="0" defTabSz="914325">
              <a:spcBef>
                <a:spcPts val="600"/>
              </a:spcBef>
              <a:buNone/>
            </a:pPr>
            <a:r>
              <a:rPr lang="en-US" sz="3600" spc="-51" dirty="0" smtClean="0">
                <a:solidFill>
                  <a:schemeClr val="bg2"/>
                </a:solidFill>
                <a:latin typeface="+mj-lt"/>
              </a:rPr>
              <a:t>Administration of the physical </a:t>
            </a:r>
            <a:r>
              <a:rPr lang="en-US" sz="3600" spc="-51" dirty="0">
                <a:solidFill>
                  <a:schemeClr val="bg2"/>
                </a:solidFill>
                <a:latin typeface="+mj-lt"/>
              </a:rPr>
              <a:t>HW and OS.</a:t>
            </a:r>
          </a:p>
        </p:txBody>
      </p:sp>
      <p:sp>
        <p:nvSpPr>
          <p:cNvPr id="79" name="Rectangle 78"/>
          <p:cNvSpPr/>
          <p:nvPr/>
        </p:nvSpPr>
        <p:spPr bwMode="auto">
          <a:xfrm>
            <a:off x="7518833" y="6123865"/>
            <a:ext cx="3976070" cy="325421"/>
          </a:xfrm>
          <a:prstGeom prst="rect">
            <a:avLst/>
          </a:prstGeom>
          <a:solidFill>
            <a:schemeClr val="accent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400" dirty="0">
                <a:gradFill>
                  <a:gsLst>
                    <a:gs pos="0">
                      <a:schemeClr val="bg1"/>
                    </a:gs>
                    <a:gs pos="100000">
                      <a:schemeClr val="bg1"/>
                    </a:gs>
                  </a:gsLst>
                  <a:lin ang="5400000" scaled="0"/>
                </a:gradFill>
              </a:rPr>
              <a:t>Infrastructure Layer</a:t>
            </a:r>
          </a:p>
        </p:txBody>
      </p:sp>
      <p:grpSp>
        <p:nvGrpSpPr>
          <p:cNvPr id="6" name="Group 5"/>
          <p:cNvGrpSpPr/>
          <p:nvPr/>
        </p:nvGrpSpPr>
        <p:grpSpPr>
          <a:xfrm>
            <a:off x="7518833" y="353101"/>
            <a:ext cx="3976070" cy="1592486"/>
            <a:chOff x="7518833" y="353101"/>
            <a:chExt cx="3976070" cy="1592486"/>
          </a:xfrm>
        </p:grpSpPr>
        <p:sp>
          <p:nvSpPr>
            <p:cNvPr id="84" name="Rectangle 83"/>
            <p:cNvSpPr/>
            <p:nvPr/>
          </p:nvSpPr>
          <p:spPr bwMode="auto">
            <a:xfrm>
              <a:off x="7518833" y="353101"/>
              <a:ext cx="3976070" cy="1592486"/>
            </a:xfrm>
            <a:prstGeom prst="rect">
              <a:avLst/>
            </a:prstGeom>
            <a:solidFill>
              <a:schemeClr val="accent4">
                <a:lumMod val="20000"/>
                <a:lumOff val="8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solidFill>
                    <a:schemeClr val="accent3">
                      <a:lumMod val="50000"/>
                    </a:schemeClr>
                  </a:solidFill>
                </a:rPr>
                <a:t>Client Layer</a:t>
              </a:r>
            </a:p>
          </p:txBody>
        </p:sp>
        <p:sp>
          <p:nvSpPr>
            <p:cNvPr id="3" name="Rectangle 2"/>
            <p:cNvSpPr/>
            <p:nvPr/>
          </p:nvSpPr>
          <p:spPr bwMode="auto">
            <a:xfrm>
              <a:off x="7755827" y="634999"/>
              <a:ext cx="950621"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PHP</a:t>
              </a:r>
            </a:p>
          </p:txBody>
        </p:sp>
        <p:sp>
          <p:nvSpPr>
            <p:cNvPr id="39" name="Rectangle 38"/>
            <p:cNvSpPr/>
            <p:nvPr/>
          </p:nvSpPr>
          <p:spPr bwMode="auto">
            <a:xfrm>
              <a:off x="10293349" y="634999"/>
              <a:ext cx="950625"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WCF Data Services</a:t>
              </a:r>
            </a:p>
          </p:txBody>
        </p:sp>
        <p:sp>
          <p:nvSpPr>
            <p:cNvPr id="40" name="Rectangle 39"/>
            <p:cNvSpPr/>
            <p:nvPr/>
          </p:nvSpPr>
          <p:spPr bwMode="auto">
            <a:xfrm>
              <a:off x="8814342" y="634999"/>
              <a:ext cx="1371114"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SQL Server</a:t>
              </a:r>
            </a:p>
            <a:p>
              <a:pPr algn="ctr" defTabSz="914099" fontAlgn="base">
                <a:spcBef>
                  <a:spcPct val="0"/>
                </a:spcBef>
                <a:spcAft>
                  <a:spcPct val="0"/>
                </a:spcAft>
              </a:pPr>
              <a:r>
                <a:rPr lang="en-US" sz="1200" dirty="0">
                  <a:solidFill>
                    <a:sysClr val="windowText" lastClr="000000"/>
                  </a:solidFill>
                </a:rPr>
                <a:t>Applications</a:t>
              </a:r>
            </a:p>
            <a:p>
              <a:pPr algn="ctr" defTabSz="914099" fontAlgn="base">
                <a:spcBef>
                  <a:spcPct val="0"/>
                </a:spcBef>
                <a:spcAft>
                  <a:spcPct val="0"/>
                </a:spcAft>
              </a:pPr>
              <a:r>
                <a:rPr lang="en-US" sz="1200" dirty="0">
                  <a:solidFill>
                    <a:sysClr val="windowText" lastClr="000000"/>
                  </a:solidFill>
                </a:rPr>
                <a:t>and Tools</a:t>
              </a:r>
            </a:p>
          </p:txBody>
        </p:sp>
        <p:sp>
          <p:nvSpPr>
            <p:cNvPr id="41" name="Rectangle 40"/>
            <p:cNvSpPr/>
            <p:nvPr/>
          </p:nvSpPr>
          <p:spPr bwMode="auto">
            <a:xfrm>
              <a:off x="7755826"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ODBC</a:t>
              </a:r>
            </a:p>
          </p:txBody>
        </p:sp>
        <p:sp>
          <p:nvSpPr>
            <p:cNvPr id="42" name="Rectangle 41"/>
            <p:cNvSpPr/>
            <p:nvPr/>
          </p:nvSpPr>
          <p:spPr bwMode="auto">
            <a:xfrm>
              <a:off x="9551973"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ADO.NET</a:t>
              </a:r>
            </a:p>
          </p:txBody>
        </p:sp>
        <p:sp>
          <p:nvSpPr>
            <p:cNvPr id="43" name="Rectangle 42"/>
            <p:cNvSpPr/>
            <p:nvPr/>
          </p:nvSpPr>
          <p:spPr bwMode="auto">
            <a:xfrm>
              <a:off x="7755826" y="1570505"/>
              <a:ext cx="3488147"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Tabular Data Stream (TDS)</a:t>
              </a:r>
            </a:p>
          </p:txBody>
        </p:sp>
      </p:grpSp>
      <p:sp>
        <p:nvSpPr>
          <p:cNvPr id="81"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How It </a:t>
            </a:r>
            <a:r>
              <a:rPr lang="en-US" dirty="0" smtClean="0"/>
              <a:t>Works – Architecture of the Service</a:t>
            </a:r>
            <a:endParaRPr lang="en-US" dirty="0"/>
          </a:p>
        </p:txBody>
      </p:sp>
      <p:grpSp>
        <p:nvGrpSpPr>
          <p:cNvPr id="83" name="Group 82"/>
          <p:cNvGrpSpPr/>
          <p:nvPr/>
        </p:nvGrpSpPr>
        <p:grpSpPr>
          <a:xfrm>
            <a:off x="7518833" y="1999680"/>
            <a:ext cx="3976070" cy="2084188"/>
            <a:chOff x="7518833" y="1990153"/>
            <a:chExt cx="3976070" cy="2084188"/>
          </a:xfrm>
        </p:grpSpPr>
        <p:cxnSp>
          <p:nvCxnSpPr>
            <p:cNvPr id="85" name="Straight Connector 84"/>
            <p:cNvCxnSpPr/>
            <p:nvPr/>
          </p:nvCxnSpPr>
          <p:spPr>
            <a:xfrm>
              <a:off x="7518833" y="2169940"/>
              <a:ext cx="3976069" cy="0"/>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86" name="Rectangle 85"/>
            <p:cNvSpPr/>
            <p:nvPr/>
          </p:nvSpPr>
          <p:spPr bwMode="auto">
            <a:xfrm>
              <a:off x="7518833" y="2273249"/>
              <a:ext cx="3976070" cy="1801092"/>
            </a:xfrm>
            <a:prstGeom prst="rect">
              <a:avLst/>
            </a:prstGeom>
            <a:solidFill>
              <a:schemeClr val="accent2"/>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gradFill>
                    <a:gsLst>
                      <a:gs pos="0">
                        <a:schemeClr val="bg1"/>
                      </a:gs>
                      <a:gs pos="100000">
                        <a:schemeClr val="bg1"/>
                      </a:gs>
                    </a:gsLst>
                    <a:lin ang="5400000" scaled="0"/>
                  </a:gradFill>
                  <a:latin typeface="+mj-lt"/>
                </a:rPr>
                <a:t>Services Layer</a:t>
              </a:r>
            </a:p>
          </p:txBody>
        </p:sp>
        <p:sp>
          <p:nvSpPr>
            <p:cNvPr id="87" name="Rectangle 86"/>
            <p:cNvSpPr/>
            <p:nvPr/>
          </p:nvSpPr>
          <p:spPr bwMode="auto">
            <a:xfrm>
              <a:off x="7755827" y="2589499"/>
              <a:ext cx="3502080" cy="1420185"/>
            </a:xfrm>
            <a:prstGeom prst="rect">
              <a:avLst/>
            </a:prstGeom>
            <a:solidFill>
              <a:schemeClr val="accent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chemeClr val="tx1"/>
                    </a:gs>
                    <a:gs pos="100000">
                      <a:schemeClr val="tx1"/>
                    </a:gs>
                  </a:gsLst>
                  <a:lin ang="5400000" scaled="0"/>
                </a:gradFill>
                <a:latin typeface="+mj-lt"/>
              </a:endParaRPr>
            </a:p>
          </p:txBody>
        </p:sp>
        <p:sp>
          <p:nvSpPr>
            <p:cNvPr id="88" name="Rectangle 87"/>
            <p:cNvSpPr/>
            <p:nvPr/>
          </p:nvSpPr>
          <p:spPr bwMode="auto">
            <a:xfrm>
              <a:off x="7858256" y="2685270"/>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Provisioning</a:t>
              </a:r>
            </a:p>
          </p:txBody>
        </p:sp>
        <p:sp>
          <p:nvSpPr>
            <p:cNvPr id="89" name="Rectangle 88"/>
            <p:cNvSpPr/>
            <p:nvPr/>
          </p:nvSpPr>
          <p:spPr bwMode="auto">
            <a:xfrm>
              <a:off x="7858256" y="3117820"/>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Billing and Metering</a:t>
              </a:r>
            </a:p>
          </p:txBody>
        </p:sp>
        <p:sp>
          <p:nvSpPr>
            <p:cNvPr id="91" name="Rectangle 90"/>
            <p:cNvSpPr/>
            <p:nvPr/>
          </p:nvSpPr>
          <p:spPr bwMode="auto">
            <a:xfrm>
              <a:off x="7858256" y="3547311"/>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Connection Routing</a:t>
              </a:r>
            </a:p>
          </p:txBody>
        </p:sp>
        <p:cxnSp>
          <p:nvCxnSpPr>
            <p:cNvPr id="92" name="Straight Arrow Connector 91"/>
            <p:cNvCxnSpPr/>
            <p:nvPr/>
          </p:nvCxnSpPr>
          <p:spPr>
            <a:xfrm flipV="1">
              <a:off x="9535865" y="2030053"/>
              <a:ext cx="0" cy="243196"/>
            </a:xfrm>
            <a:prstGeom prst="straightConnector1">
              <a:avLst/>
            </a:prstGeom>
            <a:ln w="12700">
              <a:solidFill>
                <a:schemeClr val="bg1"/>
              </a:solidFill>
              <a:tailEnd type="oval"/>
            </a:ln>
          </p:spPr>
          <p:style>
            <a:lnRef idx="1">
              <a:schemeClr val="accent1"/>
            </a:lnRef>
            <a:fillRef idx="0">
              <a:schemeClr val="accent1"/>
            </a:fillRef>
            <a:effectRef idx="0">
              <a:schemeClr val="accent1"/>
            </a:effectRef>
            <a:fontRef idx="minor">
              <a:schemeClr val="tx1"/>
            </a:fontRef>
          </p:style>
        </p:cxnSp>
        <p:sp>
          <p:nvSpPr>
            <p:cNvPr id="94" name="TextBox 93"/>
            <p:cNvSpPr txBox="1"/>
            <p:nvPr/>
          </p:nvSpPr>
          <p:spPr>
            <a:xfrm>
              <a:off x="9611915" y="1990153"/>
              <a:ext cx="583493" cy="166199"/>
            </a:xfrm>
            <a:prstGeom prst="rect">
              <a:avLst/>
            </a:prstGeom>
            <a:noFill/>
          </p:spPr>
          <p:txBody>
            <a:bodyPr wrap="none" lIns="0" tIns="0" rIns="0" bIns="0" rtlCol="0">
              <a:spAutoFit/>
            </a:bodyPr>
            <a:lstStyle/>
            <a:p>
              <a:pPr>
                <a:lnSpc>
                  <a:spcPct val="90000"/>
                </a:lnSpc>
                <a:spcBef>
                  <a:spcPct val="20000"/>
                </a:spcBef>
                <a:buSzPct val="80000"/>
              </a:pPr>
              <a:r>
                <a:rPr lang="en-US" sz="1200" dirty="0">
                  <a:solidFill>
                    <a:schemeClr val="bg1"/>
                  </a:solidFill>
                  <a:latin typeface="+mj-lt"/>
                </a:rPr>
                <a:t>TDS+SSL</a:t>
              </a:r>
            </a:p>
          </p:txBody>
        </p:sp>
      </p:grpSp>
      <p:grpSp>
        <p:nvGrpSpPr>
          <p:cNvPr id="95" name="Group 94"/>
          <p:cNvGrpSpPr/>
          <p:nvPr/>
        </p:nvGrpSpPr>
        <p:grpSpPr>
          <a:xfrm>
            <a:off x="7518832" y="4137961"/>
            <a:ext cx="3976070" cy="1931810"/>
            <a:chOff x="7517244" y="4348917"/>
            <a:chExt cx="3976070" cy="1931810"/>
          </a:xfrm>
        </p:grpSpPr>
        <p:sp>
          <p:nvSpPr>
            <p:cNvPr id="96" name="Rectangle 95"/>
            <p:cNvSpPr/>
            <p:nvPr/>
          </p:nvSpPr>
          <p:spPr bwMode="auto">
            <a:xfrm>
              <a:off x="7517244" y="4348917"/>
              <a:ext cx="3976070" cy="1931810"/>
            </a:xfrm>
            <a:prstGeom prst="rect">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gradFill>
                    <a:gsLst>
                      <a:gs pos="0">
                        <a:schemeClr val="bg1"/>
                      </a:gs>
                      <a:gs pos="100000">
                        <a:schemeClr val="bg1"/>
                      </a:gs>
                    </a:gsLst>
                    <a:lin ang="5400000" scaled="0"/>
                  </a:gradFill>
                  <a:latin typeface="+mj-lt"/>
                </a:rPr>
                <a:t>Platform Layer</a:t>
              </a:r>
            </a:p>
          </p:txBody>
        </p:sp>
        <p:sp>
          <p:nvSpPr>
            <p:cNvPr id="97" name="Rectangle 96"/>
            <p:cNvSpPr/>
            <p:nvPr/>
          </p:nvSpPr>
          <p:spPr bwMode="auto">
            <a:xfrm>
              <a:off x="7754238" y="4645139"/>
              <a:ext cx="3488147" cy="1420185"/>
            </a:xfrm>
            <a:prstGeom prst="rect">
              <a:avLst/>
            </a:prstGeom>
            <a:solidFill>
              <a:schemeClr val="accent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chemeClr val="tx1"/>
                    </a:gs>
                    <a:gs pos="100000">
                      <a:schemeClr val="tx1"/>
                    </a:gs>
                  </a:gsLst>
                  <a:lin ang="5400000" scaled="0"/>
                </a:gradFill>
                <a:latin typeface="+mj-lt"/>
              </a:endParaRPr>
            </a:p>
          </p:txBody>
        </p:sp>
        <p:sp>
          <p:nvSpPr>
            <p:cNvPr id="98" name="Rectangle 97"/>
            <p:cNvSpPr/>
            <p:nvPr/>
          </p:nvSpPr>
          <p:spPr bwMode="auto">
            <a:xfrm>
              <a:off x="7856666" y="4740910"/>
              <a:ext cx="3297224"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chemeClr val="tx1"/>
                      </a:gs>
                      <a:gs pos="100000">
                        <a:schemeClr val="tx1"/>
                      </a:gs>
                    </a:gsLst>
                    <a:lin ang="5400000" scaled="0"/>
                  </a:gradFill>
                  <a:latin typeface="+mj-lt"/>
                </a:rPr>
                <a:t>SQL Server</a:t>
              </a:r>
            </a:p>
          </p:txBody>
        </p:sp>
        <p:sp>
          <p:nvSpPr>
            <p:cNvPr id="99" name="Rectangle 98"/>
            <p:cNvSpPr/>
            <p:nvPr/>
          </p:nvSpPr>
          <p:spPr bwMode="auto">
            <a:xfrm>
              <a:off x="7856666" y="5173460"/>
              <a:ext cx="3297224"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chemeClr val="tx1"/>
                      </a:gs>
                      <a:gs pos="100000">
                        <a:schemeClr val="tx1"/>
                      </a:gs>
                    </a:gsLst>
                    <a:lin ang="5400000" scaled="0"/>
                  </a:gradFill>
                  <a:latin typeface="+mj-lt"/>
                </a:rPr>
                <a:t>SQL Database Fabric</a:t>
              </a:r>
            </a:p>
          </p:txBody>
        </p:sp>
        <p:sp>
          <p:nvSpPr>
            <p:cNvPr id="100" name="Rectangle 99"/>
            <p:cNvSpPr/>
            <p:nvPr/>
          </p:nvSpPr>
          <p:spPr bwMode="auto">
            <a:xfrm>
              <a:off x="7856666" y="5602951"/>
              <a:ext cx="3297224"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chemeClr val="tx1"/>
                      </a:gs>
                      <a:gs pos="100000">
                        <a:schemeClr val="tx1"/>
                      </a:gs>
                    </a:gsLst>
                    <a:lin ang="5400000" scaled="0"/>
                  </a:gradFill>
                  <a:latin typeface="+mj-lt"/>
                </a:rPr>
                <a:t>Management Services</a:t>
              </a:r>
            </a:p>
          </p:txBody>
        </p:sp>
      </p:grpSp>
      <p:sp>
        <p:nvSpPr>
          <p:cNvPr id="80" name="Rectangle 79"/>
          <p:cNvSpPr/>
          <p:nvPr/>
        </p:nvSpPr>
        <p:spPr>
          <a:xfrm>
            <a:off x="7478996" y="4101149"/>
            <a:ext cx="4055740" cy="1996467"/>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4" name="Rectangle 103"/>
          <p:cNvSpPr/>
          <p:nvPr/>
        </p:nvSpPr>
        <p:spPr>
          <a:xfrm>
            <a:off x="7473068" y="337250"/>
            <a:ext cx="4021834" cy="3782858"/>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Tree>
    <p:extLst>
      <p:ext uri="{BB962C8B-B14F-4D97-AF65-F5344CB8AC3E}">
        <p14:creationId xmlns:p14="http://schemas.microsoft.com/office/powerpoint/2010/main" val="1882768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79"/>
                                        </p:tgtEl>
                                        <p:attrNameLst>
                                          <p:attrName>style.visibility</p:attrName>
                                        </p:attrNameLst>
                                      </p:cBhvr>
                                      <p:to>
                                        <p:strVal val="visible"/>
                                      </p:to>
                                    </p:set>
                                    <p:anim calcmode="lin" valueType="num">
                                      <p:cBhvr additive="base">
                                        <p:cTn id="7" dur="500" fill="hold"/>
                                        <p:tgtEl>
                                          <p:spTgt spid="79"/>
                                        </p:tgtEl>
                                        <p:attrNameLst>
                                          <p:attrName>ppt_x</p:attrName>
                                        </p:attrNameLst>
                                      </p:cBhvr>
                                      <p:tavLst>
                                        <p:tav tm="0">
                                          <p:val>
                                            <p:strVal val="#ppt_x"/>
                                          </p:val>
                                        </p:tav>
                                        <p:tav tm="100000">
                                          <p:val>
                                            <p:strVal val="#ppt_x"/>
                                          </p:val>
                                        </p:tav>
                                      </p:tavLst>
                                    </p:anim>
                                    <p:anim calcmode="lin" valueType="num">
                                      <p:cBhvr additive="base">
                                        <p:cTn id="8" dur="500" fill="hold"/>
                                        <p:tgtEl>
                                          <p:spTgt spid="79"/>
                                        </p:tgtEl>
                                        <p:attrNameLst>
                                          <p:attrName>ppt_y</p:attrName>
                                        </p:attrNameLst>
                                      </p:cBhvr>
                                      <p:tavLst>
                                        <p:tav tm="0">
                                          <p:val>
                                            <p:strVal val="1+#ppt_h/2"/>
                                          </p:val>
                                        </p:tav>
                                        <p:tav tm="100000">
                                          <p:val>
                                            <p:strVal val="#ppt_y"/>
                                          </p:val>
                                        </p:tav>
                                      </p:tavLst>
                                    </p:anim>
                                  </p:childTnLst>
                                </p:cTn>
                              </p:par>
                              <p:par>
                                <p:cTn id="9" presetID="10" presetClass="entr" presetSubtype="0" fill="hold" grpId="0" nodeType="withEffect">
                                  <p:stCondLst>
                                    <p:cond delay="0"/>
                                  </p:stCondLst>
                                  <p:childTnLst>
                                    <p:set>
                                      <p:cBhvr>
                                        <p:cTn id="10" dur="1" fill="hold">
                                          <p:stCondLst>
                                            <p:cond delay="0"/>
                                          </p:stCondLst>
                                        </p:cTn>
                                        <p:tgtEl>
                                          <p:spTgt spid="80"/>
                                        </p:tgtEl>
                                        <p:attrNameLst>
                                          <p:attrName>style.visibility</p:attrName>
                                        </p:attrNameLst>
                                      </p:cBhvr>
                                      <p:to>
                                        <p:strVal val="visible"/>
                                      </p:to>
                                    </p:set>
                                    <p:animEffect transition="in" filter="fade">
                                      <p:cBhvr>
                                        <p:cTn id="11" dur="500"/>
                                        <p:tgtEl>
                                          <p:spTgt spid="80"/>
                                        </p:tgtEl>
                                      </p:cBhvr>
                                    </p:animEffect>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fade">
                                      <p:cBhvr>
                                        <p:cTn id="15"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79" grpId="0" animBg="1"/>
      <p:bldP spid="80"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Rectangle 78"/>
          <p:cNvSpPr/>
          <p:nvPr/>
        </p:nvSpPr>
        <p:spPr bwMode="auto">
          <a:xfrm>
            <a:off x="7518833" y="6123865"/>
            <a:ext cx="3976070" cy="325421"/>
          </a:xfrm>
          <a:prstGeom prst="rect">
            <a:avLst/>
          </a:prstGeom>
          <a:solidFill>
            <a:schemeClr val="accent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chemeClr val="bg1"/>
                    </a:gs>
                    <a:gs pos="100000">
                      <a:schemeClr val="bg1"/>
                    </a:gs>
                  </a:gsLst>
                  <a:lin ang="5400000" scaled="0"/>
                </a:gradFill>
                <a:latin typeface="+mj-lt"/>
              </a:rPr>
              <a:t>Infrastructure Layer</a:t>
            </a:r>
          </a:p>
        </p:txBody>
      </p:sp>
      <p:grpSp>
        <p:nvGrpSpPr>
          <p:cNvPr id="6" name="Group 5"/>
          <p:cNvGrpSpPr/>
          <p:nvPr/>
        </p:nvGrpSpPr>
        <p:grpSpPr>
          <a:xfrm>
            <a:off x="7518833" y="353101"/>
            <a:ext cx="3976070" cy="1592486"/>
            <a:chOff x="7518833" y="353101"/>
            <a:chExt cx="3976070" cy="1592486"/>
          </a:xfrm>
        </p:grpSpPr>
        <p:sp>
          <p:nvSpPr>
            <p:cNvPr id="84" name="Rectangle 83"/>
            <p:cNvSpPr/>
            <p:nvPr/>
          </p:nvSpPr>
          <p:spPr bwMode="auto">
            <a:xfrm>
              <a:off x="7518833" y="353101"/>
              <a:ext cx="3976070" cy="1592486"/>
            </a:xfrm>
            <a:prstGeom prst="rect">
              <a:avLst/>
            </a:prstGeom>
            <a:solidFill>
              <a:schemeClr val="accent4">
                <a:lumMod val="20000"/>
                <a:lumOff val="8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solidFill>
                    <a:schemeClr val="accent3">
                      <a:lumMod val="50000"/>
                    </a:schemeClr>
                  </a:solidFill>
                  <a:latin typeface="+mj-lt"/>
                </a:rPr>
                <a:t>Client Layer</a:t>
              </a:r>
            </a:p>
          </p:txBody>
        </p:sp>
        <p:sp>
          <p:nvSpPr>
            <p:cNvPr id="3" name="Rectangle 2"/>
            <p:cNvSpPr/>
            <p:nvPr/>
          </p:nvSpPr>
          <p:spPr bwMode="auto">
            <a:xfrm>
              <a:off x="7755827" y="634999"/>
              <a:ext cx="950621"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latin typeface="+mj-lt"/>
                </a:rPr>
                <a:t>PHP</a:t>
              </a:r>
            </a:p>
          </p:txBody>
        </p:sp>
        <p:sp>
          <p:nvSpPr>
            <p:cNvPr id="39" name="Rectangle 38"/>
            <p:cNvSpPr/>
            <p:nvPr/>
          </p:nvSpPr>
          <p:spPr bwMode="auto">
            <a:xfrm>
              <a:off x="10293349" y="634999"/>
              <a:ext cx="950625"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latin typeface="+mj-lt"/>
                </a:rPr>
                <a:t>WCF Data Services</a:t>
              </a:r>
            </a:p>
          </p:txBody>
        </p:sp>
        <p:sp>
          <p:nvSpPr>
            <p:cNvPr id="40" name="Rectangle 39"/>
            <p:cNvSpPr/>
            <p:nvPr/>
          </p:nvSpPr>
          <p:spPr bwMode="auto">
            <a:xfrm>
              <a:off x="8814342" y="634999"/>
              <a:ext cx="1371114"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latin typeface="+mj-lt"/>
                </a:rPr>
                <a:t>SQL Server</a:t>
              </a:r>
            </a:p>
            <a:p>
              <a:pPr algn="ctr" defTabSz="914099" fontAlgn="base">
                <a:spcBef>
                  <a:spcPct val="0"/>
                </a:spcBef>
                <a:spcAft>
                  <a:spcPct val="0"/>
                </a:spcAft>
              </a:pPr>
              <a:r>
                <a:rPr lang="en-US" sz="1200" dirty="0">
                  <a:solidFill>
                    <a:sysClr val="windowText" lastClr="000000"/>
                  </a:solidFill>
                  <a:latin typeface="+mj-lt"/>
                </a:rPr>
                <a:t>Applications</a:t>
              </a:r>
            </a:p>
            <a:p>
              <a:pPr algn="ctr" defTabSz="914099" fontAlgn="base">
                <a:spcBef>
                  <a:spcPct val="0"/>
                </a:spcBef>
                <a:spcAft>
                  <a:spcPct val="0"/>
                </a:spcAft>
              </a:pPr>
              <a:r>
                <a:rPr lang="en-US" sz="1200" dirty="0">
                  <a:solidFill>
                    <a:sysClr val="windowText" lastClr="000000"/>
                  </a:solidFill>
                  <a:latin typeface="+mj-lt"/>
                </a:rPr>
                <a:t>and Tools</a:t>
              </a:r>
            </a:p>
          </p:txBody>
        </p:sp>
        <p:sp>
          <p:nvSpPr>
            <p:cNvPr id="41" name="Rectangle 40"/>
            <p:cNvSpPr/>
            <p:nvPr/>
          </p:nvSpPr>
          <p:spPr bwMode="auto">
            <a:xfrm>
              <a:off x="7755826"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latin typeface="+mj-lt"/>
                </a:rPr>
                <a:t>ODBC</a:t>
              </a:r>
            </a:p>
          </p:txBody>
        </p:sp>
        <p:sp>
          <p:nvSpPr>
            <p:cNvPr id="42" name="Rectangle 41"/>
            <p:cNvSpPr/>
            <p:nvPr/>
          </p:nvSpPr>
          <p:spPr bwMode="auto">
            <a:xfrm>
              <a:off x="9551973"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latin typeface="+mj-lt"/>
                </a:rPr>
                <a:t>ADO.NET</a:t>
              </a:r>
            </a:p>
          </p:txBody>
        </p:sp>
        <p:sp>
          <p:nvSpPr>
            <p:cNvPr id="43" name="Rectangle 42"/>
            <p:cNvSpPr/>
            <p:nvPr/>
          </p:nvSpPr>
          <p:spPr bwMode="auto">
            <a:xfrm>
              <a:off x="7755826" y="1570505"/>
              <a:ext cx="3488147"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latin typeface="+mj-lt"/>
                </a:rPr>
                <a:t>Tabular Data Stream (TDS)</a:t>
              </a:r>
            </a:p>
          </p:txBody>
        </p:sp>
      </p:grpSp>
      <p:grpSp>
        <p:nvGrpSpPr>
          <p:cNvPr id="7" name="Group 6"/>
          <p:cNvGrpSpPr/>
          <p:nvPr/>
        </p:nvGrpSpPr>
        <p:grpSpPr>
          <a:xfrm>
            <a:off x="7518833" y="1999680"/>
            <a:ext cx="3976070" cy="2084188"/>
            <a:chOff x="7518833" y="1990153"/>
            <a:chExt cx="3976070" cy="2084188"/>
          </a:xfrm>
        </p:grpSpPr>
        <p:cxnSp>
          <p:nvCxnSpPr>
            <p:cNvPr id="13" name="Straight Connector 12"/>
            <p:cNvCxnSpPr/>
            <p:nvPr/>
          </p:nvCxnSpPr>
          <p:spPr>
            <a:xfrm>
              <a:off x="7518833" y="2169940"/>
              <a:ext cx="3976069" cy="0"/>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44" name="Rectangle 43"/>
            <p:cNvSpPr/>
            <p:nvPr/>
          </p:nvSpPr>
          <p:spPr bwMode="auto">
            <a:xfrm>
              <a:off x="7518833" y="2273249"/>
              <a:ext cx="3976070" cy="1801092"/>
            </a:xfrm>
            <a:prstGeom prst="rect">
              <a:avLst/>
            </a:prstGeom>
            <a:solidFill>
              <a:schemeClr val="accent2"/>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gradFill>
                    <a:gsLst>
                      <a:gs pos="0">
                        <a:schemeClr val="bg1"/>
                      </a:gs>
                      <a:gs pos="100000">
                        <a:schemeClr val="bg1"/>
                      </a:gs>
                    </a:gsLst>
                    <a:lin ang="5400000" scaled="0"/>
                  </a:gradFill>
                  <a:latin typeface="+mj-lt"/>
                </a:rPr>
                <a:t>Services Layer</a:t>
              </a:r>
            </a:p>
          </p:txBody>
        </p:sp>
        <p:sp>
          <p:nvSpPr>
            <p:cNvPr id="46" name="Rectangle 45"/>
            <p:cNvSpPr/>
            <p:nvPr/>
          </p:nvSpPr>
          <p:spPr bwMode="auto">
            <a:xfrm>
              <a:off x="7755827" y="2589499"/>
              <a:ext cx="3502080" cy="1420185"/>
            </a:xfrm>
            <a:prstGeom prst="rect">
              <a:avLst/>
            </a:prstGeom>
            <a:solidFill>
              <a:schemeClr val="accent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chemeClr val="tx1"/>
                    </a:gs>
                    <a:gs pos="100000">
                      <a:schemeClr val="tx1"/>
                    </a:gs>
                  </a:gsLst>
                  <a:lin ang="5400000" scaled="0"/>
                </a:gradFill>
                <a:latin typeface="+mj-lt"/>
              </a:endParaRPr>
            </a:p>
          </p:txBody>
        </p:sp>
        <p:sp>
          <p:nvSpPr>
            <p:cNvPr id="50" name="Rectangle 49"/>
            <p:cNvSpPr/>
            <p:nvPr/>
          </p:nvSpPr>
          <p:spPr bwMode="auto">
            <a:xfrm>
              <a:off x="7858256" y="2685270"/>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Provisioning</a:t>
              </a:r>
            </a:p>
          </p:txBody>
        </p:sp>
        <p:sp>
          <p:nvSpPr>
            <p:cNvPr id="51" name="Rectangle 50"/>
            <p:cNvSpPr/>
            <p:nvPr/>
          </p:nvSpPr>
          <p:spPr bwMode="auto">
            <a:xfrm>
              <a:off x="7858256" y="3117820"/>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Billing and Metering</a:t>
              </a:r>
            </a:p>
          </p:txBody>
        </p:sp>
        <p:sp>
          <p:nvSpPr>
            <p:cNvPr id="52" name="Rectangle 51"/>
            <p:cNvSpPr/>
            <p:nvPr/>
          </p:nvSpPr>
          <p:spPr bwMode="auto">
            <a:xfrm>
              <a:off x="7858256" y="3547311"/>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Connection Routing</a:t>
              </a:r>
            </a:p>
          </p:txBody>
        </p:sp>
        <p:cxnSp>
          <p:nvCxnSpPr>
            <p:cNvPr id="82" name="Straight Arrow Connector 81"/>
            <p:cNvCxnSpPr/>
            <p:nvPr/>
          </p:nvCxnSpPr>
          <p:spPr>
            <a:xfrm flipV="1">
              <a:off x="9535865" y="2030053"/>
              <a:ext cx="0" cy="243196"/>
            </a:xfrm>
            <a:prstGeom prst="straightConnector1">
              <a:avLst/>
            </a:prstGeom>
            <a:ln w="12700">
              <a:solidFill>
                <a:schemeClr val="bg1"/>
              </a:solidFill>
              <a:tailEnd type="oval"/>
            </a:ln>
          </p:spPr>
          <p:style>
            <a:lnRef idx="1">
              <a:schemeClr val="accent1"/>
            </a:lnRef>
            <a:fillRef idx="0">
              <a:schemeClr val="accent1"/>
            </a:fillRef>
            <a:effectRef idx="0">
              <a:schemeClr val="accent1"/>
            </a:effectRef>
            <a:fontRef idx="minor">
              <a:schemeClr val="tx1"/>
            </a:fontRef>
          </p:style>
        </p:cxnSp>
        <p:sp>
          <p:nvSpPr>
            <p:cNvPr id="90" name="TextBox 89"/>
            <p:cNvSpPr txBox="1"/>
            <p:nvPr/>
          </p:nvSpPr>
          <p:spPr>
            <a:xfrm>
              <a:off x="9611915" y="1990153"/>
              <a:ext cx="583493" cy="166199"/>
            </a:xfrm>
            <a:prstGeom prst="rect">
              <a:avLst/>
            </a:prstGeom>
            <a:noFill/>
          </p:spPr>
          <p:txBody>
            <a:bodyPr wrap="none" lIns="0" tIns="0" rIns="0" bIns="0" rtlCol="0">
              <a:spAutoFit/>
            </a:bodyPr>
            <a:lstStyle/>
            <a:p>
              <a:pPr>
                <a:lnSpc>
                  <a:spcPct val="90000"/>
                </a:lnSpc>
                <a:spcBef>
                  <a:spcPct val="20000"/>
                </a:spcBef>
                <a:buSzPct val="80000"/>
              </a:pPr>
              <a:r>
                <a:rPr lang="en-US" sz="1200" dirty="0">
                  <a:solidFill>
                    <a:schemeClr val="bg1"/>
                  </a:solidFill>
                  <a:latin typeface="+mj-lt"/>
                </a:rPr>
                <a:t>TDS+SSL</a:t>
              </a:r>
            </a:p>
          </p:txBody>
        </p:sp>
      </p:grpSp>
      <p:grpSp>
        <p:nvGrpSpPr>
          <p:cNvPr id="3072" name="Group 3071"/>
          <p:cNvGrpSpPr/>
          <p:nvPr/>
        </p:nvGrpSpPr>
        <p:grpSpPr>
          <a:xfrm>
            <a:off x="7518832" y="4137961"/>
            <a:ext cx="3976070" cy="1931810"/>
            <a:chOff x="7517244" y="4348917"/>
            <a:chExt cx="3976070" cy="1931810"/>
          </a:xfrm>
        </p:grpSpPr>
        <p:sp>
          <p:nvSpPr>
            <p:cNvPr id="63" name="Rectangle 62"/>
            <p:cNvSpPr/>
            <p:nvPr/>
          </p:nvSpPr>
          <p:spPr bwMode="auto">
            <a:xfrm>
              <a:off x="7517244" y="4348917"/>
              <a:ext cx="3976070" cy="1931810"/>
            </a:xfrm>
            <a:prstGeom prst="rect">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gradFill>
                    <a:gsLst>
                      <a:gs pos="0">
                        <a:schemeClr val="bg1"/>
                      </a:gs>
                      <a:gs pos="100000">
                        <a:schemeClr val="bg1"/>
                      </a:gs>
                    </a:gsLst>
                    <a:lin ang="5400000" scaled="0"/>
                  </a:gradFill>
                  <a:latin typeface="+mj-lt"/>
                </a:rPr>
                <a:t>Platform Layer</a:t>
              </a:r>
            </a:p>
          </p:txBody>
        </p:sp>
        <p:sp>
          <p:nvSpPr>
            <p:cNvPr id="64" name="Rectangle 63"/>
            <p:cNvSpPr/>
            <p:nvPr/>
          </p:nvSpPr>
          <p:spPr bwMode="auto">
            <a:xfrm>
              <a:off x="7754238" y="4645139"/>
              <a:ext cx="3488147" cy="1420185"/>
            </a:xfrm>
            <a:prstGeom prst="rect">
              <a:avLst/>
            </a:prstGeom>
            <a:solidFill>
              <a:schemeClr val="accent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chemeClr val="tx1"/>
                    </a:gs>
                    <a:gs pos="100000">
                      <a:schemeClr val="tx1"/>
                    </a:gs>
                  </a:gsLst>
                  <a:lin ang="5400000" scaled="0"/>
                </a:gradFill>
                <a:latin typeface="+mj-lt"/>
              </a:endParaRPr>
            </a:p>
          </p:txBody>
        </p:sp>
        <p:sp>
          <p:nvSpPr>
            <p:cNvPr id="65" name="Rectangle 64"/>
            <p:cNvSpPr/>
            <p:nvPr/>
          </p:nvSpPr>
          <p:spPr bwMode="auto">
            <a:xfrm>
              <a:off x="7856666" y="4740910"/>
              <a:ext cx="3297224"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chemeClr val="tx1"/>
                      </a:gs>
                      <a:gs pos="100000">
                        <a:schemeClr val="tx1"/>
                      </a:gs>
                    </a:gsLst>
                    <a:lin ang="5400000" scaled="0"/>
                  </a:gradFill>
                  <a:latin typeface="+mj-lt"/>
                </a:rPr>
                <a:t>SQL Server</a:t>
              </a:r>
            </a:p>
          </p:txBody>
        </p:sp>
        <p:sp>
          <p:nvSpPr>
            <p:cNvPr id="66" name="Rectangle 65"/>
            <p:cNvSpPr/>
            <p:nvPr/>
          </p:nvSpPr>
          <p:spPr bwMode="auto">
            <a:xfrm>
              <a:off x="7856666" y="5173460"/>
              <a:ext cx="3297224"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chemeClr val="tx1"/>
                      </a:gs>
                      <a:gs pos="100000">
                        <a:schemeClr val="tx1"/>
                      </a:gs>
                    </a:gsLst>
                    <a:lin ang="5400000" scaled="0"/>
                  </a:gradFill>
                  <a:latin typeface="+mj-lt"/>
                </a:rPr>
                <a:t>SQL Database Fabric</a:t>
              </a:r>
            </a:p>
          </p:txBody>
        </p:sp>
        <p:sp>
          <p:nvSpPr>
            <p:cNvPr id="67" name="Rectangle 66"/>
            <p:cNvSpPr/>
            <p:nvPr/>
          </p:nvSpPr>
          <p:spPr bwMode="auto">
            <a:xfrm>
              <a:off x="7856666" y="5602951"/>
              <a:ext cx="3297224"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chemeClr val="tx1"/>
                      </a:gs>
                      <a:gs pos="100000">
                        <a:schemeClr val="tx1"/>
                      </a:gs>
                    </a:gsLst>
                    <a:lin ang="5400000" scaled="0"/>
                  </a:gradFill>
                  <a:latin typeface="+mj-lt"/>
                </a:rPr>
                <a:t>Management Services</a:t>
              </a:r>
            </a:p>
          </p:txBody>
        </p:sp>
      </p:grpSp>
      <p:sp>
        <p:nvSpPr>
          <p:cNvPr id="81"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How It </a:t>
            </a:r>
            <a:r>
              <a:rPr lang="en-US" dirty="0" smtClean="0"/>
              <a:t>Works – Architecture of the Service</a:t>
            </a:r>
            <a:endParaRPr lang="en-US" dirty="0"/>
          </a:p>
        </p:txBody>
      </p:sp>
      <p:sp>
        <p:nvSpPr>
          <p:cNvPr id="2" name="Left Brace 1"/>
          <p:cNvSpPr/>
          <p:nvPr/>
        </p:nvSpPr>
        <p:spPr>
          <a:xfrm>
            <a:off x="6531427" y="2179466"/>
            <a:ext cx="667658" cy="4269820"/>
          </a:xfrm>
          <a:prstGeom prst="leftBrace">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80" name="Content Placeholder 2"/>
          <p:cNvSpPr txBox="1">
            <a:spLocks/>
          </p:cNvSpPr>
          <p:nvPr/>
        </p:nvSpPr>
        <p:spPr>
          <a:xfrm>
            <a:off x="1175657" y="3562787"/>
            <a:ext cx="5355769" cy="1503179"/>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lvl="1" indent="0" defTabSz="914325">
              <a:spcBef>
                <a:spcPts val="600"/>
              </a:spcBef>
              <a:buNone/>
            </a:pPr>
            <a:r>
              <a:rPr lang="en-US" sz="5400" spc="-51" dirty="0" smtClean="0">
                <a:solidFill>
                  <a:schemeClr val="bg2"/>
                </a:solidFill>
                <a:latin typeface="+mj-lt"/>
              </a:rPr>
              <a:t>Microsoft Azure</a:t>
            </a:r>
            <a:br>
              <a:rPr lang="en-US" sz="5400" spc="-51" dirty="0" smtClean="0">
                <a:solidFill>
                  <a:schemeClr val="bg2"/>
                </a:solidFill>
                <a:latin typeface="+mj-lt"/>
              </a:rPr>
            </a:br>
            <a:r>
              <a:rPr lang="en-US" sz="5400" spc="-51" dirty="0" smtClean="0">
                <a:solidFill>
                  <a:schemeClr val="bg2"/>
                </a:solidFill>
                <a:latin typeface="+mj-lt"/>
              </a:rPr>
              <a:t>SQL Database</a:t>
            </a:r>
          </a:p>
          <a:p>
            <a:pPr marL="3175" lvl="1" indent="0" defTabSz="914325">
              <a:spcBef>
                <a:spcPts val="600"/>
              </a:spcBef>
              <a:buNone/>
            </a:pPr>
            <a:r>
              <a:rPr lang="en-US" sz="5400" spc="-51" dirty="0" smtClean="0">
                <a:solidFill>
                  <a:schemeClr val="bg2"/>
                </a:solidFill>
                <a:latin typeface="+mj-lt"/>
              </a:rPr>
              <a:t>PaaS</a:t>
            </a:r>
            <a:endParaRPr lang="en-US" sz="5400" dirty="0">
              <a:latin typeface="+mj-lt"/>
            </a:endParaRPr>
          </a:p>
        </p:txBody>
      </p:sp>
    </p:spTree>
    <p:extLst>
      <p:ext uri="{BB962C8B-B14F-4D97-AF65-F5344CB8AC3E}">
        <p14:creationId xmlns:p14="http://schemas.microsoft.com/office/powerpoint/2010/main" val="1153983218"/>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SQL Database Server</a:t>
            </a:r>
            <a:endParaRPr lang="en-US" dirty="0"/>
          </a:p>
        </p:txBody>
      </p:sp>
      <p:sp>
        <p:nvSpPr>
          <p:cNvPr id="3" name="Content Placeholder 2"/>
          <p:cNvSpPr>
            <a:spLocks noGrp="1"/>
          </p:cNvSpPr>
          <p:nvPr>
            <p:ph sz="quarter" idx="10"/>
          </p:nvPr>
        </p:nvSpPr>
        <p:spPr/>
        <p:txBody>
          <a:bodyPr/>
          <a:lstStyle/>
          <a:p>
            <a:pPr marL="252000" indent="0" defTabSz="914325">
              <a:spcBef>
                <a:spcPts val="1200"/>
              </a:spcBef>
              <a:buNone/>
            </a:pPr>
            <a:r>
              <a:rPr lang="en-US" sz="4000" dirty="0"/>
              <a:t>The Service head contains databases</a:t>
            </a:r>
          </a:p>
          <a:p>
            <a:pPr marL="252000" lvl="1" indent="0" defTabSz="914325">
              <a:spcBef>
                <a:spcPts val="1200"/>
              </a:spcBef>
              <a:buNone/>
            </a:pPr>
            <a:r>
              <a:rPr lang="en-US" sz="4000" dirty="0">
                <a:latin typeface="+mj-lt"/>
              </a:rPr>
              <a:t>Connect via automatically generated FQDN: {name}.database.windows.net</a:t>
            </a:r>
          </a:p>
          <a:p>
            <a:pPr marL="252000" lvl="1" indent="0" defTabSz="914325">
              <a:spcBef>
                <a:spcPts val="1200"/>
              </a:spcBef>
              <a:buNone/>
            </a:pPr>
            <a:r>
              <a:rPr lang="en-US" sz="4000" dirty="0">
                <a:latin typeface="+mj-lt"/>
              </a:rPr>
              <a:t>Initially contains only a master database</a:t>
            </a:r>
          </a:p>
          <a:p>
            <a:endParaRPr lang="en-US" sz="4000" dirty="0"/>
          </a:p>
        </p:txBody>
      </p:sp>
    </p:spTree>
    <p:extLst>
      <p:ext uri="{BB962C8B-B14F-4D97-AF65-F5344CB8AC3E}">
        <p14:creationId xmlns:p14="http://schemas.microsoft.com/office/powerpoint/2010/main" val="41591099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8" name="Straight Connector 27"/>
          <p:cNvCxnSpPr/>
          <p:nvPr/>
        </p:nvCxnSpPr>
        <p:spPr>
          <a:xfrm>
            <a:off x="-777242" y="1729896"/>
            <a:ext cx="8942613" cy="5789484"/>
          </a:xfrm>
          <a:prstGeom prst="line">
            <a:avLst/>
          </a:prstGeom>
          <a:ln w="19050">
            <a:solidFill>
              <a:srgbClr val="87878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3554222" y="-305875"/>
            <a:ext cx="8942613" cy="5789484"/>
          </a:xfrm>
          <a:prstGeom prst="line">
            <a:avLst/>
          </a:prstGeom>
          <a:ln w="19050">
            <a:solidFill>
              <a:srgbClr val="878787"/>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5" name="Group 14"/>
          <p:cNvGrpSpPr/>
          <p:nvPr/>
        </p:nvGrpSpPr>
        <p:grpSpPr>
          <a:xfrm>
            <a:off x="12393990" y="4826614"/>
            <a:ext cx="351753" cy="221818"/>
            <a:chOff x="6890257" y="1429952"/>
            <a:chExt cx="2957912" cy="1898016"/>
          </a:xfrm>
        </p:grpSpPr>
        <p:pic>
          <p:nvPicPr>
            <p:cNvPr id="10" name="Picture 9"/>
            <p:cNvPicPr>
              <a:picLocks noChangeAspect="1"/>
            </p:cNvPicPr>
            <p:nvPr/>
          </p:nvPicPr>
          <p:blipFill>
            <a:blip r:embed="rId3"/>
            <a:stretch>
              <a:fillRect/>
            </a:stretch>
          </p:blipFill>
          <p:spPr>
            <a:xfrm>
              <a:off x="6890257" y="1429952"/>
              <a:ext cx="1442041" cy="928181"/>
            </a:xfrm>
            <a:prstGeom prst="rect">
              <a:avLst/>
            </a:prstGeom>
          </p:spPr>
        </p:pic>
        <p:pic>
          <p:nvPicPr>
            <p:cNvPr id="59" name="Picture 58"/>
            <p:cNvPicPr>
              <a:picLocks noChangeAspect="1"/>
            </p:cNvPicPr>
            <p:nvPr/>
          </p:nvPicPr>
          <p:blipFill>
            <a:blip r:embed="rId3"/>
            <a:stretch>
              <a:fillRect/>
            </a:stretch>
          </p:blipFill>
          <p:spPr>
            <a:xfrm>
              <a:off x="7106810" y="1568500"/>
              <a:ext cx="1442041" cy="928181"/>
            </a:xfrm>
            <a:prstGeom prst="rect">
              <a:avLst/>
            </a:prstGeom>
          </p:spPr>
        </p:pic>
        <p:pic>
          <p:nvPicPr>
            <p:cNvPr id="60" name="Picture 59"/>
            <p:cNvPicPr>
              <a:picLocks noChangeAspect="1"/>
            </p:cNvPicPr>
            <p:nvPr/>
          </p:nvPicPr>
          <p:blipFill>
            <a:blip r:embed="rId3"/>
            <a:stretch>
              <a:fillRect/>
            </a:stretch>
          </p:blipFill>
          <p:spPr>
            <a:xfrm>
              <a:off x="7323363" y="1707048"/>
              <a:ext cx="1442041" cy="928181"/>
            </a:xfrm>
            <a:prstGeom prst="rect">
              <a:avLst/>
            </a:prstGeom>
          </p:spPr>
        </p:pic>
        <p:pic>
          <p:nvPicPr>
            <p:cNvPr id="61" name="Picture 60"/>
            <p:cNvPicPr>
              <a:picLocks noChangeAspect="1"/>
            </p:cNvPicPr>
            <p:nvPr/>
          </p:nvPicPr>
          <p:blipFill>
            <a:blip r:embed="rId3"/>
            <a:stretch>
              <a:fillRect/>
            </a:stretch>
          </p:blipFill>
          <p:spPr>
            <a:xfrm>
              <a:off x="7539916" y="1845596"/>
              <a:ext cx="1442041" cy="928181"/>
            </a:xfrm>
            <a:prstGeom prst="rect">
              <a:avLst/>
            </a:prstGeom>
          </p:spPr>
        </p:pic>
        <p:pic>
          <p:nvPicPr>
            <p:cNvPr id="62" name="Picture 61"/>
            <p:cNvPicPr>
              <a:picLocks noChangeAspect="1"/>
            </p:cNvPicPr>
            <p:nvPr/>
          </p:nvPicPr>
          <p:blipFill>
            <a:blip r:embed="rId3"/>
            <a:stretch>
              <a:fillRect/>
            </a:stretch>
          </p:blipFill>
          <p:spPr>
            <a:xfrm>
              <a:off x="7756469" y="1984144"/>
              <a:ext cx="1442041" cy="928181"/>
            </a:xfrm>
            <a:prstGeom prst="rect">
              <a:avLst/>
            </a:prstGeom>
          </p:spPr>
        </p:pic>
        <p:pic>
          <p:nvPicPr>
            <p:cNvPr id="63" name="Picture 62"/>
            <p:cNvPicPr>
              <a:picLocks noChangeAspect="1"/>
            </p:cNvPicPr>
            <p:nvPr/>
          </p:nvPicPr>
          <p:blipFill>
            <a:blip r:embed="rId3"/>
            <a:stretch>
              <a:fillRect/>
            </a:stretch>
          </p:blipFill>
          <p:spPr>
            <a:xfrm>
              <a:off x="7973022" y="2122692"/>
              <a:ext cx="1442041" cy="928181"/>
            </a:xfrm>
            <a:prstGeom prst="rect">
              <a:avLst/>
            </a:prstGeom>
          </p:spPr>
        </p:pic>
        <p:pic>
          <p:nvPicPr>
            <p:cNvPr id="64" name="Picture 63"/>
            <p:cNvPicPr>
              <a:picLocks noChangeAspect="1"/>
            </p:cNvPicPr>
            <p:nvPr/>
          </p:nvPicPr>
          <p:blipFill>
            <a:blip r:embed="rId3"/>
            <a:stretch>
              <a:fillRect/>
            </a:stretch>
          </p:blipFill>
          <p:spPr>
            <a:xfrm>
              <a:off x="8189575" y="2261240"/>
              <a:ext cx="1442041" cy="928181"/>
            </a:xfrm>
            <a:prstGeom prst="rect">
              <a:avLst/>
            </a:prstGeom>
          </p:spPr>
        </p:pic>
        <p:pic>
          <p:nvPicPr>
            <p:cNvPr id="65" name="Picture 64"/>
            <p:cNvPicPr>
              <a:picLocks noChangeAspect="1"/>
            </p:cNvPicPr>
            <p:nvPr/>
          </p:nvPicPr>
          <p:blipFill>
            <a:blip r:embed="rId3"/>
            <a:stretch>
              <a:fillRect/>
            </a:stretch>
          </p:blipFill>
          <p:spPr>
            <a:xfrm>
              <a:off x="8406128" y="2399787"/>
              <a:ext cx="1442041" cy="928181"/>
            </a:xfrm>
            <a:prstGeom prst="rect">
              <a:avLst/>
            </a:prstGeom>
          </p:spPr>
        </p:pic>
      </p:grpSp>
      <p:sp>
        <p:nvSpPr>
          <p:cNvPr id="25" name="AutoShape 3"/>
          <p:cNvSpPr>
            <a:spLocks noChangeAspect="1" noChangeArrowheads="1" noTextEdit="1"/>
          </p:cNvSpPr>
          <p:nvPr/>
        </p:nvSpPr>
        <p:spPr bwMode="auto">
          <a:xfrm>
            <a:off x="5879201" y="1236213"/>
            <a:ext cx="515133" cy="378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grpSp>
        <p:nvGrpSpPr>
          <p:cNvPr id="50" name="Group 49"/>
          <p:cNvGrpSpPr/>
          <p:nvPr/>
        </p:nvGrpSpPr>
        <p:grpSpPr>
          <a:xfrm>
            <a:off x="12546390" y="4979014"/>
            <a:ext cx="351753" cy="221818"/>
            <a:chOff x="6890257" y="1429952"/>
            <a:chExt cx="2957912" cy="1898016"/>
          </a:xfrm>
        </p:grpSpPr>
        <p:pic>
          <p:nvPicPr>
            <p:cNvPr id="51" name="Picture 50"/>
            <p:cNvPicPr>
              <a:picLocks noChangeAspect="1"/>
            </p:cNvPicPr>
            <p:nvPr/>
          </p:nvPicPr>
          <p:blipFill>
            <a:blip r:embed="rId3"/>
            <a:stretch>
              <a:fillRect/>
            </a:stretch>
          </p:blipFill>
          <p:spPr>
            <a:xfrm>
              <a:off x="6890257" y="1429952"/>
              <a:ext cx="1442041" cy="928181"/>
            </a:xfrm>
            <a:prstGeom prst="rect">
              <a:avLst/>
            </a:prstGeom>
          </p:spPr>
        </p:pic>
        <p:pic>
          <p:nvPicPr>
            <p:cNvPr id="54" name="Picture 53"/>
            <p:cNvPicPr>
              <a:picLocks noChangeAspect="1"/>
            </p:cNvPicPr>
            <p:nvPr/>
          </p:nvPicPr>
          <p:blipFill>
            <a:blip r:embed="rId3"/>
            <a:stretch>
              <a:fillRect/>
            </a:stretch>
          </p:blipFill>
          <p:spPr>
            <a:xfrm>
              <a:off x="7106810" y="1568500"/>
              <a:ext cx="1442041" cy="928181"/>
            </a:xfrm>
            <a:prstGeom prst="rect">
              <a:avLst/>
            </a:prstGeom>
          </p:spPr>
        </p:pic>
        <p:pic>
          <p:nvPicPr>
            <p:cNvPr id="56" name="Picture 55"/>
            <p:cNvPicPr>
              <a:picLocks noChangeAspect="1"/>
            </p:cNvPicPr>
            <p:nvPr/>
          </p:nvPicPr>
          <p:blipFill>
            <a:blip r:embed="rId3"/>
            <a:stretch>
              <a:fillRect/>
            </a:stretch>
          </p:blipFill>
          <p:spPr>
            <a:xfrm>
              <a:off x="7323363" y="1707048"/>
              <a:ext cx="1442041" cy="928181"/>
            </a:xfrm>
            <a:prstGeom prst="rect">
              <a:avLst/>
            </a:prstGeom>
          </p:spPr>
        </p:pic>
        <p:pic>
          <p:nvPicPr>
            <p:cNvPr id="57" name="Picture 56"/>
            <p:cNvPicPr>
              <a:picLocks noChangeAspect="1"/>
            </p:cNvPicPr>
            <p:nvPr/>
          </p:nvPicPr>
          <p:blipFill>
            <a:blip r:embed="rId3"/>
            <a:stretch>
              <a:fillRect/>
            </a:stretch>
          </p:blipFill>
          <p:spPr>
            <a:xfrm>
              <a:off x="7539916" y="1845596"/>
              <a:ext cx="1442041" cy="928181"/>
            </a:xfrm>
            <a:prstGeom prst="rect">
              <a:avLst/>
            </a:prstGeom>
          </p:spPr>
        </p:pic>
        <p:pic>
          <p:nvPicPr>
            <p:cNvPr id="67" name="Picture 66"/>
            <p:cNvPicPr>
              <a:picLocks noChangeAspect="1"/>
            </p:cNvPicPr>
            <p:nvPr/>
          </p:nvPicPr>
          <p:blipFill>
            <a:blip r:embed="rId3"/>
            <a:stretch>
              <a:fillRect/>
            </a:stretch>
          </p:blipFill>
          <p:spPr>
            <a:xfrm>
              <a:off x="7756469" y="1984144"/>
              <a:ext cx="1442041" cy="928181"/>
            </a:xfrm>
            <a:prstGeom prst="rect">
              <a:avLst/>
            </a:prstGeom>
          </p:spPr>
        </p:pic>
        <p:pic>
          <p:nvPicPr>
            <p:cNvPr id="68" name="Picture 67"/>
            <p:cNvPicPr>
              <a:picLocks noChangeAspect="1"/>
            </p:cNvPicPr>
            <p:nvPr/>
          </p:nvPicPr>
          <p:blipFill>
            <a:blip r:embed="rId3"/>
            <a:stretch>
              <a:fillRect/>
            </a:stretch>
          </p:blipFill>
          <p:spPr>
            <a:xfrm>
              <a:off x="7973022" y="2122692"/>
              <a:ext cx="1442041" cy="928181"/>
            </a:xfrm>
            <a:prstGeom prst="rect">
              <a:avLst/>
            </a:prstGeom>
          </p:spPr>
        </p:pic>
        <p:pic>
          <p:nvPicPr>
            <p:cNvPr id="69" name="Picture 68"/>
            <p:cNvPicPr>
              <a:picLocks noChangeAspect="1"/>
            </p:cNvPicPr>
            <p:nvPr/>
          </p:nvPicPr>
          <p:blipFill>
            <a:blip r:embed="rId3"/>
            <a:stretch>
              <a:fillRect/>
            </a:stretch>
          </p:blipFill>
          <p:spPr>
            <a:xfrm>
              <a:off x="8189575" y="2261240"/>
              <a:ext cx="1442041" cy="928181"/>
            </a:xfrm>
            <a:prstGeom prst="rect">
              <a:avLst/>
            </a:prstGeom>
          </p:spPr>
        </p:pic>
        <p:pic>
          <p:nvPicPr>
            <p:cNvPr id="73" name="Picture 72"/>
            <p:cNvPicPr>
              <a:picLocks noChangeAspect="1"/>
            </p:cNvPicPr>
            <p:nvPr/>
          </p:nvPicPr>
          <p:blipFill>
            <a:blip r:embed="rId3"/>
            <a:stretch>
              <a:fillRect/>
            </a:stretch>
          </p:blipFill>
          <p:spPr>
            <a:xfrm>
              <a:off x="8406128" y="2399787"/>
              <a:ext cx="1442041" cy="928181"/>
            </a:xfrm>
            <a:prstGeom prst="rect">
              <a:avLst/>
            </a:prstGeom>
          </p:spPr>
        </p:pic>
      </p:grpSp>
      <p:grpSp>
        <p:nvGrpSpPr>
          <p:cNvPr id="75" name="Group 74"/>
          <p:cNvGrpSpPr/>
          <p:nvPr/>
        </p:nvGrpSpPr>
        <p:grpSpPr>
          <a:xfrm>
            <a:off x="12698790" y="5131414"/>
            <a:ext cx="351753" cy="221818"/>
            <a:chOff x="6890257" y="1429952"/>
            <a:chExt cx="2957912" cy="1898016"/>
          </a:xfrm>
        </p:grpSpPr>
        <p:pic>
          <p:nvPicPr>
            <p:cNvPr id="76" name="Picture 75"/>
            <p:cNvPicPr>
              <a:picLocks noChangeAspect="1"/>
            </p:cNvPicPr>
            <p:nvPr/>
          </p:nvPicPr>
          <p:blipFill>
            <a:blip r:embed="rId3"/>
            <a:stretch>
              <a:fillRect/>
            </a:stretch>
          </p:blipFill>
          <p:spPr>
            <a:xfrm>
              <a:off x="6890257" y="1429952"/>
              <a:ext cx="1442041" cy="928181"/>
            </a:xfrm>
            <a:prstGeom prst="rect">
              <a:avLst/>
            </a:prstGeom>
          </p:spPr>
        </p:pic>
        <p:pic>
          <p:nvPicPr>
            <p:cNvPr id="77" name="Picture 76"/>
            <p:cNvPicPr>
              <a:picLocks noChangeAspect="1"/>
            </p:cNvPicPr>
            <p:nvPr/>
          </p:nvPicPr>
          <p:blipFill>
            <a:blip r:embed="rId3"/>
            <a:stretch>
              <a:fillRect/>
            </a:stretch>
          </p:blipFill>
          <p:spPr>
            <a:xfrm>
              <a:off x="7106810" y="1568500"/>
              <a:ext cx="1442041" cy="928181"/>
            </a:xfrm>
            <a:prstGeom prst="rect">
              <a:avLst/>
            </a:prstGeom>
          </p:spPr>
        </p:pic>
        <p:pic>
          <p:nvPicPr>
            <p:cNvPr id="78" name="Picture 77"/>
            <p:cNvPicPr>
              <a:picLocks noChangeAspect="1"/>
            </p:cNvPicPr>
            <p:nvPr/>
          </p:nvPicPr>
          <p:blipFill>
            <a:blip r:embed="rId3"/>
            <a:stretch>
              <a:fillRect/>
            </a:stretch>
          </p:blipFill>
          <p:spPr>
            <a:xfrm>
              <a:off x="7323363" y="1707048"/>
              <a:ext cx="1442041" cy="928181"/>
            </a:xfrm>
            <a:prstGeom prst="rect">
              <a:avLst/>
            </a:prstGeom>
          </p:spPr>
        </p:pic>
        <p:pic>
          <p:nvPicPr>
            <p:cNvPr id="79" name="Picture 78"/>
            <p:cNvPicPr>
              <a:picLocks noChangeAspect="1"/>
            </p:cNvPicPr>
            <p:nvPr/>
          </p:nvPicPr>
          <p:blipFill>
            <a:blip r:embed="rId3"/>
            <a:stretch>
              <a:fillRect/>
            </a:stretch>
          </p:blipFill>
          <p:spPr>
            <a:xfrm>
              <a:off x="7539916" y="1845596"/>
              <a:ext cx="1442041" cy="928181"/>
            </a:xfrm>
            <a:prstGeom prst="rect">
              <a:avLst/>
            </a:prstGeom>
          </p:spPr>
        </p:pic>
        <p:pic>
          <p:nvPicPr>
            <p:cNvPr id="80" name="Picture 79"/>
            <p:cNvPicPr>
              <a:picLocks noChangeAspect="1"/>
            </p:cNvPicPr>
            <p:nvPr/>
          </p:nvPicPr>
          <p:blipFill>
            <a:blip r:embed="rId3"/>
            <a:stretch>
              <a:fillRect/>
            </a:stretch>
          </p:blipFill>
          <p:spPr>
            <a:xfrm>
              <a:off x="7756469" y="1984144"/>
              <a:ext cx="1442041" cy="928181"/>
            </a:xfrm>
            <a:prstGeom prst="rect">
              <a:avLst/>
            </a:prstGeom>
          </p:spPr>
        </p:pic>
        <p:pic>
          <p:nvPicPr>
            <p:cNvPr id="81" name="Picture 80"/>
            <p:cNvPicPr>
              <a:picLocks noChangeAspect="1"/>
            </p:cNvPicPr>
            <p:nvPr/>
          </p:nvPicPr>
          <p:blipFill>
            <a:blip r:embed="rId3"/>
            <a:stretch>
              <a:fillRect/>
            </a:stretch>
          </p:blipFill>
          <p:spPr>
            <a:xfrm>
              <a:off x="7973022" y="2122692"/>
              <a:ext cx="1442041" cy="928181"/>
            </a:xfrm>
            <a:prstGeom prst="rect">
              <a:avLst/>
            </a:prstGeom>
          </p:spPr>
        </p:pic>
        <p:pic>
          <p:nvPicPr>
            <p:cNvPr id="82" name="Picture 81"/>
            <p:cNvPicPr>
              <a:picLocks noChangeAspect="1"/>
            </p:cNvPicPr>
            <p:nvPr/>
          </p:nvPicPr>
          <p:blipFill>
            <a:blip r:embed="rId3"/>
            <a:stretch>
              <a:fillRect/>
            </a:stretch>
          </p:blipFill>
          <p:spPr>
            <a:xfrm>
              <a:off x="8189575" y="2261240"/>
              <a:ext cx="1442041" cy="928181"/>
            </a:xfrm>
            <a:prstGeom prst="rect">
              <a:avLst/>
            </a:prstGeom>
          </p:spPr>
        </p:pic>
        <p:pic>
          <p:nvPicPr>
            <p:cNvPr id="83" name="Picture 82"/>
            <p:cNvPicPr>
              <a:picLocks noChangeAspect="1"/>
            </p:cNvPicPr>
            <p:nvPr/>
          </p:nvPicPr>
          <p:blipFill>
            <a:blip r:embed="rId3"/>
            <a:stretch>
              <a:fillRect/>
            </a:stretch>
          </p:blipFill>
          <p:spPr>
            <a:xfrm>
              <a:off x="8406128" y="2399787"/>
              <a:ext cx="1442041" cy="928181"/>
            </a:xfrm>
            <a:prstGeom prst="rect">
              <a:avLst/>
            </a:prstGeom>
          </p:spPr>
        </p:pic>
      </p:grpSp>
      <p:sp>
        <p:nvSpPr>
          <p:cNvPr id="90" name="TextBox 89"/>
          <p:cNvSpPr txBox="1"/>
          <p:nvPr/>
        </p:nvSpPr>
        <p:spPr>
          <a:xfrm>
            <a:off x="3766770" y="3196174"/>
            <a:ext cx="4936211" cy="489365"/>
          </a:xfrm>
          <a:prstGeom prst="rect">
            <a:avLst/>
          </a:prstGeom>
          <a:noFill/>
          <a:scene3d>
            <a:camera prst="isometricBottomDown">
              <a:rot lat="1967866" lon="19192754" rev="18163941"/>
            </a:camera>
            <a:lightRig rig="threePt" dir="t"/>
          </a:scene3d>
        </p:spPr>
        <p:txBody>
          <a:bodyPr wrap="square" lIns="182880" tIns="146304" rIns="182880" bIns="146304" rtlCol="0">
            <a:spAutoFit/>
          </a:bodyPr>
          <a:lstStyle/>
          <a:p>
            <a:pPr>
              <a:lnSpc>
                <a:spcPct val="90000"/>
              </a:lnSpc>
              <a:spcAft>
                <a:spcPts val="600"/>
              </a:spcAft>
            </a:pPr>
            <a:r>
              <a:rPr lang="en-US" sz="1400" dirty="0" smtClean="0">
                <a:solidFill>
                  <a:schemeClr val="bg1"/>
                </a:solidFill>
              </a:rPr>
              <a:t>Full Access</a:t>
            </a:r>
          </a:p>
        </p:txBody>
      </p:sp>
      <p:sp>
        <p:nvSpPr>
          <p:cNvPr id="91" name="TextBox 90"/>
          <p:cNvSpPr txBox="1"/>
          <p:nvPr/>
        </p:nvSpPr>
        <p:spPr>
          <a:xfrm>
            <a:off x="3292932" y="3465098"/>
            <a:ext cx="4936211" cy="489365"/>
          </a:xfrm>
          <a:prstGeom prst="rect">
            <a:avLst/>
          </a:prstGeom>
          <a:noFill/>
          <a:scene3d>
            <a:camera prst="isometricBottomDown">
              <a:rot lat="1967866" lon="19192754" rev="18163941"/>
            </a:camera>
            <a:lightRig rig="threePt" dir="t"/>
          </a:scene3d>
        </p:spPr>
        <p:txBody>
          <a:bodyPr wrap="square" lIns="182880" tIns="146304" rIns="182880" bIns="146304" rtlCol="0">
            <a:spAutoFit/>
          </a:bodyPr>
          <a:lstStyle/>
          <a:p>
            <a:pPr>
              <a:lnSpc>
                <a:spcPct val="90000"/>
              </a:lnSpc>
              <a:spcAft>
                <a:spcPts val="600"/>
              </a:spcAft>
            </a:pPr>
            <a:r>
              <a:rPr lang="en-US" sz="1400" dirty="0" smtClean="0">
                <a:solidFill>
                  <a:schemeClr val="bg1"/>
                </a:solidFill>
              </a:rPr>
              <a:t>Selective Access</a:t>
            </a:r>
          </a:p>
        </p:txBody>
      </p:sp>
      <p:grpSp>
        <p:nvGrpSpPr>
          <p:cNvPr id="34" name="Group 33"/>
          <p:cNvGrpSpPr/>
          <p:nvPr/>
        </p:nvGrpSpPr>
        <p:grpSpPr>
          <a:xfrm>
            <a:off x="623839" y="462464"/>
            <a:ext cx="4936211" cy="2964424"/>
            <a:chOff x="1286907" y="-48102"/>
            <a:chExt cx="4936211" cy="2964424"/>
          </a:xfrm>
        </p:grpSpPr>
        <p:grpSp>
          <p:nvGrpSpPr>
            <p:cNvPr id="4" name="Group 3"/>
            <p:cNvGrpSpPr/>
            <p:nvPr/>
          </p:nvGrpSpPr>
          <p:grpSpPr>
            <a:xfrm>
              <a:off x="1286907" y="-48102"/>
              <a:ext cx="4936211" cy="2964424"/>
              <a:chOff x="2968134" y="738303"/>
              <a:chExt cx="4936211" cy="2964424"/>
            </a:xfrm>
          </p:grpSpPr>
          <p:pic>
            <p:nvPicPr>
              <p:cNvPr id="58" name="Picture 57"/>
              <p:cNvPicPr>
                <a:picLocks noChangeAspect="1"/>
              </p:cNvPicPr>
              <p:nvPr/>
            </p:nvPicPr>
            <p:blipFill>
              <a:blip r:embed="rId4"/>
              <a:stretch>
                <a:fillRect/>
              </a:stretch>
            </p:blipFill>
            <p:spPr>
              <a:xfrm>
                <a:off x="3976444" y="738303"/>
                <a:ext cx="3561040" cy="2295459"/>
              </a:xfrm>
              <a:prstGeom prst="rect">
                <a:avLst/>
              </a:prstGeom>
            </p:spPr>
          </p:pic>
          <p:pic>
            <p:nvPicPr>
              <p:cNvPr id="12" name="Picture 11"/>
              <p:cNvPicPr>
                <a:picLocks noChangeAspect="1"/>
              </p:cNvPicPr>
              <p:nvPr/>
            </p:nvPicPr>
            <p:blipFill>
              <a:blip r:embed="rId4"/>
              <a:stretch>
                <a:fillRect/>
              </a:stretch>
            </p:blipFill>
            <p:spPr>
              <a:xfrm>
                <a:off x="3084874" y="1303154"/>
                <a:ext cx="3561040" cy="2295459"/>
              </a:xfrm>
              <a:prstGeom prst="rect">
                <a:avLst/>
              </a:prstGeom>
            </p:spPr>
          </p:pic>
          <p:sp>
            <p:nvSpPr>
              <p:cNvPr id="3" name="TextBox 2"/>
              <p:cNvSpPr txBox="1"/>
              <p:nvPr/>
            </p:nvSpPr>
            <p:spPr>
              <a:xfrm>
                <a:off x="2968134" y="3213362"/>
                <a:ext cx="4936211" cy="489365"/>
              </a:xfrm>
              <a:prstGeom prst="rect">
                <a:avLst/>
              </a:prstGeom>
              <a:noFill/>
              <a:scene3d>
                <a:camera prst="isometricBottomDown">
                  <a:rot lat="1967866" lon="19192754" rev="18163941"/>
                </a:camera>
                <a:lightRig rig="threePt" dir="t"/>
              </a:scene3d>
            </p:spPr>
            <p:txBody>
              <a:bodyPr wrap="square" lIns="182880" tIns="146304" rIns="182880" bIns="146304" rtlCol="0">
                <a:spAutoFit/>
              </a:bodyPr>
              <a:lstStyle/>
              <a:p>
                <a:pPr>
                  <a:lnSpc>
                    <a:spcPct val="90000"/>
                  </a:lnSpc>
                  <a:spcAft>
                    <a:spcPts val="600"/>
                  </a:spcAft>
                </a:pPr>
                <a:r>
                  <a:rPr lang="en-US" sz="1400" dirty="0" smtClean="0">
                    <a:solidFill>
                      <a:schemeClr val="bg1"/>
                    </a:solidFill>
                  </a:rPr>
                  <a:t>SQL Database Server</a:t>
                </a:r>
              </a:p>
            </p:txBody>
          </p:sp>
        </p:grpSp>
        <p:pic>
          <p:nvPicPr>
            <p:cNvPr id="101" name="Picture 2" descr="C:\Users\Nazik\AppData\Local\Temp\SNAGHTMLe923f1d.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498102" y="938329"/>
              <a:ext cx="604476" cy="604476"/>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102" name="Picture 2" descr="C:\Users\Nazik\AppData\Local\Temp\SNAGHTMLe923f1d.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103299" y="567326"/>
              <a:ext cx="604476" cy="604476"/>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103" name="Picture 2" descr="C:\Users\Nazik\AppData\Local\Temp\SNAGHTMLe923f1d.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880208" y="1336738"/>
              <a:ext cx="604476" cy="604476"/>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104" name="Picture 2" descr="C:\Users\Nazik\AppData\Local\Temp\SNAGHTMLe923f1d.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922194" y="559185"/>
              <a:ext cx="604476" cy="604476"/>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105" name="Picture 2" descr="C:\Users\Nazik\AppData\Local\Temp\SNAGHTMLe923f1d.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527391" y="188182"/>
              <a:ext cx="604476" cy="604476"/>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106" name="Picture 2" descr="C:\Users\Nazik\AppData\Local\Temp\SNAGHTMLe923f1d.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304300" y="957594"/>
              <a:ext cx="604476" cy="604476"/>
            </a:xfrm>
            <a:prstGeom prst="rect">
              <a:avLst/>
            </a:prstGeom>
            <a:noFill/>
            <a:effectLst/>
            <a:extLst>
              <a:ext uri="{909E8E84-426E-40DD-AFC4-6F175D3DCCD1}">
                <a14:hiddenFill xmlns:a14="http://schemas.microsoft.com/office/drawing/2010/main">
                  <a:solidFill>
                    <a:srgbClr val="FFFFFF"/>
                  </a:solidFill>
                </a14:hiddenFill>
              </a:ext>
            </a:extLst>
          </p:spPr>
        </p:pic>
      </p:grpSp>
      <p:sp>
        <p:nvSpPr>
          <p:cNvPr id="121" name="TextBox 120"/>
          <p:cNvSpPr txBox="1"/>
          <p:nvPr/>
        </p:nvSpPr>
        <p:spPr>
          <a:xfrm>
            <a:off x="4151006" y="3006789"/>
            <a:ext cx="4936211" cy="489365"/>
          </a:xfrm>
          <a:prstGeom prst="rect">
            <a:avLst/>
          </a:prstGeom>
          <a:noFill/>
          <a:scene3d>
            <a:camera prst="isometricBottomDown">
              <a:rot lat="1967866" lon="19192754" rev="18163941"/>
            </a:camera>
            <a:lightRig rig="threePt" dir="t"/>
          </a:scene3d>
        </p:spPr>
        <p:txBody>
          <a:bodyPr wrap="square" lIns="182880" tIns="146304" rIns="182880" bIns="146304" rtlCol="0">
            <a:spAutoFit/>
          </a:bodyPr>
          <a:lstStyle/>
          <a:p>
            <a:pPr>
              <a:lnSpc>
                <a:spcPct val="90000"/>
              </a:lnSpc>
              <a:spcAft>
                <a:spcPts val="600"/>
              </a:spcAft>
            </a:pPr>
            <a:r>
              <a:rPr lang="en-US" sz="1400" dirty="0" smtClean="0">
                <a:solidFill>
                  <a:schemeClr val="bg1"/>
                </a:solidFill>
              </a:rPr>
              <a:t>Allow Azure Services</a:t>
            </a:r>
          </a:p>
        </p:txBody>
      </p:sp>
      <p:cxnSp>
        <p:nvCxnSpPr>
          <p:cNvPr id="6" name="Straight Arrow Connector 5"/>
          <p:cNvCxnSpPr>
            <a:cxnSpLocks noChangeAspect="1"/>
          </p:cNvCxnSpPr>
          <p:nvPr/>
        </p:nvCxnSpPr>
        <p:spPr>
          <a:xfrm flipH="1" flipV="1">
            <a:off x="3403035" y="2079430"/>
            <a:ext cx="2678366" cy="1699595"/>
          </a:xfrm>
          <a:prstGeom prst="straightConnector1">
            <a:avLst/>
          </a:prstGeom>
          <a:ln w="3175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p:cNvCxnSpPr>
            <a:cxnSpLocks noChangeAspect="1"/>
          </p:cNvCxnSpPr>
          <p:nvPr/>
        </p:nvCxnSpPr>
        <p:spPr>
          <a:xfrm flipH="1" flipV="1">
            <a:off x="4418359" y="2377361"/>
            <a:ext cx="2010073" cy="1325287"/>
          </a:xfrm>
          <a:prstGeom prst="straightConnector1">
            <a:avLst/>
          </a:prstGeom>
          <a:ln w="31750">
            <a:solidFill>
              <a:schemeClr val="accent4">
                <a:lumMod val="40000"/>
                <a:lumOff val="6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p:cNvCxnSpPr>
            <a:cxnSpLocks noChangeAspect="1"/>
          </p:cNvCxnSpPr>
          <p:nvPr/>
        </p:nvCxnSpPr>
        <p:spPr>
          <a:xfrm flipH="1" flipV="1">
            <a:off x="4753358" y="2191617"/>
            <a:ext cx="3096836" cy="2041817"/>
          </a:xfrm>
          <a:prstGeom prst="straightConnector1">
            <a:avLst/>
          </a:prstGeom>
          <a:ln w="31750">
            <a:solidFill>
              <a:schemeClr val="accent3"/>
            </a:solidFill>
            <a:headEnd type="oval"/>
            <a:tailEnd type="triangle"/>
          </a:ln>
        </p:spPr>
        <p:style>
          <a:lnRef idx="1">
            <a:schemeClr val="accent1"/>
          </a:lnRef>
          <a:fillRef idx="0">
            <a:schemeClr val="accent1"/>
          </a:fillRef>
          <a:effectRef idx="0">
            <a:schemeClr val="accent1"/>
          </a:effectRef>
          <a:fontRef idx="minor">
            <a:schemeClr val="tx1"/>
          </a:fontRef>
        </p:style>
      </p:cxnSp>
      <p:pic>
        <p:nvPicPr>
          <p:cNvPr id="5" name="Picture 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771311" y="2742545"/>
            <a:ext cx="1000966" cy="1000966"/>
          </a:xfrm>
          <a:prstGeom prst="rect">
            <a:avLst/>
          </a:prstGeom>
          <a:noFill/>
          <a:scene3d>
            <a:camera prst="isometricRightUp">
              <a:rot lat="2400000" lon="18899995" rev="0"/>
            </a:camera>
            <a:lightRig rig="threePt" dir="t"/>
          </a:scene3d>
        </p:spPr>
      </p:pic>
      <p:cxnSp>
        <p:nvCxnSpPr>
          <p:cNvPr id="88" name="Straight Arrow Connector 87"/>
          <p:cNvCxnSpPr>
            <a:cxnSpLocks/>
          </p:cNvCxnSpPr>
          <p:nvPr/>
        </p:nvCxnSpPr>
        <p:spPr>
          <a:xfrm flipV="1">
            <a:off x="3775581" y="3765668"/>
            <a:ext cx="2300640" cy="1571372"/>
          </a:xfrm>
          <a:prstGeom prst="straightConnector1">
            <a:avLst/>
          </a:prstGeom>
          <a:ln w="31750">
            <a:solidFill>
              <a:schemeClr val="accent5"/>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100" name="Straight Arrow Connector 99"/>
          <p:cNvCxnSpPr>
            <a:cxnSpLocks/>
          </p:cNvCxnSpPr>
          <p:nvPr/>
        </p:nvCxnSpPr>
        <p:spPr>
          <a:xfrm flipV="1">
            <a:off x="4057609" y="3691381"/>
            <a:ext cx="2367983" cy="1645813"/>
          </a:xfrm>
          <a:prstGeom prst="straightConnector1">
            <a:avLst/>
          </a:prstGeom>
          <a:ln w="31750">
            <a:solidFill>
              <a:schemeClr val="accent4">
                <a:lumMod val="40000"/>
                <a:lumOff val="60000"/>
              </a:schemeClr>
            </a:solidFill>
            <a:headEnd type="oval"/>
            <a:tailEnd type="none"/>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p:nvPicPr>
        <p:blipFill>
          <a:blip r:embed="rId7"/>
          <a:stretch>
            <a:fillRect/>
          </a:stretch>
        </p:blipFill>
        <p:spPr>
          <a:xfrm>
            <a:off x="635967" y="2300174"/>
            <a:ext cx="1843189" cy="1221641"/>
          </a:xfrm>
          <a:prstGeom prst="rect">
            <a:avLst/>
          </a:prstGeom>
        </p:spPr>
      </p:pic>
      <p:grpSp>
        <p:nvGrpSpPr>
          <p:cNvPr id="23" name="Group 22"/>
          <p:cNvGrpSpPr/>
          <p:nvPr/>
        </p:nvGrpSpPr>
        <p:grpSpPr>
          <a:xfrm>
            <a:off x="6370980" y="4179112"/>
            <a:ext cx="3577173" cy="2171661"/>
            <a:chOff x="6606168" y="3966592"/>
            <a:chExt cx="3577173" cy="2171661"/>
          </a:xfrm>
        </p:grpSpPr>
        <p:grpSp>
          <p:nvGrpSpPr>
            <p:cNvPr id="45" name="Group 44"/>
            <p:cNvGrpSpPr/>
            <p:nvPr/>
          </p:nvGrpSpPr>
          <p:grpSpPr>
            <a:xfrm>
              <a:off x="6606168" y="3966592"/>
              <a:ext cx="3577173" cy="2171661"/>
              <a:chOff x="2968134" y="738303"/>
              <a:chExt cx="4936211" cy="2964424"/>
            </a:xfrm>
          </p:grpSpPr>
          <p:pic>
            <p:nvPicPr>
              <p:cNvPr id="46" name="Picture 45"/>
              <p:cNvPicPr>
                <a:picLocks noChangeAspect="1"/>
              </p:cNvPicPr>
              <p:nvPr/>
            </p:nvPicPr>
            <p:blipFill>
              <a:blip r:embed="rId4"/>
              <a:stretch>
                <a:fillRect/>
              </a:stretch>
            </p:blipFill>
            <p:spPr>
              <a:xfrm>
                <a:off x="3976444" y="738303"/>
                <a:ext cx="3561040" cy="2295458"/>
              </a:xfrm>
              <a:prstGeom prst="rect">
                <a:avLst/>
              </a:prstGeom>
            </p:spPr>
          </p:pic>
          <p:pic>
            <p:nvPicPr>
              <p:cNvPr id="47" name="Picture 46"/>
              <p:cNvPicPr>
                <a:picLocks noChangeAspect="1"/>
              </p:cNvPicPr>
              <p:nvPr/>
            </p:nvPicPr>
            <p:blipFill>
              <a:blip r:embed="rId4"/>
              <a:stretch>
                <a:fillRect/>
              </a:stretch>
            </p:blipFill>
            <p:spPr>
              <a:xfrm>
                <a:off x="3084874" y="1303154"/>
                <a:ext cx="3561040" cy="2295459"/>
              </a:xfrm>
              <a:prstGeom prst="rect">
                <a:avLst/>
              </a:prstGeom>
            </p:spPr>
          </p:pic>
          <p:sp>
            <p:nvSpPr>
              <p:cNvPr id="48" name="TextBox 47"/>
              <p:cNvSpPr txBox="1"/>
              <p:nvPr/>
            </p:nvSpPr>
            <p:spPr>
              <a:xfrm>
                <a:off x="2968134" y="3213362"/>
                <a:ext cx="4936211" cy="489365"/>
              </a:xfrm>
              <a:prstGeom prst="rect">
                <a:avLst/>
              </a:prstGeom>
              <a:noFill/>
              <a:scene3d>
                <a:camera prst="isometricBottomDown">
                  <a:rot lat="1967866" lon="19192754" rev="18163941"/>
                </a:camera>
                <a:lightRig rig="threePt" dir="t"/>
              </a:scene3d>
            </p:spPr>
            <p:txBody>
              <a:bodyPr wrap="square" lIns="182880" tIns="146304" rIns="182880" bIns="146304" rtlCol="0">
                <a:spAutoFit/>
              </a:bodyPr>
              <a:lstStyle/>
              <a:p>
                <a:pPr>
                  <a:lnSpc>
                    <a:spcPct val="90000"/>
                  </a:lnSpc>
                  <a:spcAft>
                    <a:spcPts val="600"/>
                  </a:spcAft>
                </a:pPr>
                <a:r>
                  <a:rPr lang="en-US" sz="1400" dirty="0" smtClean="0">
                    <a:solidFill>
                      <a:schemeClr val="bg1"/>
                    </a:solidFill>
                  </a:rPr>
                  <a:t>Azure Services</a:t>
                </a:r>
              </a:p>
            </p:txBody>
          </p:sp>
        </p:grpSp>
        <p:pic>
          <p:nvPicPr>
            <p:cNvPr id="4098" name="Picture 2" descr="C:\Users\Nazik\AppData\Local\Temp\SNAGHTMLfb1c64b.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150843" y="4367762"/>
              <a:ext cx="646076" cy="646077"/>
            </a:xfrm>
            <a:prstGeom prst="rect">
              <a:avLst/>
            </a:prstGeom>
            <a:noFill/>
            <a:scene3d>
              <a:camera prst="isometricRightUp">
                <a:rot lat="2090849" lon="18534220" rev="21390462"/>
              </a:camera>
              <a:lightRig rig="threePt" dir="t"/>
            </a:scene3d>
            <a:extLst>
              <a:ext uri="{909E8E84-426E-40DD-AFC4-6F175D3DCCD1}">
                <a14:hiddenFill xmlns:a14="http://schemas.microsoft.com/office/drawing/2010/main">
                  <a:solidFill>
                    <a:srgbClr val="FFFFFF"/>
                  </a:solidFill>
                </a14:hiddenFill>
              </a:ext>
            </a:extLst>
          </p:spPr>
        </p:pic>
        <p:pic>
          <p:nvPicPr>
            <p:cNvPr id="4100" name="Picture 4" descr="C:\Users\Nazik\AppData\Local\Temp\SNAGHTMLfbbab5f.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678338" y="4676606"/>
              <a:ext cx="649224" cy="649224"/>
            </a:xfrm>
            <a:prstGeom prst="rect">
              <a:avLst/>
            </a:prstGeom>
            <a:noFill/>
            <a:scene3d>
              <a:camera prst="isometricRightUp"/>
              <a:lightRig rig="threePt" dir="t"/>
            </a:scene3d>
            <a:extLst>
              <a:ext uri="{909E8E84-426E-40DD-AFC4-6F175D3DCCD1}">
                <a14:hiddenFill xmlns:a14="http://schemas.microsoft.com/office/drawing/2010/main">
                  <a:solidFill>
                    <a:srgbClr val="FFFFFF"/>
                  </a:solidFill>
                </a14:hiddenFill>
              </a:ext>
            </a:extLst>
          </p:spPr>
        </p:pic>
        <p:pic>
          <p:nvPicPr>
            <p:cNvPr id="4102" name="Picture 6" descr="C:\Users\Nazik\AppData\Local\Temp\SNAGHTMLfc293ce.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250407" y="5023155"/>
              <a:ext cx="649224" cy="649224"/>
            </a:xfrm>
            <a:prstGeom prst="rect">
              <a:avLst/>
            </a:prstGeom>
            <a:noFill/>
            <a:scene3d>
              <a:camera prst="isometricRightUp">
                <a:rot lat="2090849" lon="18534220" rev="21390462"/>
              </a:camera>
              <a:lightRig rig="threePt" dir="t"/>
            </a:scene3d>
            <a:extLst>
              <a:ext uri="{909E8E84-426E-40DD-AFC4-6F175D3DCCD1}">
                <a14:hiddenFill xmlns:a14="http://schemas.microsoft.com/office/drawing/2010/main">
                  <a:solidFill>
                    <a:srgbClr val="FFFFFF"/>
                  </a:solidFill>
                </a14:hiddenFill>
              </a:ext>
            </a:extLst>
          </p:spPr>
        </p:pic>
      </p:grpSp>
      <p:sp>
        <p:nvSpPr>
          <p:cNvPr id="20" name="TextBox 19"/>
          <p:cNvSpPr txBox="1"/>
          <p:nvPr/>
        </p:nvSpPr>
        <p:spPr>
          <a:xfrm>
            <a:off x="6482231" y="2714713"/>
            <a:ext cx="1768754" cy="677108"/>
          </a:xfrm>
          <a:prstGeom prst="rect">
            <a:avLst/>
          </a:prstGeom>
          <a:noFill/>
        </p:spPr>
        <p:txBody>
          <a:bodyPr wrap="none" lIns="182880" tIns="146304" rIns="182880" bIns="146304" rtlCol="0">
            <a:spAutoFit/>
          </a:bodyPr>
          <a:lstStyle/>
          <a:p>
            <a:pPr>
              <a:lnSpc>
                <a:spcPct val="90000"/>
              </a:lnSpc>
              <a:spcAft>
                <a:spcPts val="600"/>
              </a:spcAft>
            </a:pPr>
            <a:r>
              <a:rPr lang="en-US" sz="1100" dirty="0">
                <a:solidFill>
                  <a:schemeClr val="bg1"/>
                </a:solidFill>
              </a:rPr>
              <a:t>IP Based Firewall Rules</a:t>
            </a:r>
          </a:p>
          <a:p>
            <a:pPr>
              <a:lnSpc>
                <a:spcPct val="90000"/>
              </a:lnSpc>
              <a:spcAft>
                <a:spcPts val="600"/>
              </a:spcAft>
            </a:pPr>
            <a:endParaRPr lang="en-US" sz="1100" dirty="0" err="1" smtClean="0">
              <a:gradFill>
                <a:gsLst>
                  <a:gs pos="2917">
                    <a:schemeClr val="tx1"/>
                  </a:gs>
                  <a:gs pos="30000">
                    <a:schemeClr val="tx1"/>
                  </a:gs>
                </a:gsLst>
                <a:lin ang="5400000" scaled="0"/>
              </a:gradFill>
            </a:endParaRPr>
          </a:p>
        </p:txBody>
      </p:sp>
      <p:pic>
        <p:nvPicPr>
          <p:cNvPr id="4104" name="Picture 8" descr="C:\Users\Nazik\AppData\Local\Temp\SNAGHTMLfd92797.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3336076" y="5196182"/>
            <a:ext cx="1152109" cy="115210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7443150" y="597694"/>
            <a:ext cx="4299639" cy="794064"/>
          </a:xfrm>
          <a:prstGeom prst="rect">
            <a:avLst/>
          </a:prstGeom>
          <a:noFill/>
        </p:spPr>
        <p:txBody>
          <a:bodyPr wrap="none" lIns="182880" tIns="146304" rIns="182880" bIns="146304" rtlCol="0">
            <a:spAutoFit/>
          </a:bodyPr>
          <a:lstStyle/>
          <a:p>
            <a:pPr>
              <a:lnSpc>
                <a:spcPct val="90000"/>
              </a:lnSpc>
              <a:spcAft>
                <a:spcPts val="600"/>
              </a:spcAft>
            </a:pPr>
            <a:r>
              <a:rPr lang="en-US" sz="3600" dirty="0" smtClean="0">
                <a:solidFill>
                  <a:schemeClr val="bg1"/>
                </a:solidFill>
              </a:rPr>
              <a:t>Server Connectivity</a:t>
            </a:r>
          </a:p>
        </p:txBody>
      </p:sp>
    </p:spTree>
    <p:extLst>
      <p:ext uri="{BB962C8B-B14F-4D97-AF65-F5344CB8AC3E}">
        <p14:creationId xmlns:p14="http://schemas.microsoft.com/office/powerpoint/2010/main" val="1697062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500"/>
                                        <p:tgtEl>
                                          <p:spTgt spid="15"/>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50"/>
                                        </p:tgtEl>
                                        <p:attrNameLst>
                                          <p:attrName>style.visibility</p:attrName>
                                        </p:attrNameLst>
                                      </p:cBhvr>
                                      <p:to>
                                        <p:strVal val="visible"/>
                                      </p:to>
                                    </p:set>
                                    <p:animEffect transition="in" filter="wipe(left)">
                                      <p:cBhvr>
                                        <p:cTn id="11" dur="500"/>
                                        <p:tgtEl>
                                          <p:spTgt spid="50"/>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75"/>
                                        </p:tgtEl>
                                        <p:attrNameLst>
                                          <p:attrName>style.visibility</p:attrName>
                                        </p:attrNameLst>
                                      </p:cBhvr>
                                      <p:to>
                                        <p:strVal val="visible"/>
                                      </p:to>
                                    </p:set>
                                    <p:animEffect transition="in" filter="wipe(left)">
                                      <p:cBhvr>
                                        <p:cTn id="15" dur="5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74956" y="664397"/>
            <a:ext cx="5209041" cy="3673807"/>
          </a:xfrm>
          <a:prstGeom prst="rect">
            <a:avLst/>
          </a:prstGeom>
        </p:spPr>
      </p:pic>
      <p:sp>
        <p:nvSpPr>
          <p:cNvPr id="6" name="Pentagon 5"/>
          <p:cNvSpPr/>
          <p:nvPr/>
        </p:nvSpPr>
        <p:spPr bwMode="auto">
          <a:xfrm>
            <a:off x="2940754" y="5396540"/>
            <a:ext cx="2894013" cy="604922"/>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r>
              <a:rPr lang="en-US" sz="4000" dirty="0" smtClean="0">
                <a:solidFill>
                  <a:srgbClr val="FFFFFF"/>
                </a:solidFill>
                <a:latin typeface="Segoe UI Light (Headings)"/>
              </a:rPr>
              <a:t>Limit Exposure of Sensitive </a:t>
            </a:r>
            <a:r>
              <a:rPr lang="en-US" sz="4000" dirty="0">
                <a:solidFill>
                  <a:srgbClr val="FFFFFF"/>
                </a:solidFill>
                <a:latin typeface="Segoe UI Light (Headings)"/>
              </a:rPr>
              <a:t>D</a:t>
            </a:r>
            <a:r>
              <a:rPr lang="en-US" sz="4000" dirty="0" smtClean="0">
                <a:solidFill>
                  <a:srgbClr val="FFFFFF"/>
                </a:solidFill>
                <a:latin typeface="Segoe UI Light (Headings)"/>
              </a:rPr>
              <a:t>ata</a:t>
            </a:r>
            <a:endParaRPr lang="en-US" sz="4000" dirty="0">
              <a:solidFill>
                <a:srgbClr val="FFFFFF"/>
              </a:solidFill>
              <a:latin typeface="Segoe UI Light (Headings)"/>
            </a:endParaRPr>
          </a:p>
        </p:txBody>
      </p:sp>
      <p:sp>
        <p:nvSpPr>
          <p:cNvPr id="5" name="Pentagon 4"/>
          <p:cNvSpPr/>
          <p:nvPr/>
        </p:nvSpPr>
        <p:spPr bwMode="auto">
          <a:xfrm>
            <a:off x="5065871" y="4439277"/>
            <a:ext cx="2894013" cy="604922"/>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5908" fontAlgn="base">
              <a:lnSpc>
                <a:spcPct val="90000"/>
              </a:lnSpc>
              <a:spcBef>
                <a:spcPct val="0"/>
              </a:spcBef>
              <a:spcAft>
                <a:spcPct val="0"/>
              </a:spcAft>
              <a:defRPr/>
            </a:pPr>
            <a:r>
              <a:rPr lang="en-US" sz="2000" kern="0" dirty="0" smtClean="0">
                <a:solidFill>
                  <a:srgbClr val="343434"/>
                </a:solidFill>
                <a:latin typeface="Segoe UI Light" pitchFamily="34" charset="0"/>
              </a:rPr>
              <a:t>Protect Sensitive Data</a:t>
            </a:r>
            <a:endParaRPr lang="en-US" sz="2000" kern="0" dirty="0">
              <a:solidFill>
                <a:srgbClr val="343434"/>
              </a:solidFill>
              <a:latin typeface="Segoe UI Light" pitchFamily="34" charset="0"/>
            </a:endParaRPr>
          </a:p>
        </p:txBody>
      </p:sp>
      <p:sp>
        <p:nvSpPr>
          <p:cNvPr id="7" name="Content Placeholder 2"/>
          <p:cNvSpPr>
            <a:spLocks noGrp="1"/>
          </p:cNvSpPr>
          <p:nvPr>
            <p:ph sz="quarter" idx="10"/>
          </p:nvPr>
        </p:nvSpPr>
        <p:spPr>
          <a:xfrm>
            <a:off x="6207760" y="959037"/>
            <a:ext cx="5771516" cy="2190563"/>
          </a:xfrm>
        </p:spPr>
        <p:txBody>
          <a:bodyPr/>
          <a:lstStyle/>
          <a:p>
            <a:r>
              <a:rPr lang="en-US" sz="2400" dirty="0" smtClean="0"/>
              <a:t>Limits </a:t>
            </a:r>
            <a:r>
              <a:rPr lang="en-US" sz="2400" dirty="0"/>
              <a:t>sensitive data </a:t>
            </a:r>
            <a:r>
              <a:rPr lang="en-US" sz="2400" dirty="0" smtClean="0"/>
              <a:t>exposure </a:t>
            </a:r>
          </a:p>
          <a:p>
            <a:r>
              <a:rPr lang="en-US" sz="2400" dirty="0" smtClean="0"/>
              <a:t>Prevents </a:t>
            </a:r>
            <a:r>
              <a:rPr lang="en-US" sz="2400" dirty="0"/>
              <a:t>unauthorized access </a:t>
            </a:r>
            <a:r>
              <a:rPr lang="en-US" sz="2400" dirty="0" smtClean="0"/>
              <a:t>to data</a:t>
            </a:r>
          </a:p>
          <a:p>
            <a:r>
              <a:rPr lang="en-US" sz="2400" dirty="0"/>
              <a:t>P</a:t>
            </a:r>
            <a:r>
              <a:rPr lang="en-US" sz="2400" dirty="0" smtClean="0"/>
              <a:t>olicy-based security – no changes </a:t>
            </a:r>
            <a:r>
              <a:rPr lang="en-US" sz="2400" dirty="0"/>
              <a:t>to </a:t>
            </a:r>
            <a:r>
              <a:rPr lang="en-US" sz="2400" dirty="0" smtClean="0"/>
              <a:t>data or application</a:t>
            </a:r>
          </a:p>
          <a:p>
            <a:r>
              <a:rPr lang="en-US" sz="2400" dirty="0"/>
              <a:t>Meet </a:t>
            </a:r>
            <a:r>
              <a:rPr lang="en-US" sz="2400" dirty="0" smtClean="0"/>
              <a:t>regulatory compliance</a:t>
            </a:r>
          </a:p>
          <a:p>
            <a:r>
              <a:rPr lang="en-US" sz="2400" dirty="0"/>
              <a:t>Dev/Test production data without </a:t>
            </a:r>
            <a:r>
              <a:rPr lang="en-US" sz="2400" dirty="0" smtClean="0"/>
              <a:t>compromising data</a:t>
            </a:r>
          </a:p>
          <a:p>
            <a:endParaRPr lang="en-US" sz="2400" dirty="0" smtClean="0"/>
          </a:p>
          <a:p>
            <a:endParaRPr lang="en-US" sz="2400" dirty="0" smtClean="0"/>
          </a:p>
          <a:p>
            <a:endParaRPr lang="en-US" sz="2400" dirty="0" smtClean="0"/>
          </a:p>
          <a:p>
            <a:endParaRPr lang="en-US" sz="2400" dirty="0" smtClean="0"/>
          </a:p>
          <a:p>
            <a:endParaRPr lang="en-US" sz="2400" dirty="0" smtClean="0"/>
          </a:p>
          <a:p>
            <a:pPr marL="0" indent="0">
              <a:buNone/>
            </a:pPr>
            <a:endParaRPr lang="en-US" sz="2400" dirty="0" smtClean="0"/>
          </a:p>
          <a:p>
            <a:endParaRPr lang="en-US" sz="2400" dirty="0"/>
          </a:p>
        </p:txBody>
      </p:sp>
      <p:sp>
        <p:nvSpPr>
          <p:cNvPr id="8"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spc="-51" dirty="0" smtClean="0">
                <a:solidFill>
                  <a:srgbClr val="0072C6"/>
                </a:solidFill>
              </a:rPr>
              <a:t>Dynamic Data Masking</a:t>
            </a:r>
            <a:endParaRPr lang="en-US" dirty="0">
              <a:solidFill>
                <a:srgbClr val="0072C6"/>
              </a:solidFill>
            </a:endParaRPr>
          </a:p>
        </p:txBody>
      </p:sp>
    </p:spTree>
    <p:extLst>
      <p:ext uri="{BB962C8B-B14F-4D97-AF65-F5344CB8AC3E}">
        <p14:creationId xmlns:p14="http://schemas.microsoft.com/office/powerpoint/2010/main" val="1942348920"/>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entagon 5"/>
          <p:cNvSpPr/>
          <p:nvPr/>
        </p:nvSpPr>
        <p:spPr bwMode="auto">
          <a:xfrm>
            <a:off x="3399631" y="5663682"/>
            <a:ext cx="2894013" cy="604922"/>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r>
              <a:rPr lang="en-US" sz="4000" dirty="0" smtClean="0">
                <a:solidFill>
                  <a:srgbClr val="FFFFFF"/>
                </a:solidFill>
                <a:latin typeface="Segoe UI Light (Headings)"/>
              </a:rPr>
              <a:t>Encrypt and Protect Database</a:t>
            </a:r>
            <a:endParaRPr lang="en-US" sz="4000" dirty="0">
              <a:solidFill>
                <a:srgbClr val="FFFFFF"/>
              </a:solidFill>
              <a:latin typeface="Segoe UI Light (Headings)"/>
            </a:endParaRPr>
          </a:p>
        </p:txBody>
      </p:sp>
      <p:sp>
        <p:nvSpPr>
          <p:cNvPr id="7" name="Content Placeholder 2"/>
          <p:cNvSpPr>
            <a:spLocks noGrp="1"/>
          </p:cNvSpPr>
          <p:nvPr>
            <p:ph sz="quarter" idx="10"/>
          </p:nvPr>
        </p:nvSpPr>
        <p:spPr>
          <a:xfrm>
            <a:off x="3932238" y="1180783"/>
            <a:ext cx="6075998" cy="3498980"/>
          </a:xfrm>
        </p:spPr>
        <p:txBody>
          <a:bodyPr/>
          <a:lstStyle/>
          <a:p>
            <a:r>
              <a:rPr lang="en-US" sz="2400" dirty="0" smtClean="0"/>
              <a:t>Encrypted database, backups</a:t>
            </a:r>
            <a:r>
              <a:rPr lang="en-US" sz="2400" dirty="0"/>
              <a:t>, and transaction </a:t>
            </a:r>
            <a:r>
              <a:rPr lang="en-US" sz="2400" dirty="0" smtClean="0"/>
              <a:t>log at rest</a:t>
            </a:r>
            <a:endParaRPr lang="en-US" sz="2400" dirty="0"/>
          </a:p>
          <a:p>
            <a:r>
              <a:rPr lang="en-US" sz="2400" dirty="0" smtClean="0"/>
              <a:t>2-click </a:t>
            </a:r>
            <a:r>
              <a:rPr lang="en-US" sz="2400" dirty="0"/>
              <a:t>provisioning </a:t>
            </a:r>
            <a:endParaRPr lang="en-US" sz="2400" dirty="0" smtClean="0"/>
          </a:p>
          <a:p>
            <a:r>
              <a:rPr lang="en-US" sz="2400" dirty="0" smtClean="0"/>
              <a:t>Reduced attack surface area</a:t>
            </a:r>
            <a:endParaRPr lang="en-US" sz="2400" dirty="0"/>
          </a:p>
          <a:p>
            <a:r>
              <a:rPr lang="en-US" sz="2400" dirty="0"/>
              <a:t>No code changes to existing </a:t>
            </a:r>
            <a:r>
              <a:rPr lang="en-US" sz="2400" dirty="0" smtClean="0"/>
              <a:t>applications</a:t>
            </a:r>
          </a:p>
          <a:p>
            <a:r>
              <a:rPr lang="en-US" sz="2400" dirty="0"/>
              <a:t>D</a:t>
            </a:r>
            <a:r>
              <a:rPr lang="en-US" sz="2400" dirty="0" smtClean="0"/>
              <a:t>atabase </a:t>
            </a:r>
            <a:r>
              <a:rPr lang="en-US" sz="2400" dirty="0"/>
              <a:t>encryption key</a:t>
            </a:r>
            <a:r>
              <a:rPr lang="en-US" sz="2400" dirty="0"/>
              <a:t> - AES-256 </a:t>
            </a:r>
            <a:endParaRPr lang="en-US" sz="2400" dirty="0" smtClean="0"/>
          </a:p>
          <a:p>
            <a:r>
              <a:rPr lang="en-US" sz="2400" dirty="0" smtClean="0"/>
              <a:t>Meet regulatory compliance</a:t>
            </a:r>
          </a:p>
          <a:p>
            <a:r>
              <a:rPr lang="en-US" sz="2400" dirty="0" smtClean="0"/>
              <a:t>Accelerated hardware encryption</a:t>
            </a:r>
          </a:p>
          <a:p>
            <a:endParaRPr lang="en-US" sz="2400" dirty="0" smtClean="0"/>
          </a:p>
          <a:p>
            <a:pPr marL="0" indent="0">
              <a:buNone/>
            </a:pPr>
            <a:endParaRPr lang="en-US" sz="2400" dirty="0" smtClean="0"/>
          </a:p>
          <a:p>
            <a:endParaRPr lang="en-US" sz="2400" dirty="0"/>
          </a:p>
        </p:txBody>
      </p:sp>
      <p:sp>
        <p:nvSpPr>
          <p:cNvPr id="8"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solidFill>
                  <a:srgbClr val="0072C6"/>
                </a:solidFill>
              </a:rPr>
              <a:t>Transparent Data </a:t>
            </a:r>
            <a:r>
              <a:rPr lang="en-US" dirty="0" smtClean="0">
                <a:solidFill>
                  <a:srgbClr val="0072C6"/>
                </a:solidFill>
              </a:rPr>
              <a:t>Encryption (TDE)</a:t>
            </a:r>
            <a:endParaRPr lang="en-US" dirty="0">
              <a:solidFill>
                <a:srgbClr val="0072C6"/>
              </a:solidFill>
            </a:endParaRPr>
          </a:p>
        </p:txBody>
      </p:sp>
      <p:pic>
        <p:nvPicPr>
          <p:cNvPr id="2" name="Picture 1"/>
          <p:cNvPicPr>
            <a:picLocks noChangeAspect="1"/>
          </p:cNvPicPr>
          <p:nvPr/>
        </p:nvPicPr>
        <p:blipFill>
          <a:blip r:embed="rId3"/>
          <a:stretch>
            <a:fillRect/>
          </a:stretch>
        </p:blipFill>
        <p:spPr>
          <a:xfrm>
            <a:off x="1375652" y="882203"/>
            <a:ext cx="2119388" cy="3910026"/>
          </a:xfrm>
          <a:prstGeom prst="rect">
            <a:avLst/>
          </a:prstGeom>
        </p:spPr>
      </p:pic>
    </p:spTree>
    <p:extLst>
      <p:ext uri="{BB962C8B-B14F-4D97-AF65-F5344CB8AC3E}">
        <p14:creationId xmlns:p14="http://schemas.microsoft.com/office/powerpoint/2010/main" val="3443784378"/>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entagon 5"/>
          <p:cNvSpPr/>
          <p:nvPr/>
        </p:nvSpPr>
        <p:spPr bwMode="auto">
          <a:xfrm>
            <a:off x="2668111" y="5783263"/>
            <a:ext cx="2894013" cy="604922"/>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r>
              <a:rPr lang="en-US" sz="4000" dirty="0">
                <a:solidFill>
                  <a:srgbClr val="FFFFFF"/>
                </a:solidFill>
              </a:rPr>
              <a:t>F</a:t>
            </a:r>
            <a:r>
              <a:rPr lang="en-US" sz="4000" dirty="0" smtClean="0">
                <a:solidFill>
                  <a:srgbClr val="FFFFFF"/>
                </a:solidFill>
              </a:rPr>
              <a:t>ine-grained </a:t>
            </a:r>
            <a:r>
              <a:rPr lang="en-US" sz="4000" dirty="0">
                <a:solidFill>
                  <a:srgbClr val="FFFFFF"/>
                </a:solidFill>
              </a:rPr>
              <a:t>A</a:t>
            </a:r>
            <a:r>
              <a:rPr lang="en-US" sz="4000" dirty="0" smtClean="0">
                <a:solidFill>
                  <a:srgbClr val="FFFFFF"/>
                </a:solidFill>
              </a:rPr>
              <a:t>ccess </a:t>
            </a:r>
            <a:r>
              <a:rPr lang="en-US" sz="4000" dirty="0">
                <a:solidFill>
                  <a:srgbClr val="FFFFFF"/>
                </a:solidFill>
              </a:rPr>
              <a:t>O</a:t>
            </a:r>
            <a:r>
              <a:rPr lang="en-US" sz="4000" dirty="0" smtClean="0">
                <a:solidFill>
                  <a:srgbClr val="FFFFFF"/>
                </a:solidFill>
              </a:rPr>
              <a:t>ver </a:t>
            </a:r>
            <a:r>
              <a:rPr lang="en-US" sz="4000" dirty="0">
                <a:solidFill>
                  <a:srgbClr val="FFFFFF"/>
                </a:solidFill>
              </a:rPr>
              <a:t>R</a:t>
            </a:r>
            <a:r>
              <a:rPr lang="en-US" sz="4000" dirty="0" smtClean="0">
                <a:solidFill>
                  <a:srgbClr val="FFFFFF"/>
                </a:solidFill>
              </a:rPr>
              <a:t>ows</a:t>
            </a:r>
            <a:r>
              <a:rPr lang="en-US" sz="4000" dirty="0">
                <a:solidFill>
                  <a:srgbClr val="FFFFFF"/>
                </a:solidFill>
              </a:rPr>
              <a:t> </a:t>
            </a:r>
          </a:p>
        </p:txBody>
      </p:sp>
      <p:sp>
        <p:nvSpPr>
          <p:cNvPr id="7" name="Content Placeholder 2"/>
          <p:cNvSpPr>
            <a:spLocks noGrp="1"/>
          </p:cNvSpPr>
          <p:nvPr>
            <p:ph sz="quarter" idx="10"/>
          </p:nvPr>
        </p:nvSpPr>
        <p:spPr>
          <a:xfrm>
            <a:off x="2093198" y="1066800"/>
            <a:ext cx="8005603" cy="3498980"/>
          </a:xfrm>
        </p:spPr>
        <p:txBody>
          <a:bodyPr/>
          <a:lstStyle/>
          <a:p>
            <a:r>
              <a:rPr lang="en-US" sz="3200" dirty="0"/>
              <a:t>F</a:t>
            </a:r>
            <a:r>
              <a:rPr lang="en-US" sz="3200" dirty="0" smtClean="0"/>
              <a:t>ine-grained </a:t>
            </a:r>
            <a:r>
              <a:rPr lang="en-US" sz="3200" dirty="0"/>
              <a:t>access over rows </a:t>
            </a:r>
            <a:endParaRPr lang="en-US" sz="3200" dirty="0" smtClean="0"/>
          </a:p>
          <a:p>
            <a:r>
              <a:rPr lang="en-US" sz="3200" dirty="0"/>
              <a:t>Access </a:t>
            </a:r>
            <a:r>
              <a:rPr lang="en-US" sz="3200" dirty="0" smtClean="0"/>
              <a:t>restrictions logic contained in database</a:t>
            </a:r>
          </a:p>
          <a:p>
            <a:r>
              <a:rPr lang="en-US" sz="3200" dirty="0" smtClean="0"/>
              <a:t>Simplified design </a:t>
            </a:r>
            <a:r>
              <a:rPr lang="en-US" sz="3200" dirty="0"/>
              <a:t>and coding of </a:t>
            </a:r>
            <a:r>
              <a:rPr lang="en-US" sz="3200" dirty="0" smtClean="0"/>
              <a:t>security</a:t>
            </a:r>
            <a:endParaRPr lang="en-US" sz="3200" dirty="0"/>
          </a:p>
          <a:p>
            <a:r>
              <a:rPr lang="en-US" sz="3200" dirty="0"/>
              <a:t>M</a:t>
            </a:r>
            <a:r>
              <a:rPr lang="en-US" sz="3200" dirty="0" smtClean="0"/>
              <a:t>eet regulatory compliance</a:t>
            </a:r>
            <a:endParaRPr lang="en-US" sz="3200" dirty="0"/>
          </a:p>
          <a:p>
            <a:r>
              <a:rPr lang="en-US" sz="3200" dirty="0" smtClean="0"/>
              <a:t>Reduced </a:t>
            </a:r>
            <a:r>
              <a:rPr lang="en-US" sz="3200" dirty="0"/>
              <a:t>surface area of your security </a:t>
            </a:r>
            <a:r>
              <a:rPr lang="en-US" sz="3200" dirty="0" smtClean="0"/>
              <a:t/>
            </a:r>
            <a:br>
              <a:rPr lang="en-US" sz="3200" dirty="0" smtClean="0"/>
            </a:br>
            <a:r>
              <a:rPr lang="en-US" sz="3200" dirty="0" smtClean="0"/>
              <a:t>system</a:t>
            </a:r>
            <a:endParaRPr lang="en-US" sz="3200" dirty="0"/>
          </a:p>
          <a:p>
            <a:pPr marL="0" indent="0">
              <a:buNone/>
            </a:pPr>
            <a:endParaRPr lang="en-US" sz="3200" dirty="0" smtClean="0"/>
          </a:p>
        </p:txBody>
      </p:sp>
      <p:sp>
        <p:nvSpPr>
          <p:cNvPr id="8"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solidFill>
                  <a:srgbClr val="0072C6"/>
                </a:solidFill>
              </a:rPr>
              <a:t>Row-Level </a:t>
            </a:r>
            <a:r>
              <a:rPr lang="en-US" dirty="0" smtClean="0">
                <a:solidFill>
                  <a:srgbClr val="0072C6"/>
                </a:solidFill>
              </a:rPr>
              <a:t>Security (</a:t>
            </a:r>
            <a:r>
              <a:rPr lang="en-US" dirty="0">
                <a:solidFill>
                  <a:srgbClr val="0072C6"/>
                </a:solidFill>
              </a:rPr>
              <a:t>RLS) </a:t>
            </a:r>
          </a:p>
        </p:txBody>
      </p:sp>
    </p:spTree>
    <p:extLst>
      <p:ext uri="{BB962C8B-B14F-4D97-AF65-F5344CB8AC3E}">
        <p14:creationId xmlns:p14="http://schemas.microsoft.com/office/powerpoint/2010/main" val="4239256721"/>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2609671" y="2462431"/>
            <a:ext cx="6972658" cy="3454578"/>
          </a:xfrm>
          <a:prstGeom prst="rect">
            <a:avLst/>
          </a:prstGeom>
        </p:spPr>
      </p:pic>
      <p:sp>
        <p:nvSpPr>
          <p:cNvPr id="2" name="Title 1"/>
          <p:cNvSpPr>
            <a:spLocks noGrp="1"/>
          </p:cNvSpPr>
          <p:nvPr>
            <p:ph type="title"/>
          </p:nvPr>
        </p:nvSpPr>
        <p:spPr/>
        <p:txBody>
          <a:bodyPr/>
          <a:lstStyle/>
          <a:p>
            <a:r>
              <a:rPr lang="en-US" dirty="0" smtClean="0"/>
              <a:t>Provision </a:t>
            </a:r>
            <a:r>
              <a:rPr lang="en-US" dirty="0"/>
              <a:t>Servers Interactively</a:t>
            </a:r>
            <a:br>
              <a:rPr lang="en-US" dirty="0"/>
            </a:br>
            <a:endParaRPr lang="en-US" dirty="0"/>
          </a:p>
        </p:txBody>
      </p:sp>
      <p:sp>
        <p:nvSpPr>
          <p:cNvPr id="4" name="Content Placeholder 3"/>
          <p:cNvSpPr>
            <a:spLocks noGrp="1"/>
          </p:cNvSpPr>
          <p:nvPr>
            <p:ph sz="quarter" idx="10"/>
          </p:nvPr>
        </p:nvSpPr>
        <p:spPr/>
        <p:txBody>
          <a:bodyPr/>
          <a:lstStyle/>
          <a:p>
            <a:pPr marL="0" lvl="1" indent="0">
              <a:buNone/>
            </a:pPr>
            <a:r>
              <a:rPr lang="sv-SE" sz="2800" dirty="0"/>
              <a:t>In the Preview Management </a:t>
            </a:r>
            <a:r>
              <a:rPr lang="sv-SE" sz="2800" dirty="0" smtClean="0"/>
              <a:t>Portal</a:t>
            </a:r>
            <a:r>
              <a:rPr lang="en-US" sz="2800" dirty="0"/>
              <a:t> </a:t>
            </a:r>
            <a:r>
              <a:rPr lang="en-US" sz="2800" dirty="0" smtClean="0"/>
              <a:t>create </a:t>
            </a:r>
            <a:r>
              <a:rPr lang="en-US" sz="2800" dirty="0"/>
              <a:t>a SQL Database server</a:t>
            </a:r>
          </a:p>
          <a:p>
            <a:endParaRPr lang="en-US" sz="2800" dirty="0"/>
          </a:p>
        </p:txBody>
      </p:sp>
    </p:spTree>
    <p:extLst>
      <p:ext uri="{BB962C8B-B14F-4D97-AF65-F5344CB8AC3E}">
        <p14:creationId xmlns:p14="http://schemas.microsoft.com/office/powerpoint/2010/main" val="26400039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idx="4294967295"/>
          </p:nvPr>
        </p:nvSpPr>
        <p:spPr>
          <a:xfrm>
            <a:off x="1157288" y="134938"/>
            <a:ext cx="11034712" cy="1876425"/>
          </a:xfrm>
          <a:prstGeom prst="rect">
            <a:avLst/>
          </a:prstGeom>
        </p:spPr>
        <p:txBody>
          <a:bodyPr>
            <a:normAutofit/>
          </a:bodyPr>
          <a:lstStyle/>
          <a:p>
            <a:r>
              <a:rPr lang="en-US" sz="6600" dirty="0" smtClean="0">
                <a:solidFill>
                  <a:schemeClr val="bg2"/>
                </a:solidFill>
              </a:rPr>
              <a:t>Agenda</a:t>
            </a:r>
            <a:endParaRPr lang="en-US" sz="6600" dirty="0">
              <a:solidFill>
                <a:schemeClr val="bg2"/>
              </a:solidFill>
            </a:endParaRPr>
          </a:p>
        </p:txBody>
      </p:sp>
      <p:sp>
        <p:nvSpPr>
          <p:cNvPr id="6" name="Subtitle 5"/>
          <p:cNvSpPr>
            <a:spLocks noGrp="1"/>
          </p:cNvSpPr>
          <p:nvPr>
            <p:ph type="subTitle" idx="4294967295"/>
          </p:nvPr>
        </p:nvSpPr>
        <p:spPr>
          <a:xfrm>
            <a:off x="1004888" y="2155825"/>
            <a:ext cx="11187112" cy="4416425"/>
          </a:xfrm>
          <a:prstGeom prst="rect">
            <a:avLst/>
          </a:prstGeom>
        </p:spPr>
        <p:txBody>
          <a:bodyPr numCol="2">
            <a:noAutofit/>
          </a:bodyPr>
          <a:lstStyle/>
          <a:p>
            <a:pPr marL="571500" indent="-571500">
              <a:buClr>
                <a:srgbClr val="92D050"/>
              </a:buClr>
              <a:buFont typeface="Wingdings" panose="05000000000000000000" pitchFamily="2" charset="2"/>
              <a:buChar char="à"/>
            </a:pPr>
            <a:r>
              <a:rPr lang="en-US" sz="4000" dirty="0" smtClean="0">
                <a:sym typeface="Wingdings" panose="05000000000000000000" pitchFamily="2" charset="2"/>
              </a:rPr>
              <a:t>SQL Database</a:t>
            </a:r>
          </a:p>
          <a:p>
            <a:pPr marL="571500" indent="-571500">
              <a:buClr>
                <a:srgbClr val="92D050"/>
              </a:buClr>
              <a:buFont typeface="Wingdings" panose="05000000000000000000" pitchFamily="2" charset="2"/>
              <a:buChar char="à"/>
            </a:pPr>
            <a:r>
              <a:rPr lang="en-US" sz="4000" dirty="0" smtClean="0">
                <a:solidFill>
                  <a:schemeClr val="bg1"/>
                </a:solidFill>
                <a:latin typeface="+mj-lt"/>
                <a:sym typeface="Wingdings" panose="05000000000000000000" pitchFamily="2" charset="2"/>
              </a:rPr>
              <a:t>SQL Server VM</a:t>
            </a:r>
          </a:p>
          <a:p>
            <a:pPr marL="571500" indent="-571500">
              <a:buClr>
                <a:srgbClr val="92D050"/>
              </a:buClr>
              <a:buFont typeface="Wingdings" panose="05000000000000000000" pitchFamily="2" charset="2"/>
              <a:buChar char="à"/>
            </a:pPr>
            <a:r>
              <a:rPr lang="en-US" sz="4000" dirty="0" err="1" smtClean="0">
                <a:sym typeface="Wingdings" panose="05000000000000000000" pitchFamily="2" charset="2"/>
              </a:rPr>
              <a:t>DocumentDB</a:t>
            </a:r>
            <a:endParaRPr lang="en-US" sz="4000" dirty="0" smtClean="0">
              <a:sym typeface="Wingdings" panose="05000000000000000000" pitchFamily="2" charset="2"/>
            </a:endParaRPr>
          </a:p>
          <a:p>
            <a:pPr marL="571500" indent="-571500">
              <a:buClr>
                <a:srgbClr val="92D050"/>
              </a:buClr>
              <a:buFont typeface="Wingdings" panose="05000000000000000000" pitchFamily="2" charset="2"/>
              <a:buChar char="à"/>
            </a:pPr>
            <a:endParaRPr lang="en-US" sz="4000" dirty="0">
              <a:sym typeface="Wingdings" panose="05000000000000000000" pitchFamily="2" charset="2"/>
            </a:endParaRPr>
          </a:p>
          <a:p>
            <a:pPr marL="571500" indent="-571500">
              <a:buClr>
                <a:srgbClr val="92D050"/>
              </a:buClr>
              <a:buFont typeface="Wingdings" panose="05000000000000000000" pitchFamily="2" charset="2"/>
              <a:buChar char="à"/>
            </a:pPr>
            <a:endParaRPr lang="en-US" sz="4000" dirty="0" smtClean="0">
              <a:sym typeface="Wingdings" panose="05000000000000000000" pitchFamily="2" charset="2"/>
            </a:endParaRPr>
          </a:p>
          <a:p>
            <a:pPr marL="571500" indent="-571500">
              <a:buClr>
                <a:srgbClr val="92D050"/>
              </a:buClr>
              <a:buFont typeface="Wingdings" panose="05000000000000000000" pitchFamily="2" charset="2"/>
              <a:buChar char="à"/>
            </a:pPr>
            <a:endParaRPr lang="en-US" sz="4000" dirty="0" smtClean="0">
              <a:sym typeface="Wingdings" panose="05000000000000000000" pitchFamily="2" charset="2"/>
            </a:endParaRPr>
          </a:p>
          <a:p>
            <a:pPr marL="571500" indent="-571500">
              <a:buClr>
                <a:srgbClr val="92D050"/>
              </a:buClr>
              <a:buFont typeface="Wingdings" panose="05000000000000000000" pitchFamily="2" charset="2"/>
              <a:buChar char="à"/>
            </a:pPr>
            <a:r>
              <a:rPr lang="en-US" sz="4000" dirty="0" smtClean="0">
                <a:solidFill>
                  <a:schemeClr val="bg1"/>
                </a:solidFill>
                <a:latin typeface="+mj-lt"/>
                <a:sym typeface="Wingdings" panose="05000000000000000000" pitchFamily="2" charset="2"/>
              </a:rPr>
              <a:t>Search</a:t>
            </a:r>
          </a:p>
          <a:p>
            <a:pPr marL="571500" indent="-571500">
              <a:buClr>
                <a:srgbClr val="92D050"/>
              </a:buClr>
              <a:buFont typeface="Wingdings" panose="05000000000000000000" pitchFamily="2" charset="2"/>
              <a:buChar char="à"/>
            </a:pPr>
            <a:r>
              <a:rPr lang="en-US" sz="4000" dirty="0" err="1" smtClean="0">
                <a:sym typeface="Wingdings" panose="05000000000000000000" pitchFamily="2" charset="2"/>
              </a:rPr>
              <a:t>HDInsight</a:t>
            </a:r>
            <a:endParaRPr lang="en-US" sz="4000" dirty="0" smtClean="0">
              <a:sym typeface="Wingdings" panose="05000000000000000000" pitchFamily="2" charset="2"/>
            </a:endParaRPr>
          </a:p>
          <a:p>
            <a:pPr marL="571500" indent="-571500">
              <a:buClr>
                <a:srgbClr val="92D050"/>
              </a:buClr>
              <a:buFont typeface="Wingdings" panose="05000000000000000000" pitchFamily="2" charset="2"/>
              <a:buChar char="à"/>
            </a:pPr>
            <a:r>
              <a:rPr lang="en-US" sz="4000" dirty="0" smtClean="0">
                <a:solidFill>
                  <a:schemeClr val="bg1"/>
                </a:solidFill>
                <a:latin typeface="+mj-lt"/>
                <a:sym typeface="Wingdings" panose="05000000000000000000" pitchFamily="2" charset="2"/>
              </a:rPr>
              <a:t>Additional Databases</a:t>
            </a:r>
            <a:endParaRPr lang="en-US" sz="4000" dirty="0" smtClean="0">
              <a:solidFill>
                <a:schemeClr val="bg1"/>
              </a:solidFill>
              <a:latin typeface="+mj-lt"/>
            </a:endParaRPr>
          </a:p>
        </p:txBody>
      </p:sp>
    </p:spTree>
    <p:extLst>
      <p:ext uri="{BB962C8B-B14F-4D97-AF65-F5344CB8AC3E}">
        <p14:creationId xmlns:p14="http://schemas.microsoft.com/office/powerpoint/2010/main" val="1467015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6" end="6"/>
                                            </p:txEl>
                                          </p:spTgt>
                                        </p:tgtEl>
                                        <p:attrNameLst>
                                          <p:attrName>style.visibility</p:attrName>
                                        </p:attrNameLst>
                                      </p:cBhvr>
                                      <p:to>
                                        <p:strVal val="visible"/>
                                      </p:to>
                                    </p:set>
                                    <p:animEffect transition="in" filter="fade">
                                      <p:cBhvr>
                                        <p:cTn id="22" dur="500"/>
                                        <p:tgtEl>
                                          <p:spTgt spid="6">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7" end="7"/>
                                            </p:txEl>
                                          </p:spTgt>
                                        </p:tgtEl>
                                        <p:attrNameLst>
                                          <p:attrName>style.visibility</p:attrName>
                                        </p:attrNameLst>
                                      </p:cBhvr>
                                      <p:to>
                                        <p:strVal val="visible"/>
                                      </p:to>
                                    </p:set>
                                    <p:animEffect transition="in" filter="fade">
                                      <p:cBhvr>
                                        <p:cTn id="27" dur="500"/>
                                        <p:tgtEl>
                                          <p:spTgt spid="6">
                                            <p:txEl>
                                              <p:pRg st="7" end="7"/>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
                                            <p:txEl>
                                              <p:pRg st="8" end="8"/>
                                            </p:txEl>
                                          </p:spTgt>
                                        </p:tgtEl>
                                        <p:attrNameLst>
                                          <p:attrName>style.visibility</p:attrName>
                                        </p:attrNameLst>
                                      </p:cBhvr>
                                      <p:to>
                                        <p:strVal val="visible"/>
                                      </p:to>
                                    </p:set>
                                    <p:animEffect transition="in" filter="fade">
                                      <p:cBhvr>
                                        <p:cTn id="32" dur="500"/>
                                        <p:tgtEl>
                                          <p:spTgt spid="6">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6" name="Picture 4" descr="C:\Users\Magnus\AppData\Local\Temp\SNAGHTML244ed39.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50021" y="2211422"/>
            <a:ext cx="8291959" cy="43243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Provision Servers </a:t>
            </a:r>
            <a:r>
              <a:rPr lang="en-US" dirty="0" smtClean="0"/>
              <a:t>Interactively</a:t>
            </a:r>
            <a:endParaRPr lang="en-US" dirty="0"/>
          </a:p>
        </p:txBody>
      </p:sp>
      <p:sp>
        <p:nvSpPr>
          <p:cNvPr id="3" name="Content Placeholder 2"/>
          <p:cNvSpPr>
            <a:spLocks noGrp="1"/>
          </p:cNvSpPr>
          <p:nvPr>
            <p:ph sz="quarter" idx="10"/>
          </p:nvPr>
        </p:nvSpPr>
        <p:spPr/>
        <p:txBody>
          <a:bodyPr/>
          <a:lstStyle/>
          <a:p>
            <a:pPr marL="0" lvl="1" indent="0">
              <a:buNone/>
            </a:pPr>
            <a:r>
              <a:rPr lang="en-US" sz="2800" dirty="0"/>
              <a:t>In the Management </a:t>
            </a:r>
            <a:r>
              <a:rPr lang="en-US" sz="2800" dirty="0" smtClean="0"/>
              <a:t>Portal add </a:t>
            </a:r>
            <a:r>
              <a:rPr lang="en-US" sz="2800" dirty="0"/>
              <a:t>firewall rules</a:t>
            </a:r>
          </a:p>
        </p:txBody>
      </p:sp>
    </p:spTree>
    <p:extLst>
      <p:ext uri="{BB962C8B-B14F-4D97-AF65-F5344CB8AC3E}">
        <p14:creationId xmlns:p14="http://schemas.microsoft.com/office/powerpoint/2010/main" val="40158737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509" t="1182"/>
          <a:stretch/>
        </p:blipFill>
        <p:spPr>
          <a:xfrm>
            <a:off x="2893498" y="2667253"/>
            <a:ext cx="6405002" cy="2686547"/>
          </a:xfrm>
          <a:prstGeom prst="rect">
            <a:avLst/>
          </a:prstGeom>
          <a:noFill/>
          <a:ln w="9525">
            <a:noFill/>
            <a:miter lim="800000"/>
            <a:headEnd/>
            <a:tailEnd/>
          </a:ln>
          <a:effectLst>
            <a:outerShdw blurRad="50800" dist="25400" dir="2700000" algn="tl" rotWithShape="0">
              <a:prstClr val="black">
                <a:alpha val="20000"/>
              </a:prstClr>
            </a:outerShdw>
          </a:effectLst>
        </p:spPr>
      </p:pic>
      <p:sp>
        <p:nvSpPr>
          <p:cNvPr id="8" name="Rectangle 7"/>
          <p:cNvSpPr/>
          <p:nvPr/>
        </p:nvSpPr>
        <p:spPr>
          <a:xfrm>
            <a:off x="3893540" y="6098370"/>
            <a:ext cx="4404924" cy="523220"/>
          </a:xfrm>
          <a:prstGeom prst="rect">
            <a:avLst/>
          </a:prstGeom>
        </p:spPr>
        <p:txBody>
          <a:bodyPr wrap="none">
            <a:spAutoFit/>
          </a:bodyPr>
          <a:lstStyle/>
          <a:p>
            <a:pPr algn="ctr"/>
            <a:r>
              <a:rPr lang="en-US" sz="2800" dirty="0" smtClean="0">
                <a:solidFill>
                  <a:schemeClr val="bg1"/>
                </a:solidFill>
                <a:latin typeface="+mj-lt"/>
              </a:rPr>
              <a:t>http</a:t>
            </a:r>
            <a:r>
              <a:rPr lang="en-US" sz="2800" dirty="0">
                <a:solidFill>
                  <a:schemeClr val="bg1"/>
                </a:solidFill>
                <a:latin typeface="+mj-lt"/>
              </a:rPr>
              <a:t>://bit.ly/azurepowershell</a:t>
            </a:r>
          </a:p>
        </p:txBody>
      </p:sp>
      <p:sp>
        <p:nvSpPr>
          <p:cNvPr id="3" name="Title 2"/>
          <p:cNvSpPr>
            <a:spLocks noGrp="1"/>
          </p:cNvSpPr>
          <p:nvPr>
            <p:ph type="title"/>
          </p:nvPr>
        </p:nvSpPr>
        <p:spPr/>
        <p:txBody>
          <a:bodyPr/>
          <a:lstStyle/>
          <a:p>
            <a:r>
              <a:rPr lang="en-US" dirty="0" smtClean="0"/>
              <a:t>Automate Server Provisioning</a:t>
            </a:r>
            <a:endParaRPr lang="en-US" dirty="0"/>
          </a:p>
        </p:txBody>
      </p:sp>
      <p:sp>
        <p:nvSpPr>
          <p:cNvPr id="4" name="Content Placeholder 3"/>
          <p:cNvSpPr>
            <a:spLocks noGrp="1"/>
          </p:cNvSpPr>
          <p:nvPr>
            <p:ph sz="quarter" idx="10"/>
          </p:nvPr>
        </p:nvSpPr>
        <p:spPr/>
        <p:txBody>
          <a:bodyPr/>
          <a:lstStyle/>
          <a:p>
            <a:pPr marL="0" lvl="1" indent="0">
              <a:buNone/>
            </a:pPr>
            <a:r>
              <a:rPr lang="en-US" sz="3600" dirty="0"/>
              <a:t>Microsoft Azure Platform PowerShell </a:t>
            </a:r>
            <a:r>
              <a:rPr lang="en-US" sz="3600" dirty="0" err="1"/>
              <a:t>cmdlets</a:t>
            </a:r>
            <a:endParaRPr lang="en-US" sz="3600" dirty="0"/>
          </a:p>
          <a:p>
            <a:endParaRPr lang="en-US" sz="3600" dirty="0"/>
          </a:p>
        </p:txBody>
      </p:sp>
    </p:spTree>
    <p:extLst>
      <p:ext uri="{BB962C8B-B14F-4D97-AF65-F5344CB8AC3E}">
        <p14:creationId xmlns:p14="http://schemas.microsoft.com/office/powerpoint/2010/main" val="272776782"/>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358655" y="2276926"/>
            <a:ext cx="9474687" cy="3810196"/>
          </a:xfrm>
          <a:prstGeom prst="rect">
            <a:avLst/>
          </a:prstGeom>
        </p:spPr>
      </p:pic>
      <p:sp>
        <p:nvSpPr>
          <p:cNvPr id="2" name="Rectangle 1"/>
          <p:cNvSpPr/>
          <p:nvPr/>
        </p:nvSpPr>
        <p:spPr>
          <a:xfrm>
            <a:off x="4190250" y="6098370"/>
            <a:ext cx="3811492" cy="523220"/>
          </a:xfrm>
          <a:prstGeom prst="rect">
            <a:avLst/>
          </a:prstGeom>
        </p:spPr>
        <p:txBody>
          <a:bodyPr wrap="none">
            <a:spAutoFit/>
          </a:bodyPr>
          <a:lstStyle/>
          <a:p>
            <a:pPr algn="ctr"/>
            <a:r>
              <a:rPr lang="en-US" sz="2800" dirty="0" smtClean="0">
                <a:solidFill>
                  <a:schemeClr val="bg1"/>
                </a:solidFill>
                <a:latin typeface="+mj-lt"/>
              </a:rPr>
              <a:t>http://bit.ly/azurexplatcli</a:t>
            </a:r>
            <a:endParaRPr lang="en-US" sz="2800" dirty="0">
              <a:solidFill>
                <a:schemeClr val="bg1"/>
              </a:solidFill>
              <a:latin typeface="+mj-lt"/>
            </a:endParaRPr>
          </a:p>
        </p:txBody>
      </p:sp>
      <p:sp>
        <p:nvSpPr>
          <p:cNvPr id="3" name="Title 2"/>
          <p:cNvSpPr>
            <a:spLocks noGrp="1"/>
          </p:cNvSpPr>
          <p:nvPr>
            <p:ph type="title"/>
          </p:nvPr>
        </p:nvSpPr>
        <p:spPr/>
        <p:txBody>
          <a:bodyPr/>
          <a:lstStyle/>
          <a:p>
            <a:r>
              <a:rPr lang="en-US" dirty="0"/>
              <a:t>Automate Server Provisioning</a:t>
            </a:r>
          </a:p>
        </p:txBody>
      </p:sp>
      <p:sp>
        <p:nvSpPr>
          <p:cNvPr id="5" name="Content Placeholder 4"/>
          <p:cNvSpPr>
            <a:spLocks noGrp="1"/>
          </p:cNvSpPr>
          <p:nvPr>
            <p:ph sz="quarter" idx="10"/>
          </p:nvPr>
        </p:nvSpPr>
        <p:spPr/>
        <p:txBody>
          <a:bodyPr/>
          <a:lstStyle/>
          <a:p>
            <a:pPr marL="0" indent="0">
              <a:buNone/>
            </a:pPr>
            <a:r>
              <a:rPr lang="en-US" sz="3600" dirty="0">
                <a:latin typeface="+mn-lt"/>
              </a:rPr>
              <a:t>Azure Cross-Platform Command-Line Interface (</a:t>
            </a:r>
            <a:r>
              <a:rPr lang="en-US" sz="3600" dirty="0" err="1">
                <a:latin typeface="+mn-lt"/>
              </a:rPr>
              <a:t>xplat</a:t>
            </a:r>
            <a:r>
              <a:rPr lang="en-US" sz="3600" dirty="0">
                <a:latin typeface="+mn-lt"/>
              </a:rPr>
              <a:t>-cli)</a:t>
            </a:r>
          </a:p>
          <a:p>
            <a:pPr marL="0" indent="0">
              <a:buNone/>
            </a:pPr>
            <a:endParaRPr lang="en-US" sz="3600" dirty="0">
              <a:latin typeface="+mn-lt"/>
            </a:endParaRPr>
          </a:p>
        </p:txBody>
      </p:sp>
    </p:spTree>
    <p:extLst>
      <p:ext uri="{BB962C8B-B14F-4D97-AF65-F5344CB8AC3E}">
        <p14:creationId xmlns:p14="http://schemas.microsoft.com/office/powerpoint/2010/main" val="2799623372"/>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a:t>
            </a:r>
            <a:r>
              <a:rPr lang="en-US" dirty="0"/>
              <a:t>Creating A SQL Database Server</a:t>
            </a:r>
            <a:br>
              <a:rPr lang="en-US" dirty="0"/>
            </a:br>
            <a:r>
              <a:rPr lang="en-US" dirty="0"/>
              <a:t>and a SQL </a:t>
            </a:r>
            <a:r>
              <a:rPr lang="en-US" dirty="0" smtClean="0"/>
              <a:t>Database</a:t>
            </a:r>
            <a:endParaRPr lang="en-US" dirty="0"/>
          </a:p>
        </p:txBody>
      </p:sp>
      <p:pic>
        <p:nvPicPr>
          <p:cNvPr id="5" name="Picture 4"/>
          <p:cNvPicPr>
            <a:picLocks noChangeAspect="1"/>
          </p:cNvPicPr>
          <p:nvPr/>
        </p:nvPicPr>
        <p:blipFill>
          <a:blip r:embed="rId3">
            <a:biLevel thresh="25000"/>
          </a:blip>
          <a:stretch>
            <a:fillRect/>
          </a:stretch>
        </p:blipFill>
        <p:spPr>
          <a:xfrm>
            <a:off x="11287913" y="72570"/>
            <a:ext cx="817002" cy="859814"/>
          </a:xfrm>
          <a:prstGeom prst="rect">
            <a:avLst/>
          </a:prstGeom>
        </p:spPr>
      </p:pic>
    </p:spTree>
    <p:extLst>
      <p:ext uri="{BB962C8B-B14F-4D97-AF65-F5344CB8AC3E}">
        <p14:creationId xmlns:p14="http://schemas.microsoft.com/office/powerpoint/2010/main" val="13708064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2248235283"/>
              </p:ext>
            </p:extLst>
          </p:nvPr>
        </p:nvGraphicFramePr>
        <p:xfrm>
          <a:off x="340517" y="1487468"/>
          <a:ext cx="11510966" cy="3936536"/>
        </p:xfrm>
        <a:graphic>
          <a:graphicData uri="http://schemas.openxmlformats.org/drawingml/2006/table">
            <a:tbl>
              <a:tblPr firstRow="1" bandRow="1">
                <a:tableStyleId>{21E4AEA4-8DFA-4A89-87EB-49C32662AFE0}</a:tableStyleId>
              </a:tblPr>
              <a:tblGrid>
                <a:gridCol w="1198567">
                  <a:extLst>
                    <a:ext uri="{9D8B030D-6E8A-4147-A177-3AD203B41FA5}">
                      <a16:colId xmlns:a16="http://schemas.microsoft.com/office/drawing/2014/main" xmlns="" val="20000"/>
                    </a:ext>
                  </a:extLst>
                </a:gridCol>
                <a:gridCol w="1674812">
                  <a:extLst>
                    <a:ext uri="{9D8B030D-6E8A-4147-A177-3AD203B41FA5}">
                      <a16:colId xmlns:a16="http://schemas.microsoft.com/office/drawing/2014/main" xmlns="" val="20001"/>
                    </a:ext>
                  </a:extLst>
                </a:gridCol>
                <a:gridCol w="2071688">
                  <a:extLst>
                    <a:ext uri="{9D8B030D-6E8A-4147-A177-3AD203B41FA5}">
                      <a16:colId xmlns:a16="http://schemas.microsoft.com/office/drawing/2014/main" xmlns="" val="20002"/>
                    </a:ext>
                  </a:extLst>
                </a:gridCol>
                <a:gridCol w="1016000">
                  <a:extLst>
                    <a:ext uri="{9D8B030D-6E8A-4147-A177-3AD203B41FA5}">
                      <a16:colId xmlns:a16="http://schemas.microsoft.com/office/drawing/2014/main" xmlns="" val="20003"/>
                    </a:ext>
                  </a:extLst>
                </a:gridCol>
                <a:gridCol w="1841500">
                  <a:extLst>
                    <a:ext uri="{9D8B030D-6E8A-4147-A177-3AD203B41FA5}">
                      <a16:colId xmlns:a16="http://schemas.microsoft.com/office/drawing/2014/main" xmlns="" val="20004"/>
                    </a:ext>
                  </a:extLst>
                </a:gridCol>
                <a:gridCol w="830658">
                  <a:extLst>
                    <a:ext uri="{9D8B030D-6E8A-4147-A177-3AD203B41FA5}">
                      <a16:colId xmlns:a16="http://schemas.microsoft.com/office/drawing/2014/main" xmlns="" val="20005"/>
                    </a:ext>
                  </a:extLst>
                </a:gridCol>
                <a:gridCol w="960042">
                  <a:extLst>
                    <a:ext uri="{9D8B030D-6E8A-4147-A177-3AD203B41FA5}">
                      <a16:colId xmlns:a16="http://schemas.microsoft.com/office/drawing/2014/main" xmlns="" val="20006"/>
                    </a:ext>
                  </a:extLst>
                </a:gridCol>
                <a:gridCol w="1917699">
                  <a:extLst>
                    <a:ext uri="{9D8B030D-6E8A-4147-A177-3AD203B41FA5}">
                      <a16:colId xmlns:a16="http://schemas.microsoft.com/office/drawing/2014/main" xmlns="" val="20007"/>
                    </a:ext>
                  </a:extLst>
                </a:gridCol>
              </a:tblGrid>
              <a:tr h="566310">
                <a:tc rowSpan="2">
                  <a:txBody>
                    <a:bodyPr/>
                    <a:lstStyle/>
                    <a:p>
                      <a:r>
                        <a:rPr lang="en-US" dirty="0" smtClean="0"/>
                        <a:t>Service</a:t>
                      </a:r>
                      <a:r>
                        <a:rPr lang="en-US" baseline="0" dirty="0" smtClean="0"/>
                        <a:t> Tier</a:t>
                      </a:r>
                      <a:endParaRPr lang="en-US" b="0" dirty="0">
                        <a:latin typeface="+mj-lt"/>
                      </a:endParaRPr>
                    </a:p>
                  </a:txBody>
                  <a:tcPr/>
                </a:tc>
                <a:tc rowSpan="2">
                  <a:txBody>
                    <a:bodyPr/>
                    <a:lstStyle/>
                    <a:p>
                      <a:pPr marL="0" algn="l" defTabSz="914400" rtl="0" eaLnBrk="1" latinLnBrk="0" hangingPunct="1"/>
                      <a:r>
                        <a:rPr lang="en-US" sz="1800" kern="1200" dirty="0" smtClean="0"/>
                        <a:t>Performance Level</a:t>
                      </a:r>
                      <a:endParaRPr lang="en-US" sz="1800" b="0" kern="1200" dirty="0">
                        <a:solidFill>
                          <a:schemeClr val="lt1"/>
                        </a:solidFill>
                        <a:latin typeface="+mj-lt"/>
                        <a:ea typeface="+mn-ea"/>
                        <a:cs typeface="+mn-cs"/>
                      </a:endParaRPr>
                    </a:p>
                  </a:txBody>
                  <a:tcPr/>
                </a:tc>
                <a:tc rowSpan="2">
                  <a:txBody>
                    <a:bodyPr/>
                    <a:lstStyle/>
                    <a:p>
                      <a:pPr marL="0" algn="l" defTabSz="914400" rtl="0" eaLnBrk="1" latinLnBrk="0" hangingPunct="1"/>
                      <a:r>
                        <a:rPr lang="en-US" sz="1800" kern="1200" dirty="0" smtClean="0"/>
                        <a:t>Common App Pattern</a:t>
                      </a:r>
                      <a:endParaRPr lang="en-US" sz="1800" b="0" kern="1200" dirty="0">
                        <a:solidFill>
                          <a:schemeClr val="lt1"/>
                        </a:solidFill>
                        <a:latin typeface="+mj-lt"/>
                        <a:ea typeface="+mn-ea"/>
                        <a:cs typeface="+mn-cs"/>
                      </a:endParaRPr>
                    </a:p>
                  </a:txBody>
                  <a:tcPr/>
                </a:tc>
                <a:tc gridSpan="3">
                  <a:txBody>
                    <a:bodyPr/>
                    <a:lstStyle/>
                    <a:p>
                      <a:pPr marL="0" algn="l" defTabSz="914400" rtl="0" eaLnBrk="1" latinLnBrk="0" hangingPunct="1"/>
                      <a:r>
                        <a:rPr lang="en-US" sz="1800" kern="1200" dirty="0" smtClean="0"/>
                        <a:t>Performance</a:t>
                      </a:r>
                      <a:endParaRPr lang="en-US" sz="1800" b="0" kern="1200" dirty="0">
                        <a:solidFill>
                          <a:schemeClr val="lt1"/>
                        </a:solidFill>
                        <a:latin typeface="+mj-lt"/>
                        <a:ea typeface="+mn-ea"/>
                        <a:cs typeface="+mn-cs"/>
                      </a:endParaRPr>
                    </a:p>
                  </a:txBody>
                  <a:tcPr/>
                </a:tc>
                <a:tc hMerge="1">
                  <a:txBody>
                    <a:bodyPr/>
                    <a:lstStyle/>
                    <a:p>
                      <a:endParaRPr lang="en-US" dirty="0"/>
                    </a:p>
                  </a:txBody>
                  <a:tcPr/>
                </a:tc>
                <a:tc hMerge="1">
                  <a:txBody>
                    <a:bodyPr/>
                    <a:lstStyle/>
                    <a:p>
                      <a:endParaRPr lang="en-US" dirty="0"/>
                    </a:p>
                  </a:txBody>
                  <a:tcPr/>
                </a:tc>
                <a:tc gridSpan="2">
                  <a:txBody>
                    <a:bodyPr/>
                    <a:lstStyle/>
                    <a:p>
                      <a:pPr marL="0" algn="l" defTabSz="914400" rtl="0" eaLnBrk="1" latinLnBrk="0" hangingPunct="1"/>
                      <a:r>
                        <a:rPr lang="en-US" sz="1800" kern="1200" dirty="0" smtClean="0"/>
                        <a:t>Business Continuity </a:t>
                      </a:r>
                      <a:endParaRPr lang="en-US" sz="1800" b="0" kern="1200" dirty="0">
                        <a:solidFill>
                          <a:schemeClr val="lt1"/>
                        </a:solidFill>
                        <a:latin typeface="+mj-lt"/>
                        <a:ea typeface="+mn-ea"/>
                        <a:cs typeface="+mn-cs"/>
                      </a:endParaRPr>
                    </a:p>
                  </a:txBody>
                  <a:tcPr/>
                </a:tc>
                <a:tc hMerge="1">
                  <a:txBody>
                    <a:bodyPr/>
                    <a:lstStyle/>
                    <a:p>
                      <a:endParaRPr lang="en-US" dirty="0"/>
                    </a:p>
                  </a:txBody>
                  <a:tcPr/>
                </a:tc>
                <a:extLst>
                  <a:ext uri="{0D108BD9-81ED-4DB2-BD59-A6C34878D82A}">
                    <a16:rowId xmlns:a16="http://schemas.microsoft.com/office/drawing/2014/main" xmlns="" val="10000"/>
                  </a:ext>
                </a:extLst>
              </a:tr>
              <a:tr h="718636">
                <a:tc vMerge="1">
                  <a:txBody>
                    <a:bodyPr/>
                    <a:lstStyle/>
                    <a:p>
                      <a:endParaRPr lang="en-US" dirty="0"/>
                    </a:p>
                  </a:txBody>
                  <a:tcPr/>
                </a:tc>
                <a:tc vMerge="1">
                  <a:txBody>
                    <a:bodyPr/>
                    <a:lstStyle/>
                    <a:p>
                      <a:endParaRPr lang="en-US" dirty="0"/>
                    </a:p>
                  </a:txBody>
                  <a:tcPr/>
                </a:tc>
                <a:tc vMerge="1">
                  <a:txBody>
                    <a:bodyPr/>
                    <a:lstStyle/>
                    <a:p>
                      <a:endParaRPr lang="en-US" dirty="0"/>
                    </a:p>
                  </a:txBody>
                  <a:tcPr/>
                </a:tc>
                <a:tc>
                  <a:txBody>
                    <a:bodyPr/>
                    <a:lstStyle/>
                    <a:p>
                      <a:r>
                        <a:rPr lang="en-US" b="1" dirty="0" smtClean="0"/>
                        <a:t>Max DB Size</a:t>
                      </a:r>
                      <a:endParaRPr lang="en-US" b="1" dirty="0">
                        <a:solidFill>
                          <a:srgbClr val="005D7E"/>
                        </a:solidFill>
                        <a:latin typeface="+mj-lt"/>
                      </a:endParaRPr>
                    </a:p>
                  </a:txBody>
                  <a:tcPr>
                    <a:solidFill>
                      <a:schemeClr val="accent2">
                        <a:lumMod val="40000"/>
                        <a:lumOff val="60000"/>
                      </a:schemeClr>
                    </a:solidFill>
                  </a:tcPr>
                </a:tc>
                <a:tc>
                  <a:txBody>
                    <a:bodyPr/>
                    <a:lstStyle/>
                    <a:p>
                      <a:r>
                        <a:rPr lang="en-US" b="1" dirty="0" smtClean="0"/>
                        <a:t>Transaction </a:t>
                      </a:r>
                      <a:r>
                        <a:rPr lang="en-US" b="1" dirty="0" err="1" smtClean="0"/>
                        <a:t>Perf</a:t>
                      </a:r>
                      <a:r>
                        <a:rPr lang="en-US" b="1" dirty="0" smtClean="0"/>
                        <a:t>. Objective</a:t>
                      </a:r>
                      <a:endParaRPr lang="en-US" b="1" dirty="0">
                        <a:solidFill>
                          <a:srgbClr val="005D7E"/>
                        </a:solidFill>
                        <a:latin typeface="+mj-lt"/>
                      </a:endParaRPr>
                    </a:p>
                  </a:txBody>
                  <a:tcPr>
                    <a:solidFill>
                      <a:schemeClr val="accent2">
                        <a:lumMod val="40000"/>
                        <a:lumOff val="60000"/>
                      </a:schemeClr>
                    </a:solidFill>
                  </a:tcPr>
                </a:tc>
                <a:tc>
                  <a:txBody>
                    <a:bodyPr/>
                    <a:lstStyle/>
                    <a:p>
                      <a:r>
                        <a:rPr lang="en-US" b="1" dirty="0" smtClean="0"/>
                        <a:t>DTU</a:t>
                      </a:r>
                      <a:endParaRPr lang="en-US" b="1" dirty="0">
                        <a:solidFill>
                          <a:srgbClr val="005D7E"/>
                        </a:solidFill>
                        <a:latin typeface="+mj-lt"/>
                      </a:endParaRPr>
                    </a:p>
                  </a:txBody>
                  <a:tcPr>
                    <a:solidFill>
                      <a:schemeClr val="accent2">
                        <a:lumMod val="40000"/>
                        <a:lumOff val="60000"/>
                      </a:schemeClr>
                    </a:solidFill>
                  </a:tcPr>
                </a:tc>
                <a:tc>
                  <a:txBody>
                    <a:bodyPr/>
                    <a:lstStyle/>
                    <a:p>
                      <a:r>
                        <a:rPr lang="en-US" b="1" dirty="0" smtClean="0"/>
                        <a:t>PITR</a:t>
                      </a:r>
                      <a:endParaRPr lang="en-US" b="1" dirty="0">
                        <a:solidFill>
                          <a:srgbClr val="005D7E"/>
                        </a:solidFill>
                        <a:latin typeface="+mj-lt"/>
                      </a:endParaRPr>
                    </a:p>
                  </a:txBody>
                  <a:tcPr>
                    <a:solidFill>
                      <a:schemeClr val="accent2">
                        <a:lumMod val="40000"/>
                        <a:lumOff val="60000"/>
                      </a:schemeClr>
                    </a:solidFill>
                  </a:tcPr>
                </a:tc>
                <a:tc>
                  <a:txBody>
                    <a:bodyPr/>
                    <a:lstStyle/>
                    <a:p>
                      <a:r>
                        <a:rPr lang="en-US" b="1" dirty="0" smtClean="0"/>
                        <a:t>DR / GEO-Rep</a:t>
                      </a:r>
                      <a:endParaRPr lang="en-US" b="1" dirty="0">
                        <a:solidFill>
                          <a:srgbClr val="005D7E"/>
                        </a:solidFill>
                        <a:latin typeface="+mj-lt"/>
                      </a:endParaRPr>
                    </a:p>
                  </a:txBody>
                  <a:tcPr>
                    <a:solidFill>
                      <a:schemeClr val="accent2">
                        <a:lumMod val="40000"/>
                        <a:lumOff val="60000"/>
                      </a:schemeClr>
                    </a:solidFill>
                  </a:tcPr>
                </a:tc>
                <a:extLst>
                  <a:ext uri="{0D108BD9-81ED-4DB2-BD59-A6C34878D82A}">
                    <a16:rowId xmlns:a16="http://schemas.microsoft.com/office/drawing/2014/main" xmlns="" val="10001"/>
                  </a:ext>
                </a:extLst>
              </a:tr>
              <a:tr h="854541">
                <a:tc>
                  <a:txBody>
                    <a:bodyPr/>
                    <a:lstStyle/>
                    <a:p>
                      <a:r>
                        <a:rPr lang="en-US" dirty="0" smtClean="0"/>
                        <a:t>Basic</a:t>
                      </a:r>
                      <a:endParaRPr lang="en-US" dirty="0">
                        <a:solidFill>
                          <a:srgbClr val="005D7E"/>
                        </a:solidFill>
                        <a:latin typeface="+mj-lt"/>
                      </a:endParaRPr>
                    </a:p>
                  </a:txBody>
                  <a:tcPr/>
                </a:tc>
                <a:tc>
                  <a:txBody>
                    <a:bodyPr/>
                    <a:lstStyle/>
                    <a:p>
                      <a:r>
                        <a:rPr lang="en-US" dirty="0" smtClean="0"/>
                        <a:t>Basic</a:t>
                      </a:r>
                      <a:endParaRPr lang="en-US" dirty="0">
                        <a:solidFill>
                          <a:srgbClr val="005D7E"/>
                        </a:solidFill>
                        <a:latin typeface="+mj-lt"/>
                      </a:endParaRPr>
                    </a:p>
                  </a:txBody>
                  <a:tcPr/>
                </a:tc>
                <a:tc>
                  <a:txBody>
                    <a:bodyPr/>
                    <a:lstStyle/>
                    <a:p>
                      <a:r>
                        <a:rPr lang="en-US" sz="1600" dirty="0" smtClean="0"/>
                        <a:t>Small</a:t>
                      </a:r>
                      <a:r>
                        <a:rPr lang="en-US" sz="1600" baseline="0" dirty="0" smtClean="0"/>
                        <a:t> DB, SQL </a:t>
                      </a:r>
                      <a:r>
                        <a:rPr lang="en-US" sz="1600" baseline="0" dirty="0" err="1" smtClean="0"/>
                        <a:t>opp</a:t>
                      </a:r>
                      <a:endParaRPr lang="en-US" dirty="0">
                        <a:solidFill>
                          <a:srgbClr val="005D7E"/>
                        </a:solidFill>
                        <a:latin typeface="+mj-lt"/>
                      </a:endParaRPr>
                    </a:p>
                  </a:txBody>
                  <a:tcPr/>
                </a:tc>
                <a:tc>
                  <a:txBody>
                    <a:bodyPr/>
                    <a:lstStyle/>
                    <a:p>
                      <a:r>
                        <a:rPr lang="en-US" dirty="0" smtClean="0"/>
                        <a:t>2 GB</a:t>
                      </a:r>
                      <a:endParaRPr lang="en-US" dirty="0">
                        <a:solidFill>
                          <a:srgbClr val="005D7E"/>
                        </a:solidFill>
                        <a:latin typeface="+mj-lt"/>
                      </a:endParaRPr>
                    </a:p>
                  </a:txBody>
                  <a:tcPr/>
                </a:tc>
                <a:tc>
                  <a:txBody>
                    <a:bodyPr/>
                    <a:lstStyle/>
                    <a:p>
                      <a:r>
                        <a:rPr lang="en-US" dirty="0" smtClean="0"/>
                        <a:t>Reliability</a:t>
                      </a:r>
                      <a:r>
                        <a:rPr lang="en-US" baseline="0" dirty="0" smtClean="0"/>
                        <a:t> / Hr.</a:t>
                      </a:r>
                      <a:endParaRPr lang="en-US" dirty="0">
                        <a:solidFill>
                          <a:srgbClr val="005D7E"/>
                        </a:solidFill>
                        <a:latin typeface="+mj-lt"/>
                      </a:endParaRPr>
                    </a:p>
                  </a:txBody>
                  <a:tcPr/>
                </a:tc>
                <a:tc>
                  <a:txBody>
                    <a:bodyPr/>
                    <a:lstStyle/>
                    <a:p>
                      <a:r>
                        <a:rPr lang="en-US" dirty="0" smtClean="0"/>
                        <a:t>5</a:t>
                      </a:r>
                      <a:endParaRPr lang="en-US" dirty="0">
                        <a:solidFill>
                          <a:srgbClr val="005D7E"/>
                        </a:solidFill>
                        <a:latin typeface="+mj-lt"/>
                      </a:endParaRPr>
                    </a:p>
                  </a:txBody>
                  <a:tcPr/>
                </a:tc>
                <a:tc>
                  <a:txBody>
                    <a:bodyPr/>
                    <a:lstStyle/>
                    <a:p>
                      <a:r>
                        <a:rPr lang="en-US" dirty="0" smtClean="0"/>
                        <a:t>7 Days</a:t>
                      </a:r>
                      <a:endParaRPr lang="en-US" dirty="0">
                        <a:solidFill>
                          <a:srgbClr val="005D7E"/>
                        </a:solidFill>
                        <a:latin typeface="+mj-lt"/>
                      </a:endParaRPr>
                    </a:p>
                  </a:txBody>
                  <a:tcPr/>
                </a:tc>
                <a:tc>
                  <a:txBody>
                    <a:bodyPr/>
                    <a:lstStyle/>
                    <a:p>
                      <a:r>
                        <a:rPr lang="en-US" dirty="0" smtClean="0"/>
                        <a:t>DB Copy + Manual Export</a:t>
                      </a:r>
                      <a:endParaRPr lang="en-US" dirty="0">
                        <a:solidFill>
                          <a:srgbClr val="005D7E"/>
                        </a:solidFill>
                        <a:latin typeface="+mj-lt"/>
                      </a:endParaRPr>
                    </a:p>
                  </a:txBody>
                  <a:tcPr/>
                </a:tc>
                <a:extLst>
                  <a:ext uri="{0D108BD9-81ED-4DB2-BD59-A6C34878D82A}">
                    <a16:rowId xmlns:a16="http://schemas.microsoft.com/office/drawing/2014/main" xmlns="" val="10002"/>
                  </a:ext>
                </a:extLst>
              </a:tr>
              <a:tr h="829178">
                <a:tc>
                  <a:txBody>
                    <a:bodyPr/>
                    <a:lstStyle/>
                    <a:p>
                      <a:r>
                        <a:rPr lang="en-US" dirty="0" smtClean="0"/>
                        <a:t>Standard</a:t>
                      </a:r>
                      <a:endParaRPr lang="en-US" dirty="0">
                        <a:solidFill>
                          <a:srgbClr val="005D7E"/>
                        </a:solidFill>
                        <a:latin typeface="+mj-lt"/>
                      </a:endParaRPr>
                    </a:p>
                  </a:txBody>
                  <a:tcPr/>
                </a:tc>
                <a:tc>
                  <a:txBody>
                    <a:bodyPr/>
                    <a:lstStyle/>
                    <a:p>
                      <a:r>
                        <a:rPr lang="en-US" dirty="0" smtClean="0"/>
                        <a:t>S0</a:t>
                      </a:r>
                      <a:br>
                        <a:rPr lang="en-US" dirty="0" smtClean="0"/>
                      </a:br>
                      <a:r>
                        <a:rPr lang="en-US" dirty="0" smtClean="0"/>
                        <a:t>S1</a:t>
                      </a:r>
                      <a:br>
                        <a:rPr lang="en-US" dirty="0" smtClean="0"/>
                      </a:br>
                      <a:r>
                        <a:rPr lang="en-US" dirty="0" smtClean="0"/>
                        <a:t>S2</a:t>
                      </a:r>
                      <a:endParaRPr lang="en-US" dirty="0">
                        <a:solidFill>
                          <a:srgbClr val="005D7E"/>
                        </a:solidFill>
                        <a:latin typeface="+mj-lt"/>
                      </a:endParaRPr>
                    </a:p>
                  </a:txBody>
                  <a:tcPr/>
                </a:tc>
                <a:tc>
                  <a:txBody>
                    <a:bodyPr/>
                    <a:lstStyle/>
                    <a:p>
                      <a:r>
                        <a:rPr lang="en-US" sz="1600" dirty="0" err="1" smtClean="0"/>
                        <a:t>Wrkgp</a:t>
                      </a:r>
                      <a:r>
                        <a:rPr lang="en-US" sz="1600" dirty="0" smtClean="0"/>
                        <a:t>/cloud</a:t>
                      </a:r>
                      <a:r>
                        <a:rPr lang="en-US" sz="1600" baseline="0" dirty="0" smtClean="0"/>
                        <a:t> app, multiple concurrent  operations</a:t>
                      </a:r>
                      <a:endParaRPr lang="en-US" sz="1600" dirty="0">
                        <a:solidFill>
                          <a:srgbClr val="005D7E"/>
                        </a:solidFill>
                        <a:latin typeface="+mj-lt"/>
                      </a:endParaRPr>
                    </a:p>
                  </a:txBody>
                  <a:tcPr/>
                </a:tc>
                <a:tc>
                  <a:txBody>
                    <a:bodyPr/>
                    <a:lstStyle/>
                    <a:p>
                      <a:r>
                        <a:rPr lang="en-US" dirty="0" smtClean="0"/>
                        <a:t>250 GB</a:t>
                      </a:r>
                      <a:endParaRPr lang="en-US" dirty="0">
                        <a:solidFill>
                          <a:srgbClr val="005D7E"/>
                        </a:solidFill>
                        <a:latin typeface="+mj-lt"/>
                      </a:endParaRPr>
                    </a:p>
                  </a:txBody>
                  <a:tcPr/>
                </a:tc>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dirty="0" smtClean="0"/>
                        <a:t>Reliability</a:t>
                      </a:r>
                      <a:r>
                        <a:rPr lang="en-US" baseline="0" dirty="0" smtClean="0"/>
                        <a:t> / Min.</a:t>
                      </a:r>
                      <a:endParaRPr lang="en-US" dirty="0" smtClean="0">
                        <a:solidFill>
                          <a:srgbClr val="005D7E"/>
                        </a:solidFill>
                        <a:latin typeface="+mj-lt"/>
                      </a:endParaRPr>
                    </a:p>
                  </a:txBody>
                  <a:tcPr/>
                </a:tc>
                <a:tc>
                  <a:txBody>
                    <a:bodyPr/>
                    <a:lstStyle/>
                    <a:p>
                      <a:r>
                        <a:rPr lang="en-US" dirty="0" smtClean="0"/>
                        <a:t>10</a:t>
                      </a:r>
                      <a:br>
                        <a:rPr lang="en-US" dirty="0" smtClean="0"/>
                      </a:br>
                      <a:r>
                        <a:rPr lang="en-US" dirty="0" smtClean="0"/>
                        <a:t>20</a:t>
                      </a:r>
                      <a:br>
                        <a:rPr lang="en-US" dirty="0" smtClean="0"/>
                      </a:br>
                      <a:r>
                        <a:rPr lang="en-US" dirty="0" smtClean="0"/>
                        <a:t>50</a:t>
                      </a:r>
                      <a:endParaRPr lang="en-US" dirty="0">
                        <a:solidFill>
                          <a:srgbClr val="005D7E"/>
                        </a:solidFill>
                        <a:latin typeface="+mj-lt"/>
                      </a:endParaRPr>
                    </a:p>
                  </a:txBody>
                  <a:tcPr/>
                </a:tc>
                <a:tc>
                  <a:txBody>
                    <a:bodyPr/>
                    <a:lstStyle/>
                    <a:p>
                      <a:r>
                        <a:rPr lang="en-US" dirty="0" smtClean="0"/>
                        <a:t>14 Days</a:t>
                      </a:r>
                      <a:endParaRPr lang="en-US" dirty="0">
                        <a:solidFill>
                          <a:srgbClr val="005D7E"/>
                        </a:solidFill>
                        <a:latin typeface="+mj-lt"/>
                      </a:endParaRPr>
                    </a:p>
                  </a:txBody>
                  <a:tcPr/>
                </a:tc>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dirty="0" smtClean="0"/>
                        <a:t>DB Copy + Manual Export</a:t>
                      </a:r>
                      <a:endParaRPr lang="en-US" dirty="0" smtClean="0">
                        <a:solidFill>
                          <a:srgbClr val="005D7E"/>
                        </a:solidFill>
                        <a:latin typeface="+mj-lt"/>
                      </a:endParaRPr>
                    </a:p>
                  </a:txBody>
                  <a:tcPr/>
                </a:tc>
                <a:extLst>
                  <a:ext uri="{0D108BD9-81ED-4DB2-BD59-A6C34878D82A}">
                    <a16:rowId xmlns:a16="http://schemas.microsoft.com/office/drawing/2014/main" xmlns="" val="10003"/>
                  </a:ext>
                </a:extLst>
              </a:tr>
              <a:tr h="899032">
                <a:tc>
                  <a:txBody>
                    <a:bodyPr/>
                    <a:lstStyle/>
                    <a:p>
                      <a:r>
                        <a:rPr lang="en-US" dirty="0" smtClean="0"/>
                        <a:t>Premium</a:t>
                      </a:r>
                      <a:endParaRPr lang="en-US" dirty="0">
                        <a:solidFill>
                          <a:srgbClr val="005D7E"/>
                        </a:solidFill>
                        <a:latin typeface="+mj-lt"/>
                      </a:endParaRPr>
                    </a:p>
                  </a:txBody>
                  <a:tcPr/>
                </a:tc>
                <a:tc>
                  <a:txBody>
                    <a:bodyPr/>
                    <a:lstStyle/>
                    <a:p>
                      <a:r>
                        <a:rPr lang="en-US" dirty="0" smtClean="0"/>
                        <a:t>P1</a:t>
                      </a:r>
                      <a:r>
                        <a:rPr lang="en-US" baseline="0" dirty="0" smtClean="0"/>
                        <a:t/>
                      </a:r>
                      <a:br>
                        <a:rPr lang="en-US" baseline="0" dirty="0" smtClean="0"/>
                      </a:br>
                      <a:r>
                        <a:rPr lang="en-US" baseline="0" dirty="0" smtClean="0"/>
                        <a:t>P2</a:t>
                      </a:r>
                      <a:br>
                        <a:rPr lang="en-US" baseline="0" dirty="0" smtClean="0"/>
                      </a:br>
                      <a:r>
                        <a:rPr lang="en-US" baseline="0" dirty="0" smtClean="0"/>
                        <a:t>P3</a:t>
                      </a:r>
                      <a:endParaRPr lang="en-US" dirty="0">
                        <a:solidFill>
                          <a:srgbClr val="005D7E"/>
                        </a:solidFill>
                        <a:latin typeface="+mj-lt"/>
                      </a:endParaRPr>
                    </a:p>
                  </a:txBody>
                  <a:tcPr/>
                </a:tc>
                <a:tc>
                  <a:txBody>
                    <a:bodyPr/>
                    <a:lstStyle/>
                    <a:p>
                      <a:r>
                        <a:rPr lang="en-US" sz="1600" dirty="0" smtClean="0"/>
                        <a:t>Mission</a:t>
                      </a:r>
                      <a:r>
                        <a:rPr lang="en-US" sz="1600" baseline="0" dirty="0" smtClean="0"/>
                        <a:t> Critical, High volume, Many concurrent Users</a:t>
                      </a:r>
                      <a:endParaRPr lang="en-US" sz="1600" dirty="0">
                        <a:solidFill>
                          <a:srgbClr val="005D7E"/>
                        </a:solidFill>
                        <a:latin typeface="+mj-lt"/>
                      </a:endParaRPr>
                    </a:p>
                  </a:txBody>
                  <a:tcPr/>
                </a:tc>
                <a:tc>
                  <a:txBody>
                    <a:bodyPr/>
                    <a:lstStyle/>
                    <a:p>
                      <a:r>
                        <a:rPr lang="en-US" dirty="0" smtClean="0"/>
                        <a:t>500 GB</a:t>
                      </a:r>
                      <a:endParaRPr lang="en-US" dirty="0">
                        <a:solidFill>
                          <a:srgbClr val="005D7E"/>
                        </a:solidFill>
                        <a:latin typeface="+mj-lt"/>
                      </a:endParaRPr>
                    </a:p>
                  </a:txBody>
                  <a:tcPr/>
                </a:tc>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dirty="0" smtClean="0"/>
                        <a:t>Reliability</a:t>
                      </a:r>
                      <a:r>
                        <a:rPr lang="en-US" baseline="0" dirty="0" smtClean="0"/>
                        <a:t> / sec.</a:t>
                      </a:r>
                      <a:endParaRPr lang="en-US" dirty="0" smtClean="0">
                        <a:solidFill>
                          <a:srgbClr val="005D7E"/>
                        </a:solidFill>
                        <a:latin typeface="+mj-lt"/>
                      </a:endParaRPr>
                    </a:p>
                  </a:txBody>
                  <a:tcPr/>
                </a:tc>
                <a:tc>
                  <a:txBody>
                    <a:bodyPr/>
                    <a:lstStyle/>
                    <a:p>
                      <a:r>
                        <a:rPr lang="en-US" dirty="0" smtClean="0"/>
                        <a:t>100</a:t>
                      </a:r>
                    </a:p>
                    <a:p>
                      <a:r>
                        <a:rPr lang="en-US" dirty="0" smtClean="0"/>
                        <a:t>200</a:t>
                      </a:r>
                    </a:p>
                    <a:p>
                      <a:r>
                        <a:rPr lang="en-US" dirty="0" smtClean="0"/>
                        <a:t>800</a:t>
                      </a:r>
                      <a:endParaRPr lang="en-US" dirty="0">
                        <a:solidFill>
                          <a:srgbClr val="005D7E"/>
                        </a:solidFill>
                        <a:latin typeface="+mj-lt"/>
                      </a:endParaRPr>
                    </a:p>
                  </a:txBody>
                  <a:tcPr/>
                </a:tc>
                <a:tc>
                  <a:txBody>
                    <a:bodyPr/>
                    <a:lstStyle/>
                    <a:p>
                      <a:r>
                        <a:rPr lang="en-US" dirty="0" smtClean="0"/>
                        <a:t>35 Days</a:t>
                      </a:r>
                      <a:endParaRPr lang="en-US" dirty="0">
                        <a:solidFill>
                          <a:srgbClr val="005D7E"/>
                        </a:solidFill>
                        <a:latin typeface="+mj-lt"/>
                      </a:endParaRPr>
                    </a:p>
                  </a:txBody>
                  <a:tcPr/>
                </a:tc>
                <a:tc>
                  <a:txBody>
                    <a:bodyPr/>
                    <a:lstStyle/>
                    <a:p>
                      <a:r>
                        <a:rPr lang="en-US" dirty="0" smtClean="0"/>
                        <a:t>Active Geo-replication</a:t>
                      </a:r>
                      <a:endParaRPr lang="en-US" dirty="0">
                        <a:solidFill>
                          <a:srgbClr val="005D7E"/>
                        </a:solidFill>
                        <a:latin typeface="+mj-lt"/>
                      </a:endParaRPr>
                    </a:p>
                  </a:txBody>
                  <a:tcPr/>
                </a:tc>
                <a:extLst>
                  <a:ext uri="{0D108BD9-81ED-4DB2-BD59-A6C34878D82A}">
                    <a16:rowId xmlns:a16="http://schemas.microsoft.com/office/drawing/2014/main" xmlns="" val="10004"/>
                  </a:ext>
                </a:extLst>
              </a:tr>
            </a:tbl>
          </a:graphicData>
        </a:graphic>
      </p:graphicFrame>
      <p:sp>
        <p:nvSpPr>
          <p:cNvPr id="4"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Selecting the right </a:t>
            </a:r>
            <a:r>
              <a:rPr lang="en-US" dirty="0" smtClean="0"/>
              <a:t>SQL Database edition</a:t>
            </a:r>
            <a:endParaRPr lang="en-US" dirty="0"/>
          </a:p>
        </p:txBody>
      </p:sp>
      <p:sp>
        <p:nvSpPr>
          <p:cNvPr id="5" name="Content Placeholder 2"/>
          <p:cNvSpPr txBox="1">
            <a:spLocks/>
          </p:cNvSpPr>
          <p:nvPr/>
        </p:nvSpPr>
        <p:spPr>
          <a:xfrm>
            <a:off x="0" y="6167717"/>
            <a:ext cx="12192000" cy="528918"/>
          </a:xfrm>
          <a:prstGeom prst="rect">
            <a:avLst/>
          </a:prstGeom>
        </p:spPr>
        <p:txBody>
          <a:bodyPr lIns="0" tIns="0" rIns="0" bIns="0" anchor="b"/>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ctr" defTabSz="914325">
              <a:spcBef>
                <a:spcPts val="2400"/>
              </a:spcBef>
              <a:buNone/>
            </a:pPr>
            <a:r>
              <a:rPr lang="en-US" spc="-51" dirty="0" smtClean="0">
                <a:solidFill>
                  <a:schemeClr val="bg2"/>
                </a:solidFill>
                <a:latin typeface="+mj-lt"/>
              </a:rPr>
              <a:t>This information is subject to change over time.</a:t>
            </a:r>
            <a:endParaRPr lang="en-US" spc="-51" dirty="0">
              <a:solidFill>
                <a:schemeClr val="bg2"/>
              </a:solidFill>
              <a:latin typeface="+mj-lt"/>
            </a:endParaRPr>
          </a:p>
        </p:txBody>
      </p:sp>
    </p:spTree>
    <p:extLst>
      <p:ext uri="{BB962C8B-B14F-4D97-AF65-F5344CB8AC3E}">
        <p14:creationId xmlns:p14="http://schemas.microsoft.com/office/powerpoint/2010/main" val="31615255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p:cNvSpPr txBox="1">
            <a:spLocks/>
          </p:cNvSpPr>
          <p:nvPr/>
        </p:nvSpPr>
        <p:spPr>
          <a:xfrm>
            <a:off x="0" y="0"/>
            <a:ext cx="12191999" cy="6858000"/>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52000" lvl="1" indent="0" defTabSz="914325">
              <a:spcBef>
                <a:spcPts val="1200"/>
              </a:spcBef>
              <a:buNone/>
            </a:pPr>
            <a:r>
              <a:rPr lang="en-US" sz="4000" spc="-51" dirty="0" smtClean="0">
                <a:solidFill>
                  <a:schemeClr val="bg2"/>
                </a:solidFill>
                <a:latin typeface="+mj-lt"/>
              </a:rPr>
              <a:t>Auto </a:t>
            </a:r>
            <a:r>
              <a:rPr lang="en-US" sz="4000" spc="-51" dirty="0">
                <a:solidFill>
                  <a:schemeClr val="bg2"/>
                </a:solidFill>
                <a:latin typeface="+mj-lt"/>
              </a:rPr>
              <a:t>backups, transactional logs every 5 min</a:t>
            </a:r>
          </a:p>
          <a:p>
            <a:pPr marL="252000" lvl="1" indent="0" defTabSz="914325">
              <a:spcBef>
                <a:spcPts val="1200"/>
              </a:spcBef>
              <a:buNone/>
            </a:pPr>
            <a:r>
              <a:rPr lang="en-US" sz="4000" spc="-51" dirty="0">
                <a:solidFill>
                  <a:schemeClr val="bg2"/>
                </a:solidFill>
                <a:latin typeface="+mj-lt"/>
              </a:rPr>
              <a:t>Backups in Azure Storage and geo-replicated </a:t>
            </a:r>
          </a:p>
          <a:p>
            <a:pPr marL="252000" lvl="1" indent="0" defTabSz="914325">
              <a:spcBef>
                <a:spcPts val="1200"/>
              </a:spcBef>
              <a:buNone/>
            </a:pPr>
            <a:r>
              <a:rPr lang="en-US" sz="4000" spc="-51" dirty="0">
                <a:solidFill>
                  <a:schemeClr val="bg2"/>
                </a:solidFill>
                <a:latin typeface="+mj-lt"/>
              </a:rPr>
              <a:t>Creates a side-by-side copy, non-disruptive</a:t>
            </a:r>
          </a:p>
          <a:p>
            <a:pPr marL="252000" lvl="1" indent="0" defTabSz="914325">
              <a:spcBef>
                <a:spcPts val="1200"/>
              </a:spcBef>
              <a:buNone/>
            </a:pPr>
            <a:r>
              <a:rPr lang="en-US" sz="4000" spc="-51" dirty="0" smtClean="0">
                <a:solidFill>
                  <a:schemeClr val="bg2"/>
                </a:solidFill>
                <a:latin typeface="+mj-lt"/>
              </a:rPr>
              <a:t>Backups </a:t>
            </a:r>
            <a:r>
              <a:rPr lang="en-US" sz="4000" spc="-51" dirty="0">
                <a:solidFill>
                  <a:schemeClr val="bg2"/>
                </a:solidFill>
                <a:latin typeface="+mj-lt"/>
              </a:rPr>
              <a:t>retention policy</a:t>
            </a:r>
            <a:r>
              <a:rPr lang="en-US" sz="4000" spc="-51" dirty="0" smtClean="0">
                <a:solidFill>
                  <a:schemeClr val="bg2"/>
                </a:solidFill>
                <a:latin typeface="+mj-lt"/>
              </a:rPr>
              <a:t>: 7, 14 or 35 days</a:t>
            </a:r>
            <a:endParaRPr lang="en-US" sz="4000" spc="-51" dirty="0">
              <a:solidFill>
                <a:schemeClr val="bg2"/>
              </a:solidFill>
              <a:latin typeface="+mj-lt"/>
            </a:endParaRPr>
          </a:p>
          <a:p>
            <a:pPr marL="252000" lvl="1" indent="0" defTabSz="914325">
              <a:spcBef>
                <a:spcPts val="1200"/>
              </a:spcBef>
              <a:buNone/>
            </a:pPr>
            <a:r>
              <a:rPr lang="en-US" sz="4000" spc="-51" dirty="0">
                <a:solidFill>
                  <a:schemeClr val="bg2"/>
                </a:solidFill>
                <a:latin typeface="+mj-lt"/>
              </a:rPr>
              <a:t>Automated export of logical backups for long-term backup </a:t>
            </a:r>
            <a:r>
              <a:rPr lang="en-US" sz="4000" spc="-51" dirty="0" smtClean="0">
                <a:solidFill>
                  <a:schemeClr val="bg2"/>
                </a:solidFill>
                <a:latin typeface="+mj-lt"/>
              </a:rPr>
              <a:t>protection</a:t>
            </a:r>
            <a:endParaRPr lang="en-US" sz="4000" spc="-51" dirty="0">
              <a:solidFill>
                <a:schemeClr val="bg2"/>
              </a:solidFill>
              <a:latin typeface="+mj-lt"/>
            </a:endParaRPr>
          </a:p>
        </p:txBody>
      </p:sp>
      <p:sp>
        <p:nvSpPr>
          <p:cNvPr id="6"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smtClean="0"/>
              <a:t>Point-in-time restore - </a:t>
            </a:r>
            <a:r>
              <a:rPr lang="en-US" spc="-51" dirty="0">
                <a:solidFill>
                  <a:schemeClr val="bg2"/>
                </a:solidFill>
              </a:rPr>
              <a:t>“oops recovery”</a:t>
            </a:r>
            <a:endParaRPr lang="en-US" dirty="0"/>
          </a:p>
        </p:txBody>
      </p:sp>
      <p:sp>
        <p:nvSpPr>
          <p:cNvPr id="2" name="Rectangle 1"/>
          <p:cNvSpPr/>
          <p:nvPr/>
        </p:nvSpPr>
        <p:spPr>
          <a:xfrm>
            <a:off x="0" y="1393801"/>
            <a:ext cx="12192000" cy="701336"/>
          </a:xfrm>
          <a:prstGeom prst="rect">
            <a:avLst/>
          </a:prstGeom>
          <a:solidFill>
            <a:srgbClr val="D08FE1">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0" y="2095137"/>
            <a:ext cx="12192000" cy="701336"/>
          </a:xfrm>
          <a:prstGeom prst="rect">
            <a:avLst/>
          </a:prstGeom>
          <a:solidFill>
            <a:srgbClr val="D08FE1">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0" y="2796473"/>
            <a:ext cx="12192000" cy="701336"/>
          </a:xfrm>
          <a:prstGeom prst="rect">
            <a:avLst/>
          </a:prstGeom>
          <a:solidFill>
            <a:srgbClr val="D08FE1">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0" y="3497809"/>
            <a:ext cx="12192000" cy="701336"/>
          </a:xfrm>
          <a:prstGeom prst="rect">
            <a:avLst/>
          </a:prstGeom>
          <a:solidFill>
            <a:srgbClr val="D08FE1">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0" y="4199144"/>
            <a:ext cx="12192000" cy="1278377"/>
          </a:xfrm>
          <a:prstGeom prst="rect">
            <a:avLst/>
          </a:prstGeom>
          <a:solidFill>
            <a:srgbClr val="D08FE1">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156493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xit" presetSubtype="0" fill="hold" grpId="0" nodeType="withEffect">
                                  <p:stCondLst>
                                    <p:cond delay="0"/>
                                  </p:stCondLst>
                                  <p:childTnLst>
                                    <p:animEffect transition="out" filter="fade">
                                      <p:cBhvr>
                                        <p:cTn id="9" dur="500"/>
                                        <p:tgtEl>
                                          <p:spTgt spid="10"/>
                                        </p:tgtEl>
                                      </p:cBhvr>
                                    </p:animEffect>
                                    <p:set>
                                      <p:cBhvr>
                                        <p:cTn id="10" dur="1" fill="hold">
                                          <p:stCondLst>
                                            <p:cond delay="499"/>
                                          </p:stCondLst>
                                        </p:cTn>
                                        <p:tgtEl>
                                          <p:spTgt spid="10"/>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1"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par>
                                <p:cTn id="16" presetID="10" presetClass="exit" presetSubtype="0" fill="hold" grpId="0" nodeType="withEffect">
                                  <p:stCondLst>
                                    <p:cond delay="0"/>
                                  </p:stCondLst>
                                  <p:childTnLst>
                                    <p:animEffect transition="out" filter="fade">
                                      <p:cBhvr>
                                        <p:cTn id="17" dur="500"/>
                                        <p:tgtEl>
                                          <p:spTgt spid="11"/>
                                        </p:tgtEl>
                                      </p:cBhvr>
                                    </p:animEffect>
                                    <p:set>
                                      <p:cBhvr>
                                        <p:cTn id="18" dur="1" fill="hold">
                                          <p:stCondLst>
                                            <p:cond delay="499"/>
                                          </p:stCondLst>
                                        </p:cTn>
                                        <p:tgtEl>
                                          <p:spTgt spid="11"/>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1"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par>
                                <p:cTn id="24" presetID="10" presetClass="exit" presetSubtype="0" fill="hold" grpId="0" nodeType="withEffect">
                                  <p:stCondLst>
                                    <p:cond delay="0"/>
                                  </p:stCondLst>
                                  <p:childTnLst>
                                    <p:animEffect transition="out" filter="fade">
                                      <p:cBhvr>
                                        <p:cTn id="25" dur="500"/>
                                        <p:tgtEl>
                                          <p:spTgt spid="12"/>
                                        </p:tgtEl>
                                      </p:cBhvr>
                                    </p:animEffect>
                                    <p:set>
                                      <p:cBhvr>
                                        <p:cTn id="26" dur="1" fill="hold">
                                          <p:stCondLst>
                                            <p:cond delay="499"/>
                                          </p:stCondLst>
                                        </p:cTn>
                                        <p:tgtEl>
                                          <p:spTgt spid="12"/>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1" nodeType="click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500"/>
                                        <p:tgtEl>
                                          <p:spTgt spid="12"/>
                                        </p:tgtEl>
                                      </p:cBhvr>
                                    </p:animEffect>
                                  </p:childTnLst>
                                </p:cTn>
                              </p:par>
                              <p:par>
                                <p:cTn id="32" presetID="10" presetClass="exit" presetSubtype="0" fill="hold" grpId="0" nodeType="withEffect">
                                  <p:stCondLst>
                                    <p:cond delay="0"/>
                                  </p:stCondLst>
                                  <p:childTnLst>
                                    <p:animEffect transition="out" filter="fade">
                                      <p:cBhvr>
                                        <p:cTn id="33" dur="500"/>
                                        <p:tgtEl>
                                          <p:spTgt spid="13"/>
                                        </p:tgtEl>
                                      </p:cBhvr>
                                    </p:animEffect>
                                    <p:set>
                                      <p:cBhvr>
                                        <p:cTn id="34" dur="1" fill="hold">
                                          <p:stCondLst>
                                            <p:cond delay="499"/>
                                          </p:stCondLst>
                                        </p:cTn>
                                        <p:tgtEl>
                                          <p:spTgt spid="13"/>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0" presetClass="exit" presetSubtype="0" fill="hold" grpId="1" nodeType="clickEffect">
                                  <p:stCondLst>
                                    <p:cond delay="0"/>
                                  </p:stCondLst>
                                  <p:childTnLst>
                                    <p:animEffect transition="out" filter="fade">
                                      <p:cBhvr>
                                        <p:cTn id="38" dur="500"/>
                                        <p:tgtEl>
                                          <p:spTgt spid="2"/>
                                        </p:tgtEl>
                                      </p:cBhvr>
                                    </p:animEffect>
                                    <p:set>
                                      <p:cBhvr>
                                        <p:cTn id="39" dur="1" fill="hold">
                                          <p:stCondLst>
                                            <p:cond delay="499"/>
                                          </p:stCondLst>
                                        </p:cTn>
                                        <p:tgtEl>
                                          <p:spTgt spid="2"/>
                                        </p:tgtEl>
                                        <p:attrNameLst>
                                          <p:attrName>style.visibility</p:attrName>
                                        </p:attrNameLst>
                                      </p:cBhvr>
                                      <p:to>
                                        <p:strVal val="hidden"/>
                                      </p:to>
                                    </p:set>
                                  </p:childTnLst>
                                </p:cTn>
                              </p:par>
                              <p:par>
                                <p:cTn id="40" presetID="10" presetClass="exit" presetSubtype="0" fill="hold" grpId="2" nodeType="withEffect">
                                  <p:stCondLst>
                                    <p:cond delay="0"/>
                                  </p:stCondLst>
                                  <p:childTnLst>
                                    <p:animEffect transition="out" filter="fade">
                                      <p:cBhvr>
                                        <p:cTn id="41" dur="500"/>
                                        <p:tgtEl>
                                          <p:spTgt spid="10"/>
                                        </p:tgtEl>
                                      </p:cBhvr>
                                    </p:animEffect>
                                    <p:set>
                                      <p:cBhvr>
                                        <p:cTn id="42" dur="1" fill="hold">
                                          <p:stCondLst>
                                            <p:cond delay="499"/>
                                          </p:stCondLst>
                                        </p:cTn>
                                        <p:tgtEl>
                                          <p:spTgt spid="10"/>
                                        </p:tgtEl>
                                        <p:attrNameLst>
                                          <p:attrName>style.visibility</p:attrName>
                                        </p:attrNameLst>
                                      </p:cBhvr>
                                      <p:to>
                                        <p:strVal val="hidden"/>
                                      </p:to>
                                    </p:set>
                                  </p:childTnLst>
                                </p:cTn>
                              </p:par>
                              <p:par>
                                <p:cTn id="43" presetID="10" presetClass="exit" presetSubtype="0" fill="hold" grpId="2" nodeType="withEffect">
                                  <p:stCondLst>
                                    <p:cond delay="0"/>
                                  </p:stCondLst>
                                  <p:childTnLst>
                                    <p:animEffect transition="out" filter="fade">
                                      <p:cBhvr>
                                        <p:cTn id="44" dur="500"/>
                                        <p:tgtEl>
                                          <p:spTgt spid="11"/>
                                        </p:tgtEl>
                                      </p:cBhvr>
                                    </p:animEffect>
                                    <p:set>
                                      <p:cBhvr>
                                        <p:cTn id="45" dur="1" fill="hold">
                                          <p:stCondLst>
                                            <p:cond delay="499"/>
                                          </p:stCondLst>
                                        </p:cTn>
                                        <p:tgtEl>
                                          <p:spTgt spid="11"/>
                                        </p:tgtEl>
                                        <p:attrNameLst>
                                          <p:attrName>style.visibility</p:attrName>
                                        </p:attrNameLst>
                                      </p:cBhvr>
                                      <p:to>
                                        <p:strVal val="hidden"/>
                                      </p:to>
                                    </p:set>
                                  </p:childTnLst>
                                </p:cTn>
                              </p:par>
                              <p:par>
                                <p:cTn id="46" presetID="10" presetClass="exit" presetSubtype="0" fill="hold" grpId="2" nodeType="withEffect">
                                  <p:stCondLst>
                                    <p:cond delay="0"/>
                                  </p:stCondLst>
                                  <p:childTnLst>
                                    <p:animEffect transition="out" filter="fade">
                                      <p:cBhvr>
                                        <p:cTn id="47" dur="500"/>
                                        <p:tgtEl>
                                          <p:spTgt spid="12"/>
                                        </p:tgtEl>
                                      </p:cBhvr>
                                    </p:animEffect>
                                    <p:set>
                                      <p:cBhvr>
                                        <p:cTn id="48" dur="1" fill="hold">
                                          <p:stCondLst>
                                            <p:cond delay="49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10" grpId="0" animBg="1"/>
      <p:bldP spid="10" grpId="1" animBg="1"/>
      <p:bldP spid="10" grpId="2" animBg="1"/>
      <p:bldP spid="11" grpId="0" animBg="1"/>
      <p:bldP spid="11" grpId="1" animBg="1"/>
      <p:bldP spid="11" grpId="2" animBg="1"/>
      <p:bldP spid="12" grpId="0" animBg="1"/>
      <p:bldP spid="12" grpId="1" animBg="1"/>
      <p:bldP spid="12" grpId="2" animBg="1"/>
      <p:bldP spid="13"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p:cNvSpPr txBox="1">
            <a:spLocks/>
          </p:cNvSpPr>
          <p:nvPr/>
        </p:nvSpPr>
        <p:spPr>
          <a:xfrm>
            <a:off x="0" y="0"/>
            <a:ext cx="12191999" cy="6858000"/>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52000" lvl="1" indent="0" defTabSz="914325">
              <a:spcBef>
                <a:spcPts val="1200"/>
              </a:spcBef>
              <a:buNone/>
            </a:pPr>
            <a:r>
              <a:rPr lang="en-US" sz="4000" spc="-51" dirty="0" smtClean="0">
                <a:solidFill>
                  <a:schemeClr val="bg2"/>
                </a:solidFill>
                <a:latin typeface="+mj-lt"/>
              </a:rPr>
              <a:t>Available </a:t>
            </a:r>
            <a:r>
              <a:rPr lang="en-US" sz="4000" spc="-51" dirty="0">
                <a:solidFill>
                  <a:schemeClr val="bg2"/>
                </a:solidFill>
                <a:latin typeface="+mj-lt"/>
              </a:rPr>
              <a:t>in </a:t>
            </a:r>
            <a:r>
              <a:rPr lang="en-US" sz="4000" spc="-51" dirty="0" smtClean="0">
                <a:solidFill>
                  <a:schemeClr val="bg2"/>
                </a:solidFill>
                <a:latin typeface="+mj-lt"/>
              </a:rPr>
              <a:t>all tiers: Basic</a:t>
            </a:r>
            <a:r>
              <a:rPr lang="en-US" sz="4000" spc="-51" dirty="0">
                <a:solidFill>
                  <a:schemeClr val="bg2"/>
                </a:solidFill>
                <a:latin typeface="+mj-lt"/>
              </a:rPr>
              <a:t>, </a:t>
            </a:r>
            <a:r>
              <a:rPr lang="en-US" sz="4000" spc="-51" dirty="0" smtClean="0">
                <a:solidFill>
                  <a:schemeClr val="bg2"/>
                </a:solidFill>
                <a:latin typeface="+mj-lt"/>
              </a:rPr>
              <a:t>Standard </a:t>
            </a:r>
            <a:r>
              <a:rPr lang="en-US" sz="4000" spc="-51" dirty="0">
                <a:solidFill>
                  <a:schemeClr val="bg2"/>
                </a:solidFill>
                <a:latin typeface="+mj-lt"/>
              </a:rPr>
              <a:t>and Premium</a:t>
            </a:r>
          </a:p>
          <a:p>
            <a:pPr marL="252000" lvl="1" indent="0" defTabSz="914325">
              <a:spcBef>
                <a:spcPts val="1200"/>
              </a:spcBef>
              <a:buNone/>
            </a:pPr>
            <a:r>
              <a:rPr lang="en-US" sz="4000" spc="-51" dirty="0">
                <a:solidFill>
                  <a:schemeClr val="bg2"/>
                </a:solidFill>
                <a:latin typeface="+mj-lt"/>
              </a:rPr>
              <a:t>Built on geo-redundant Azure Storage</a:t>
            </a:r>
          </a:p>
          <a:p>
            <a:pPr marL="252000" lvl="1" indent="0" defTabSz="914325">
              <a:spcBef>
                <a:spcPts val="1200"/>
              </a:spcBef>
              <a:buNone/>
            </a:pPr>
            <a:r>
              <a:rPr lang="en-US" sz="4000" spc="-51" dirty="0">
                <a:solidFill>
                  <a:schemeClr val="bg2"/>
                </a:solidFill>
                <a:latin typeface="+mj-lt"/>
              </a:rPr>
              <a:t>Recover to any Azure </a:t>
            </a:r>
            <a:r>
              <a:rPr lang="en-US" sz="4000" spc="-51" dirty="0" smtClean="0">
                <a:solidFill>
                  <a:schemeClr val="bg2"/>
                </a:solidFill>
                <a:latin typeface="+mj-lt"/>
              </a:rPr>
              <a:t>region</a:t>
            </a:r>
            <a:endParaRPr lang="en-US" sz="4000" spc="-51" dirty="0">
              <a:solidFill>
                <a:schemeClr val="bg2"/>
              </a:solidFill>
              <a:latin typeface="+mj-lt"/>
            </a:endParaRPr>
          </a:p>
        </p:txBody>
      </p:sp>
      <p:sp>
        <p:nvSpPr>
          <p:cNvPr id="6"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smtClean="0"/>
              <a:t>Geo-restore – </a:t>
            </a:r>
            <a:r>
              <a:rPr lang="en-US" spc="-51" dirty="0">
                <a:solidFill>
                  <a:schemeClr val="bg2"/>
                </a:solidFill>
              </a:rPr>
              <a:t>Emergency data recovery when you need it most</a:t>
            </a:r>
            <a:endParaRPr lang="en-US" dirty="0"/>
          </a:p>
        </p:txBody>
      </p:sp>
      <p:sp>
        <p:nvSpPr>
          <p:cNvPr id="5" name="Rectangle 4"/>
          <p:cNvSpPr/>
          <p:nvPr/>
        </p:nvSpPr>
        <p:spPr>
          <a:xfrm>
            <a:off x="0" y="2290451"/>
            <a:ext cx="12192000" cy="701336"/>
          </a:xfrm>
          <a:prstGeom prst="rect">
            <a:avLst/>
          </a:prstGeom>
          <a:solidFill>
            <a:srgbClr val="D08FE1">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0" y="2991786"/>
            <a:ext cx="12192000" cy="861133"/>
          </a:xfrm>
          <a:prstGeom prst="rect">
            <a:avLst/>
          </a:prstGeom>
          <a:solidFill>
            <a:srgbClr val="D08FE1">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0" y="3852920"/>
            <a:ext cx="12192000" cy="701336"/>
          </a:xfrm>
          <a:prstGeom prst="rect">
            <a:avLst/>
          </a:prstGeom>
          <a:solidFill>
            <a:srgbClr val="D08FE1">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254642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xit" presetSubtype="0" fill="hold" grpId="0" nodeType="withEffect">
                                  <p:stCondLst>
                                    <p:cond delay="0"/>
                                  </p:stCondLst>
                                  <p:childTnLst>
                                    <p:animEffect transition="out" filter="fade">
                                      <p:cBhvr>
                                        <p:cTn id="9" dur="500"/>
                                        <p:tgtEl>
                                          <p:spTgt spid="8"/>
                                        </p:tgtEl>
                                      </p:cBhvr>
                                    </p:animEffect>
                                    <p:set>
                                      <p:cBhvr>
                                        <p:cTn id="10" dur="1" fill="hold">
                                          <p:stCondLst>
                                            <p:cond delay="499"/>
                                          </p:stCondLst>
                                        </p:cTn>
                                        <p:tgtEl>
                                          <p:spTgt spid="8"/>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1"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xit" presetSubtype="0" fill="hold" grpId="0" nodeType="withEffect">
                                  <p:stCondLst>
                                    <p:cond delay="0"/>
                                  </p:stCondLst>
                                  <p:childTnLst>
                                    <p:animEffect transition="out" filter="fade">
                                      <p:cBhvr>
                                        <p:cTn id="17" dur="500"/>
                                        <p:tgtEl>
                                          <p:spTgt spid="10"/>
                                        </p:tgtEl>
                                      </p:cBhvr>
                                    </p:animEffect>
                                    <p:set>
                                      <p:cBhvr>
                                        <p:cTn id="18" dur="1" fill="hold">
                                          <p:stCondLst>
                                            <p:cond delay="499"/>
                                          </p:stCondLst>
                                        </p:cTn>
                                        <p:tgtEl>
                                          <p:spTgt spid="10"/>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1" nodeType="click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par>
                                <p:cTn id="24" presetID="10" presetClass="entr" presetSubtype="0" fill="hold" grpId="2" nodeType="with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8" grpId="0" animBg="1"/>
      <p:bldP spid="8" grpId="1" animBg="1"/>
      <p:bldP spid="8" grpId="2" animBg="1"/>
      <p:bldP spid="10"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p:cNvSpPr txBox="1">
            <a:spLocks/>
          </p:cNvSpPr>
          <p:nvPr/>
        </p:nvSpPr>
        <p:spPr>
          <a:xfrm>
            <a:off x="0" y="0"/>
            <a:ext cx="12191999" cy="6858000"/>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52000" lvl="1" indent="0" defTabSz="914325">
              <a:spcBef>
                <a:spcPts val="1200"/>
              </a:spcBef>
              <a:buNone/>
            </a:pPr>
            <a:r>
              <a:rPr lang="en-US" sz="4000" spc="-51" dirty="0" smtClean="0">
                <a:solidFill>
                  <a:schemeClr val="bg2"/>
                </a:solidFill>
                <a:latin typeface="+mj-lt"/>
              </a:rPr>
              <a:t>Opt-in for Standard &amp; Premium databases</a:t>
            </a:r>
          </a:p>
          <a:p>
            <a:pPr marL="252000" lvl="1" indent="0" defTabSz="914325">
              <a:spcBef>
                <a:spcPts val="1200"/>
              </a:spcBef>
              <a:buNone/>
            </a:pPr>
            <a:r>
              <a:rPr lang="en-US" sz="4000" spc="-51" dirty="0" smtClean="0">
                <a:solidFill>
                  <a:schemeClr val="bg2"/>
                </a:solidFill>
                <a:latin typeface="+mj-lt"/>
              </a:rPr>
              <a:t>Creates </a:t>
            </a:r>
            <a:r>
              <a:rPr lang="en-US" sz="4000" spc="-51" dirty="0">
                <a:solidFill>
                  <a:schemeClr val="bg2"/>
                </a:solidFill>
                <a:latin typeface="+mj-lt"/>
              </a:rPr>
              <a:t>a stand-by secondary</a:t>
            </a:r>
          </a:p>
          <a:p>
            <a:pPr marL="252000" lvl="1" indent="0" defTabSz="914325">
              <a:spcBef>
                <a:spcPts val="1200"/>
              </a:spcBef>
              <a:buNone/>
            </a:pPr>
            <a:r>
              <a:rPr lang="en-US" sz="4000" spc="-51" dirty="0">
                <a:solidFill>
                  <a:schemeClr val="bg2"/>
                </a:solidFill>
                <a:latin typeface="+mj-lt"/>
              </a:rPr>
              <a:t>Replicate to pre-paired Azure region</a:t>
            </a:r>
          </a:p>
          <a:p>
            <a:pPr marL="252000" lvl="1" indent="0" defTabSz="914325">
              <a:spcBef>
                <a:spcPts val="1200"/>
              </a:spcBef>
              <a:buNone/>
            </a:pPr>
            <a:r>
              <a:rPr lang="en-US" sz="4000" spc="-51" dirty="0">
                <a:solidFill>
                  <a:schemeClr val="bg2"/>
                </a:solidFill>
                <a:latin typeface="+mj-lt"/>
              </a:rPr>
              <a:t>Automatic data replication, asynchronous</a:t>
            </a:r>
          </a:p>
          <a:p>
            <a:pPr marL="252000" lvl="1" indent="0" defTabSz="914325">
              <a:spcBef>
                <a:spcPts val="1200"/>
              </a:spcBef>
              <a:buNone/>
            </a:pPr>
            <a:r>
              <a:rPr lang="en-US" sz="4000" spc="-51" dirty="0">
                <a:solidFill>
                  <a:schemeClr val="bg2"/>
                </a:solidFill>
                <a:latin typeface="+mj-lt"/>
              </a:rPr>
              <a:t>Opt-in via REST API, PowerShell or Azure Portal </a:t>
            </a:r>
          </a:p>
          <a:p>
            <a:pPr marL="252000" lvl="1" indent="0" defTabSz="914325">
              <a:spcBef>
                <a:spcPts val="1200"/>
              </a:spcBef>
              <a:buNone/>
            </a:pPr>
            <a:r>
              <a:rPr lang="en-US" sz="4000" spc="-51" dirty="0">
                <a:solidFill>
                  <a:schemeClr val="bg2"/>
                </a:solidFill>
                <a:latin typeface="+mj-lt"/>
              </a:rPr>
              <a:t>Microsoft-managed, RTO&lt;24h, RPO&lt;1 </a:t>
            </a:r>
            <a:r>
              <a:rPr lang="en-US" sz="4000" spc="-51" dirty="0" err="1">
                <a:solidFill>
                  <a:schemeClr val="bg2"/>
                </a:solidFill>
                <a:latin typeface="+mj-lt"/>
              </a:rPr>
              <a:t>hr</a:t>
            </a:r>
            <a:endParaRPr lang="en-US" sz="4000" spc="-51" dirty="0">
              <a:solidFill>
                <a:schemeClr val="bg2"/>
              </a:solidFill>
              <a:latin typeface="+mj-lt"/>
            </a:endParaRPr>
          </a:p>
        </p:txBody>
      </p:sp>
      <p:sp>
        <p:nvSpPr>
          <p:cNvPr id="6" name="Title 3"/>
          <p:cNvSpPr txBox="1">
            <a:spLocks/>
          </p:cNvSpPr>
          <p:nvPr/>
        </p:nvSpPr>
        <p:spPr>
          <a:xfrm>
            <a:off x="0" y="0"/>
            <a:ext cx="12192000" cy="812800"/>
          </a:xfrm>
          <a:prstGeom prst="rect">
            <a:avLst/>
          </a:prstGeom>
          <a:noFill/>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Standard geo-replication</a:t>
            </a:r>
          </a:p>
        </p:txBody>
      </p:sp>
      <p:sp>
        <p:nvSpPr>
          <p:cNvPr id="5" name="Rectangle 4"/>
          <p:cNvSpPr/>
          <p:nvPr/>
        </p:nvSpPr>
        <p:spPr>
          <a:xfrm>
            <a:off x="0" y="1393801"/>
            <a:ext cx="12192000" cy="701336"/>
          </a:xfrm>
          <a:prstGeom prst="rect">
            <a:avLst/>
          </a:prstGeom>
          <a:solidFill>
            <a:srgbClr val="D08FE1">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0" y="2095137"/>
            <a:ext cx="12192000" cy="701336"/>
          </a:xfrm>
          <a:prstGeom prst="rect">
            <a:avLst/>
          </a:prstGeom>
          <a:solidFill>
            <a:srgbClr val="D08FE1">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0" y="2796473"/>
            <a:ext cx="12192000" cy="701336"/>
          </a:xfrm>
          <a:prstGeom prst="rect">
            <a:avLst/>
          </a:prstGeom>
          <a:solidFill>
            <a:srgbClr val="D08FE1">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0" y="3497809"/>
            <a:ext cx="12192000" cy="701336"/>
          </a:xfrm>
          <a:prstGeom prst="rect">
            <a:avLst/>
          </a:prstGeom>
          <a:solidFill>
            <a:srgbClr val="D08FE1">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0" y="4199145"/>
            <a:ext cx="12192000" cy="594798"/>
          </a:xfrm>
          <a:prstGeom prst="rect">
            <a:avLst/>
          </a:prstGeom>
          <a:solidFill>
            <a:srgbClr val="D08FE1">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0" y="4793943"/>
            <a:ext cx="12192000" cy="701336"/>
          </a:xfrm>
          <a:prstGeom prst="rect">
            <a:avLst/>
          </a:prstGeom>
          <a:solidFill>
            <a:srgbClr val="D08FE1">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297035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xit" presetSubtype="0" fill="hold" grpId="0" nodeType="withEffect">
                                  <p:stCondLst>
                                    <p:cond delay="0"/>
                                  </p:stCondLst>
                                  <p:childTnLst>
                                    <p:animEffect transition="out" filter="fade">
                                      <p:cBhvr>
                                        <p:cTn id="9" dur="500"/>
                                        <p:tgtEl>
                                          <p:spTgt spid="8"/>
                                        </p:tgtEl>
                                      </p:cBhvr>
                                    </p:animEffect>
                                    <p:set>
                                      <p:cBhvr>
                                        <p:cTn id="10" dur="1" fill="hold">
                                          <p:stCondLst>
                                            <p:cond delay="499"/>
                                          </p:stCondLst>
                                        </p:cTn>
                                        <p:tgtEl>
                                          <p:spTgt spid="8"/>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1"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xit" presetSubtype="0" fill="hold" grpId="0" nodeType="withEffect">
                                  <p:stCondLst>
                                    <p:cond delay="0"/>
                                  </p:stCondLst>
                                  <p:childTnLst>
                                    <p:animEffect transition="out" filter="fade">
                                      <p:cBhvr>
                                        <p:cTn id="17" dur="500"/>
                                        <p:tgtEl>
                                          <p:spTgt spid="10"/>
                                        </p:tgtEl>
                                      </p:cBhvr>
                                    </p:animEffect>
                                    <p:set>
                                      <p:cBhvr>
                                        <p:cTn id="18" dur="1" fill="hold">
                                          <p:stCondLst>
                                            <p:cond delay="499"/>
                                          </p:stCondLst>
                                        </p:cTn>
                                        <p:tgtEl>
                                          <p:spTgt spid="10"/>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1"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par>
                                <p:cTn id="24" presetID="10" presetClass="exit" presetSubtype="0" fill="hold" grpId="0" nodeType="withEffect">
                                  <p:stCondLst>
                                    <p:cond delay="0"/>
                                  </p:stCondLst>
                                  <p:childTnLst>
                                    <p:animEffect transition="out" filter="fade">
                                      <p:cBhvr>
                                        <p:cTn id="25" dur="500"/>
                                        <p:tgtEl>
                                          <p:spTgt spid="11"/>
                                        </p:tgtEl>
                                      </p:cBhvr>
                                    </p:animEffect>
                                    <p:set>
                                      <p:cBhvr>
                                        <p:cTn id="26" dur="1" fill="hold">
                                          <p:stCondLst>
                                            <p:cond delay="499"/>
                                          </p:stCondLst>
                                        </p:cTn>
                                        <p:tgtEl>
                                          <p:spTgt spid="11"/>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1" nodeType="click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par>
                                <p:cTn id="32" presetID="10" presetClass="exit" presetSubtype="0" fill="hold" grpId="0" nodeType="withEffect">
                                  <p:stCondLst>
                                    <p:cond delay="0"/>
                                  </p:stCondLst>
                                  <p:childTnLst>
                                    <p:animEffect transition="out" filter="fade">
                                      <p:cBhvr>
                                        <p:cTn id="33" dur="500"/>
                                        <p:tgtEl>
                                          <p:spTgt spid="12"/>
                                        </p:tgtEl>
                                      </p:cBhvr>
                                    </p:animEffect>
                                    <p:set>
                                      <p:cBhvr>
                                        <p:cTn id="34" dur="1" fill="hold">
                                          <p:stCondLst>
                                            <p:cond delay="499"/>
                                          </p:stCondLst>
                                        </p:cTn>
                                        <p:tgtEl>
                                          <p:spTgt spid="12"/>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1" nodeType="click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fade">
                                      <p:cBhvr>
                                        <p:cTn id="39" dur="500"/>
                                        <p:tgtEl>
                                          <p:spTgt spid="12"/>
                                        </p:tgtEl>
                                      </p:cBhvr>
                                    </p:animEffect>
                                  </p:childTnLst>
                                </p:cTn>
                              </p:par>
                              <p:par>
                                <p:cTn id="40" presetID="10" presetClass="exit" presetSubtype="0" fill="hold" grpId="0" nodeType="withEffect">
                                  <p:stCondLst>
                                    <p:cond delay="0"/>
                                  </p:stCondLst>
                                  <p:childTnLst>
                                    <p:animEffect transition="out" filter="fade">
                                      <p:cBhvr>
                                        <p:cTn id="41" dur="500"/>
                                        <p:tgtEl>
                                          <p:spTgt spid="13"/>
                                        </p:tgtEl>
                                      </p:cBhvr>
                                    </p:animEffect>
                                    <p:set>
                                      <p:cBhvr>
                                        <p:cTn id="42" dur="1" fill="hold">
                                          <p:stCondLst>
                                            <p:cond delay="499"/>
                                          </p:stCondLst>
                                        </p:cTn>
                                        <p:tgtEl>
                                          <p:spTgt spid="13"/>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0" presetClass="exit" presetSubtype="0" fill="hold" grpId="1" nodeType="clickEffect">
                                  <p:stCondLst>
                                    <p:cond delay="0"/>
                                  </p:stCondLst>
                                  <p:childTnLst>
                                    <p:animEffect transition="out" filter="fade">
                                      <p:cBhvr>
                                        <p:cTn id="46" dur="500"/>
                                        <p:tgtEl>
                                          <p:spTgt spid="5"/>
                                        </p:tgtEl>
                                      </p:cBhvr>
                                    </p:animEffect>
                                    <p:set>
                                      <p:cBhvr>
                                        <p:cTn id="47" dur="1" fill="hold">
                                          <p:stCondLst>
                                            <p:cond delay="499"/>
                                          </p:stCondLst>
                                        </p:cTn>
                                        <p:tgtEl>
                                          <p:spTgt spid="5"/>
                                        </p:tgtEl>
                                        <p:attrNameLst>
                                          <p:attrName>style.visibility</p:attrName>
                                        </p:attrNameLst>
                                      </p:cBhvr>
                                      <p:to>
                                        <p:strVal val="hidden"/>
                                      </p:to>
                                    </p:set>
                                  </p:childTnLst>
                                </p:cTn>
                              </p:par>
                              <p:par>
                                <p:cTn id="48" presetID="10" presetClass="exit" presetSubtype="0" fill="hold" grpId="2" nodeType="withEffect">
                                  <p:stCondLst>
                                    <p:cond delay="0"/>
                                  </p:stCondLst>
                                  <p:childTnLst>
                                    <p:animEffect transition="out" filter="fade">
                                      <p:cBhvr>
                                        <p:cTn id="49" dur="500"/>
                                        <p:tgtEl>
                                          <p:spTgt spid="8"/>
                                        </p:tgtEl>
                                      </p:cBhvr>
                                    </p:animEffect>
                                    <p:set>
                                      <p:cBhvr>
                                        <p:cTn id="50" dur="1" fill="hold">
                                          <p:stCondLst>
                                            <p:cond delay="499"/>
                                          </p:stCondLst>
                                        </p:cTn>
                                        <p:tgtEl>
                                          <p:spTgt spid="8"/>
                                        </p:tgtEl>
                                        <p:attrNameLst>
                                          <p:attrName>style.visibility</p:attrName>
                                        </p:attrNameLst>
                                      </p:cBhvr>
                                      <p:to>
                                        <p:strVal val="hidden"/>
                                      </p:to>
                                    </p:set>
                                  </p:childTnLst>
                                </p:cTn>
                              </p:par>
                              <p:par>
                                <p:cTn id="51" presetID="10" presetClass="exit" presetSubtype="0" fill="hold" grpId="2" nodeType="withEffect">
                                  <p:stCondLst>
                                    <p:cond delay="0"/>
                                  </p:stCondLst>
                                  <p:childTnLst>
                                    <p:animEffect transition="out" filter="fade">
                                      <p:cBhvr>
                                        <p:cTn id="52" dur="500"/>
                                        <p:tgtEl>
                                          <p:spTgt spid="10"/>
                                        </p:tgtEl>
                                      </p:cBhvr>
                                    </p:animEffect>
                                    <p:set>
                                      <p:cBhvr>
                                        <p:cTn id="53" dur="1" fill="hold">
                                          <p:stCondLst>
                                            <p:cond delay="499"/>
                                          </p:stCondLst>
                                        </p:cTn>
                                        <p:tgtEl>
                                          <p:spTgt spid="10"/>
                                        </p:tgtEl>
                                        <p:attrNameLst>
                                          <p:attrName>style.visibility</p:attrName>
                                        </p:attrNameLst>
                                      </p:cBhvr>
                                      <p:to>
                                        <p:strVal val="hidden"/>
                                      </p:to>
                                    </p:set>
                                  </p:childTnLst>
                                </p:cTn>
                              </p:par>
                              <p:par>
                                <p:cTn id="54" presetID="10" presetClass="exit" presetSubtype="0" fill="hold" grpId="2" nodeType="withEffect">
                                  <p:stCondLst>
                                    <p:cond delay="0"/>
                                  </p:stCondLst>
                                  <p:childTnLst>
                                    <p:animEffect transition="out" filter="fade">
                                      <p:cBhvr>
                                        <p:cTn id="55" dur="500"/>
                                        <p:tgtEl>
                                          <p:spTgt spid="11"/>
                                        </p:tgtEl>
                                      </p:cBhvr>
                                    </p:animEffect>
                                    <p:set>
                                      <p:cBhvr>
                                        <p:cTn id="56" dur="1" fill="hold">
                                          <p:stCondLst>
                                            <p:cond delay="499"/>
                                          </p:stCondLst>
                                        </p:cTn>
                                        <p:tgtEl>
                                          <p:spTgt spid="11"/>
                                        </p:tgtEl>
                                        <p:attrNameLst>
                                          <p:attrName>style.visibility</p:attrName>
                                        </p:attrNameLst>
                                      </p:cBhvr>
                                      <p:to>
                                        <p:strVal val="hidden"/>
                                      </p:to>
                                    </p:set>
                                  </p:childTnLst>
                                </p:cTn>
                              </p:par>
                              <p:par>
                                <p:cTn id="57" presetID="10" presetClass="exit" presetSubtype="0" fill="hold" grpId="2" nodeType="withEffect">
                                  <p:stCondLst>
                                    <p:cond delay="0"/>
                                  </p:stCondLst>
                                  <p:childTnLst>
                                    <p:animEffect transition="out" filter="fade">
                                      <p:cBhvr>
                                        <p:cTn id="58" dur="500"/>
                                        <p:tgtEl>
                                          <p:spTgt spid="12"/>
                                        </p:tgtEl>
                                      </p:cBhvr>
                                    </p:animEffect>
                                    <p:set>
                                      <p:cBhvr>
                                        <p:cTn id="59" dur="1" fill="hold">
                                          <p:stCondLst>
                                            <p:cond delay="49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8" grpId="0" animBg="1"/>
      <p:bldP spid="8" grpId="1" animBg="1"/>
      <p:bldP spid="8" grpId="2" animBg="1"/>
      <p:bldP spid="10" grpId="0" animBg="1"/>
      <p:bldP spid="10" grpId="1" animBg="1"/>
      <p:bldP spid="10" grpId="2" animBg="1"/>
      <p:bldP spid="11" grpId="0" animBg="1"/>
      <p:bldP spid="11" grpId="1" animBg="1"/>
      <p:bldP spid="11" grpId="2" animBg="1"/>
      <p:bldP spid="12" grpId="0" animBg="1"/>
      <p:bldP spid="12" grpId="1" animBg="1"/>
      <p:bldP spid="12" grpId="2" animBg="1"/>
      <p:bldP spid="13"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p:cNvSpPr txBox="1">
            <a:spLocks/>
          </p:cNvSpPr>
          <p:nvPr/>
        </p:nvSpPr>
        <p:spPr>
          <a:xfrm>
            <a:off x="0" y="0"/>
            <a:ext cx="12191999" cy="6858000"/>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52000" lvl="1" indent="0" defTabSz="914325">
              <a:spcBef>
                <a:spcPts val="1200"/>
              </a:spcBef>
              <a:buNone/>
            </a:pPr>
            <a:r>
              <a:rPr lang="en-US" sz="4000" spc="-51" dirty="0">
                <a:solidFill>
                  <a:schemeClr val="bg2"/>
                </a:solidFill>
                <a:latin typeface="+mj-lt"/>
              </a:rPr>
              <a:t>Self-service activation in Premium </a:t>
            </a:r>
          </a:p>
          <a:p>
            <a:pPr marL="252000" lvl="1" indent="0" defTabSz="914325">
              <a:spcBef>
                <a:spcPts val="1200"/>
              </a:spcBef>
              <a:buNone/>
            </a:pPr>
            <a:r>
              <a:rPr lang="en-US" sz="4000" spc="-51" dirty="0">
                <a:solidFill>
                  <a:schemeClr val="bg2"/>
                </a:solidFill>
                <a:latin typeface="+mj-lt"/>
              </a:rPr>
              <a:t>Create up to 4 readable </a:t>
            </a:r>
            <a:r>
              <a:rPr lang="en-US" sz="4000" spc="-51" dirty="0" err="1">
                <a:solidFill>
                  <a:schemeClr val="bg2"/>
                </a:solidFill>
                <a:latin typeface="+mj-lt"/>
              </a:rPr>
              <a:t>secondaries</a:t>
            </a:r>
            <a:endParaRPr lang="en-US" sz="4000" spc="-51" dirty="0">
              <a:solidFill>
                <a:schemeClr val="bg2"/>
              </a:solidFill>
              <a:latin typeface="+mj-lt"/>
            </a:endParaRPr>
          </a:p>
          <a:p>
            <a:pPr marL="252000" lvl="1" indent="0" defTabSz="914325">
              <a:spcBef>
                <a:spcPts val="1200"/>
              </a:spcBef>
              <a:buNone/>
            </a:pPr>
            <a:r>
              <a:rPr lang="en-US" sz="4000" spc="-51" dirty="0">
                <a:solidFill>
                  <a:schemeClr val="bg2"/>
                </a:solidFill>
                <a:latin typeface="+mj-lt"/>
              </a:rPr>
              <a:t>Replicate to any Azure region</a:t>
            </a:r>
          </a:p>
          <a:p>
            <a:pPr marL="252000" lvl="1" indent="0" defTabSz="914325">
              <a:spcBef>
                <a:spcPts val="1200"/>
              </a:spcBef>
              <a:buNone/>
            </a:pPr>
            <a:r>
              <a:rPr lang="en-US" sz="4000" spc="-51" dirty="0">
                <a:solidFill>
                  <a:schemeClr val="bg2"/>
                </a:solidFill>
                <a:latin typeface="+mj-lt"/>
              </a:rPr>
              <a:t>Automatic data replication, asynchronous</a:t>
            </a:r>
          </a:p>
          <a:p>
            <a:pPr marL="252000" lvl="1" indent="0" defTabSz="914325">
              <a:spcBef>
                <a:spcPts val="1200"/>
              </a:spcBef>
              <a:buNone/>
            </a:pPr>
            <a:r>
              <a:rPr lang="en-US" sz="4000" spc="-51" dirty="0">
                <a:solidFill>
                  <a:schemeClr val="bg2"/>
                </a:solidFill>
                <a:latin typeface="+mj-lt"/>
              </a:rPr>
              <a:t>REST API, PowerShell or Azure Portal </a:t>
            </a:r>
          </a:p>
          <a:p>
            <a:pPr marL="252000" lvl="1" indent="0" defTabSz="914325">
              <a:spcBef>
                <a:spcPts val="1200"/>
              </a:spcBef>
              <a:buNone/>
            </a:pPr>
            <a:r>
              <a:rPr lang="en-US" sz="4000" spc="-51" dirty="0">
                <a:solidFill>
                  <a:schemeClr val="bg2"/>
                </a:solidFill>
                <a:latin typeface="+mj-lt"/>
              </a:rPr>
              <a:t>RTO&lt;1h, RPO&lt;5m, you choose when to failover</a:t>
            </a:r>
          </a:p>
        </p:txBody>
      </p:sp>
      <p:sp>
        <p:nvSpPr>
          <p:cNvPr id="6"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Active geo-replication</a:t>
            </a:r>
          </a:p>
        </p:txBody>
      </p:sp>
      <p:sp>
        <p:nvSpPr>
          <p:cNvPr id="5" name="Rectangle 4"/>
          <p:cNvSpPr/>
          <p:nvPr/>
        </p:nvSpPr>
        <p:spPr>
          <a:xfrm>
            <a:off x="0" y="1393801"/>
            <a:ext cx="12192000" cy="701336"/>
          </a:xfrm>
          <a:prstGeom prst="rect">
            <a:avLst/>
          </a:prstGeom>
          <a:solidFill>
            <a:srgbClr val="D08FE1">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0" y="2095137"/>
            <a:ext cx="12192000" cy="701336"/>
          </a:xfrm>
          <a:prstGeom prst="rect">
            <a:avLst/>
          </a:prstGeom>
          <a:solidFill>
            <a:srgbClr val="D08FE1">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0" y="2796473"/>
            <a:ext cx="12192000" cy="701336"/>
          </a:xfrm>
          <a:prstGeom prst="rect">
            <a:avLst/>
          </a:prstGeom>
          <a:solidFill>
            <a:srgbClr val="D08FE1">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0" y="3497809"/>
            <a:ext cx="12192000" cy="701336"/>
          </a:xfrm>
          <a:prstGeom prst="rect">
            <a:avLst/>
          </a:prstGeom>
          <a:solidFill>
            <a:srgbClr val="D08FE1">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0" y="4199145"/>
            <a:ext cx="12192000" cy="594798"/>
          </a:xfrm>
          <a:prstGeom prst="rect">
            <a:avLst/>
          </a:prstGeom>
          <a:solidFill>
            <a:srgbClr val="D08FE1">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0" y="4793943"/>
            <a:ext cx="12192000" cy="701336"/>
          </a:xfrm>
          <a:prstGeom prst="rect">
            <a:avLst/>
          </a:prstGeom>
          <a:solidFill>
            <a:srgbClr val="D08FE1">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867632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xit" presetSubtype="0" fill="hold" grpId="0" nodeType="withEffect">
                                  <p:stCondLst>
                                    <p:cond delay="0"/>
                                  </p:stCondLst>
                                  <p:childTnLst>
                                    <p:animEffect transition="out" filter="fade">
                                      <p:cBhvr>
                                        <p:cTn id="9" dur="500"/>
                                        <p:tgtEl>
                                          <p:spTgt spid="8"/>
                                        </p:tgtEl>
                                      </p:cBhvr>
                                    </p:animEffect>
                                    <p:set>
                                      <p:cBhvr>
                                        <p:cTn id="10" dur="1" fill="hold">
                                          <p:stCondLst>
                                            <p:cond delay="499"/>
                                          </p:stCondLst>
                                        </p:cTn>
                                        <p:tgtEl>
                                          <p:spTgt spid="8"/>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1"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xit" presetSubtype="0" fill="hold" grpId="0" nodeType="withEffect">
                                  <p:stCondLst>
                                    <p:cond delay="0"/>
                                  </p:stCondLst>
                                  <p:childTnLst>
                                    <p:animEffect transition="out" filter="fade">
                                      <p:cBhvr>
                                        <p:cTn id="17" dur="500"/>
                                        <p:tgtEl>
                                          <p:spTgt spid="10"/>
                                        </p:tgtEl>
                                      </p:cBhvr>
                                    </p:animEffect>
                                    <p:set>
                                      <p:cBhvr>
                                        <p:cTn id="18" dur="1" fill="hold">
                                          <p:stCondLst>
                                            <p:cond delay="499"/>
                                          </p:stCondLst>
                                        </p:cTn>
                                        <p:tgtEl>
                                          <p:spTgt spid="10"/>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1"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par>
                                <p:cTn id="24" presetID="10" presetClass="exit" presetSubtype="0" fill="hold" grpId="0" nodeType="withEffect">
                                  <p:stCondLst>
                                    <p:cond delay="0"/>
                                  </p:stCondLst>
                                  <p:childTnLst>
                                    <p:animEffect transition="out" filter="fade">
                                      <p:cBhvr>
                                        <p:cTn id="25" dur="500"/>
                                        <p:tgtEl>
                                          <p:spTgt spid="11"/>
                                        </p:tgtEl>
                                      </p:cBhvr>
                                    </p:animEffect>
                                    <p:set>
                                      <p:cBhvr>
                                        <p:cTn id="26" dur="1" fill="hold">
                                          <p:stCondLst>
                                            <p:cond delay="499"/>
                                          </p:stCondLst>
                                        </p:cTn>
                                        <p:tgtEl>
                                          <p:spTgt spid="11"/>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1" nodeType="click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par>
                                <p:cTn id="32" presetID="10" presetClass="exit" presetSubtype="0" fill="hold" grpId="0" nodeType="withEffect">
                                  <p:stCondLst>
                                    <p:cond delay="0"/>
                                  </p:stCondLst>
                                  <p:childTnLst>
                                    <p:animEffect transition="out" filter="fade">
                                      <p:cBhvr>
                                        <p:cTn id="33" dur="500"/>
                                        <p:tgtEl>
                                          <p:spTgt spid="12"/>
                                        </p:tgtEl>
                                      </p:cBhvr>
                                    </p:animEffect>
                                    <p:set>
                                      <p:cBhvr>
                                        <p:cTn id="34" dur="1" fill="hold">
                                          <p:stCondLst>
                                            <p:cond delay="499"/>
                                          </p:stCondLst>
                                        </p:cTn>
                                        <p:tgtEl>
                                          <p:spTgt spid="12"/>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1" nodeType="click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fade">
                                      <p:cBhvr>
                                        <p:cTn id="39" dur="500"/>
                                        <p:tgtEl>
                                          <p:spTgt spid="12"/>
                                        </p:tgtEl>
                                      </p:cBhvr>
                                    </p:animEffect>
                                  </p:childTnLst>
                                </p:cTn>
                              </p:par>
                              <p:par>
                                <p:cTn id="40" presetID="10" presetClass="exit" presetSubtype="0" fill="hold" grpId="0" nodeType="withEffect">
                                  <p:stCondLst>
                                    <p:cond delay="0"/>
                                  </p:stCondLst>
                                  <p:childTnLst>
                                    <p:animEffect transition="out" filter="fade">
                                      <p:cBhvr>
                                        <p:cTn id="41" dur="500"/>
                                        <p:tgtEl>
                                          <p:spTgt spid="13"/>
                                        </p:tgtEl>
                                      </p:cBhvr>
                                    </p:animEffect>
                                    <p:set>
                                      <p:cBhvr>
                                        <p:cTn id="42" dur="1" fill="hold">
                                          <p:stCondLst>
                                            <p:cond delay="499"/>
                                          </p:stCondLst>
                                        </p:cTn>
                                        <p:tgtEl>
                                          <p:spTgt spid="13"/>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0" presetClass="exit" presetSubtype="0" fill="hold" grpId="1" nodeType="clickEffect">
                                  <p:stCondLst>
                                    <p:cond delay="0"/>
                                  </p:stCondLst>
                                  <p:childTnLst>
                                    <p:animEffect transition="out" filter="fade">
                                      <p:cBhvr>
                                        <p:cTn id="46" dur="500"/>
                                        <p:tgtEl>
                                          <p:spTgt spid="5"/>
                                        </p:tgtEl>
                                      </p:cBhvr>
                                    </p:animEffect>
                                    <p:set>
                                      <p:cBhvr>
                                        <p:cTn id="47" dur="1" fill="hold">
                                          <p:stCondLst>
                                            <p:cond delay="499"/>
                                          </p:stCondLst>
                                        </p:cTn>
                                        <p:tgtEl>
                                          <p:spTgt spid="5"/>
                                        </p:tgtEl>
                                        <p:attrNameLst>
                                          <p:attrName>style.visibility</p:attrName>
                                        </p:attrNameLst>
                                      </p:cBhvr>
                                      <p:to>
                                        <p:strVal val="hidden"/>
                                      </p:to>
                                    </p:set>
                                  </p:childTnLst>
                                </p:cTn>
                              </p:par>
                              <p:par>
                                <p:cTn id="48" presetID="10" presetClass="exit" presetSubtype="0" fill="hold" grpId="2" nodeType="withEffect">
                                  <p:stCondLst>
                                    <p:cond delay="0"/>
                                  </p:stCondLst>
                                  <p:childTnLst>
                                    <p:animEffect transition="out" filter="fade">
                                      <p:cBhvr>
                                        <p:cTn id="49" dur="500"/>
                                        <p:tgtEl>
                                          <p:spTgt spid="8"/>
                                        </p:tgtEl>
                                      </p:cBhvr>
                                    </p:animEffect>
                                    <p:set>
                                      <p:cBhvr>
                                        <p:cTn id="50" dur="1" fill="hold">
                                          <p:stCondLst>
                                            <p:cond delay="499"/>
                                          </p:stCondLst>
                                        </p:cTn>
                                        <p:tgtEl>
                                          <p:spTgt spid="8"/>
                                        </p:tgtEl>
                                        <p:attrNameLst>
                                          <p:attrName>style.visibility</p:attrName>
                                        </p:attrNameLst>
                                      </p:cBhvr>
                                      <p:to>
                                        <p:strVal val="hidden"/>
                                      </p:to>
                                    </p:set>
                                  </p:childTnLst>
                                </p:cTn>
                              </p:par>
                              <p:par>
                                <p:cTn id="51" presetID="10" presetClass="exit" presetSubtype="0" fill="hold" grpId="2" nodeType="withEffect">
                                  <p:stCondLst>
                                    <p:cond delay="0"/>
                                  </p:stCondLst>
                                  <p:childTnLst>
                                    <p:animEffect transition="out" filter="fade">
                                      <p:cBhvr>
                                        <p:cTn id="52" dur="500"/>
                                        <p:tgtEl>
                                          <p:spTgt spid="10"/>
                                        </p:tgtEl>
                                      </p:cBhvr>
                                    </p:animEffect>
                                    <p:set>
                                      <p:cBhvr>
                                        <p:cTn id="53" dur="1" fill="hold">
                                          <p:stCondLst>
                                            <p:cond delay="499"/>
                                          </p:stCondLst>
                                        </p:cTn>
                                        <p:tgtEl>
                                          <p:spTgt spid="10"/>
                                        </p:tgtEl>
                                        <p:attrNameLst>
                                          <p:attrName>style.visibility</p:attrName>
                                        </p:attrNameLst>
                                      </p:cBhvr>
                                      <p:to>
                                        <p:strVal val="hidden"/>
                                      </p:to>
                                    </p:set>
                                  </p:childTnLst>
                                </p:cTn>
                              </p:par>
                              <p:par>
                                <p:cTn id="54" presetID="10" presetClass="exit" presetSubtype="0" fill="hold" grpId="2" nodeType="withEffect">
                                  <p:stCondLst>
                                    <p:cond delay="0"/>
                                  </p:stCondLst>
                                  <p:childTnLst>
                                    <p:animEffect transition="out" filter="fade">
                                      <p:cBhvr>
                                        <p:cTn id="55" dur="500"/>
                                        <p:tgtEl>
                                          <p:spTgt spid="11"/>
                                        </p:tgtEl>
                                      </p:cBhvr>
                                    </p:animEffect>
                                    <p:set>
                                      <p:cBhvr>
                                        <p:cTn id="56" dur="1" fill="hold">
                                          <p:stCondLst>
                                            <p:cond delay="499"/>
                                          </p:stCondLst>
                                        </p:cTn>
                                        <p:tgtEl>
                                          <p:spTgt spid="11"/>
                                        </p:tgtEl>
                                        <p:attrNameLst>
                                          <p:attrName>style.visibility</p:attrName>
                                        </p:attrNameLst>
                                      </p:cBhvr>
                                      <p:to>
                                        <p:strVal val="hidden"/>
                                      </p:to>
                                    </p:set>
                                  </p:childTnLst>
                                </p:cTn>
                              </p:par>
                              <p:par>
                                <p:cTn id="57" presetID="10" presetClass="exit" presetSubtype="0" fill="hold" grpId="2" nodeType="withEffect">
                                  <p:stCondLst>
                                    <p:cond delay="0"/>
                                  </p:stCondLst>
                                  <p:childTnLst>
                                    <p:animEffect transition="out" filter="fade">
                                      <p:cBhvr>
                                        <p:cTn id="58" dur="500"/>
                                        <p:tgtEl>
                                          <p:spTgt spid="12"/>
                                        </p:tgtEl>
                                      </p:cBhvr>
                                    </p:animEffect>
                                    <p:set>
                                      <p:cBhvr>
                                        <p:cTn id="59" dur="1" fill="hold">
                                          <p:stCondLst>
                                            <p:cond delay="49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8" grpId="0" animBg="1"/>
      <p:bldP spid="8" grpId="1" animBg="1"/>
      <p:bldP spid="8" grpId="2" animBg="1"/>
      <p:bldP spid="10" grpId="0" animBg="1"/>
      <p:bldP spid="10" grpId="1" animBg="1"/>
      <p:bldP spid="10" grpId="2" animBg="1"/>
      <p:bldP spid="11" grpId="0" animBg="1"/>
      <p:bldP spid="11" grpId="1" animBg="1"/>
      <p:bldP spid="11" grpId="2" animBg="1"/>
      <p:bldP spid="12" grpId="0" animBg="1"/>
      <p:bldP spid="12" grpId="1" animBg="1"/>
      <p:bldP spid="12" grpId="2" animBg="1"/>
      <p:bldP spid="13"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p:cNvSpPr txBox="1">
            <a:spLocks/>
          </p:cNvSpPr>
          <p:nvPr/>
        </p:nvSpPr>
        <p:spPr>
          <a:xfrm>
            <a:off x="0" y="0"/>
            <a:ext cx="12191999" cy="6858000"/>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52000" lvl="1" indent="0" defTabSz="914325">
              <a:spcBef>
                <a:spcPts val="1200"/>
              </a:spcBef>
              <a:buNone/>
            </a:pPr>
            <a:r>
              <a:rPr lang="en-US" sz="4000" spc="-51" dirty="0">
                <a:solidFill>
                  <a:schemeClr val="bg2"/>
                </a:solidFill>
                <a:latin typeface="+mj-lt"/>
              </a:rPr>
              <a:t>Configurable to track &amp; log database activity</a:t>
            </a:r>
          </a:p>
          <a:p>
            <a:pPr marL="252000" lvl="1" indent="0" defTabSz="914325">
              <a:spcBef>
                <a:spcPts val="1200"/>
              </a:spcBef>
              <a:buNone/>
            </a:pPr>
            <a:r>
              <a:rPr lang="en-US" sz="4000" spc="-51" dirty="0">
                <a:solidFill>
                  <a:schemeClr val="bg2"/>
                </a:solidFill>
                <a:latin typeface="+mj-lt"/>
              </a:rPr>
              <a:t>Dashboard views in the portal for at-a-glance insights</a:t>
            </a:r>
          </a:p>
          <a:p>
            <a:pPr marL="252000" lvl="1" indent="0" defTabSz="914325">
              <a:spcBef>
                <a:spcPts val="1200"/>
              </a:spcBef>
              <a:buNone/>
            </a:pPr>
            <a:r>
              <a:rPr lang="en-US" sz="4000" spc="-51" dirty="0">
                <a:solidFill>
                  <a:schemeClr val="bg2"/>
                </a:solidFill>
                <a:latin typeface="+mj-lt"/>
              </a:rPr>
              <a:t>Pre-defined Power View reports for deep visual analysis on Audit log data</a:t>
            </a:r>
          </a:p>
          <a:p>
            <a:pPr marL="252000" lvl="1" indent="0" defTabSz="914325">
              <a:spcBef>
                <a:spcPts val="1200"/>
              </a:spcBef>
              <a:buNone/>
            </a:pPr>
            <a:r>
              <a:rPr lang="en-US" sz="4000" spc="-51" dirty="0">
                <a:solidFill>
                  <a:schemeClr val="bg2"/>
                </a:solidFill>
                <a:latin typeface="+mj-lt"/>
              </a:rPr>
              <a:t>Audit logs reside in your Azure Storage account</a:t>
            </a:r>
          </a:p>
          <a:p>
            <a:pPr marL="252000" lvl="1" indent="0" defTabSz="914325">
              <a:spcBef>
                <a:spcPts val="1200"/>
              </a:spcBef>
              <a:buNone/>
            </a:pPr>
            <a:r>
              <a:rPr lang="en-US" sz="4000" spc="-51" dirty="0">
                <a:solidFill>
                  <a:schemeClr val="bg2"/>
                </a:solidFill>
                <a:latin typeface="+mj-lt"/>
              </a:rPr>
              <a:t>Available in Basic, Standard, and Premium</a:t>
            </a:r>
          </a:p>
        </p:txBody>
      </p:sp>
      <p:sp>
        <p:nvSpPr>
          <p:cNvPr id="6"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Auditing</a:t>
            </a:r>
          </a:p>
        </p:txBody>
      </p:sp>
      <p:pic>
        <p:nvPicPr>
          <p:cNvPr id="7" name="Picture 6"/>
          <p:cNvPicPr>
            <a:picLocks noChangeAspect="1"/>
          </p:cNvPicPr>
          <p:nvPr/>
        </p:nvPicPr>
        <p:blipFill>
          <a:blip r:embed="rId3">
            <a:biLevel thresh="25000"/>
          </a:blip>
          <a:stretch>
            <a:fillRect/>
          </a:stretch>
        </p:blipFill>
        <p:spPr>
          <a:xfrm>
            <a:off x="11287913" y="72570"/>
            <a:ext cx="817002" cy="859814"/>
          </a:xfrm>
          <a:prstGeom prst="rect">
            <a:avLst/>
          </a:prstGeom>
        </p:spPr>
      </p:pic>
      <p:sp>
        <p:nvSpPr>
          <p:cNvPr id="5" name="Rectangle 4"/>
          <p:cNvSpPr/>
          <p:nvPr/>
        </p:nvSpPr>
        <p:spPr>
          <a:xfrm>
            <a:off x="0" y="1393801"/>
            <a:ext cx="12192000" cy="701336"/>
          </a:xfrm>
          <a:prstGeom prst="rect">
            <a:avLst/>
          </a:prstGeom>
          <a:solidFill>
            <a:schemeClr val="accent1">
              <a:alpha val="2509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0" y="2095137"/>
            <a:ext cx="12192000" cy="701336"/>
          </a:xfrm>
          <a:prstGeom prst="rect">
            <a:avLst/>
          </a:prstGeom>
          <a:solidFill>
            <a:schemeClr val="accent1">
              <a:alpha val="2509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0" y="2796473"/>
            <a:ext cx="12192000" cy="1260622"/>
          </a:xfrm>
          <a:prstGeom prst="rect">
            <a:avLst/>
          </a:prstGeom>
          <a:solidFill>
            <a:schemeClr val="accent1">
              <a:alpha val="2509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0" y="4057095"/>
            <a:ext cx="12192000" cy="736848"/>
          </a:xfrm>
          <a:prstGeom prst="rect">
            <a:avLst/>
          </a:prstGeom>
          <a:solidFill>
            <a:schemeClr val="accent1">
              <a:alpha val="2509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0" y="4793943"/>
            <a:ext cx="12192000" cy="701336"/>
          </a:xfrm>
          <a:prstGeom prst="rect">
            <a:avLst/>
          </a:prstGeom>
          <a:solidFill>
            <a:schemeClr val="accent1">
              <a:alpha val="2509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969556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xit" presetSubtype="0" fill="hold" grpId="0" nodeType="withEffect">
                                  <p:stCondLst>
                                    <p:cond delay="0"/>
                                  </p:stCondLst>
                                  <p:childTnLst>
                                    <p:animEffect transition="out" filter="fade">
                                      <p:cBhvr>
                                        <p:cTn id="9" dur="500"/>
                                        <p:tgtEl>
                                          <p:spTgt spid="8"/>
                                        </p:tgtEl>
                                      </p:cBhvr>
                                    </p:animEffect>
                                    <p:set>
                                      <p:cBhvr>
                                        <p:cTn id="10" dur="1" fill="hold">
                                          <p:stCondLst>
                                            <p:cond delay="499"/>
                                          </p:stCondLst>
                                        </p:cTn>
                                        <p:tgtEl>
                                          <p:spTgt spid="8"/>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1"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xit" presetSubtype="0" fill="hold" grpId="0" nodeType="withEffect">
                                  <p:stCondLst>
                                    <p:cond delay="0"/>
                                  </p:stCondLst>
                                  <p:childTnLst>
                                    <p:animEffect transition="out" filter="fade">
                                      <p:cBhvr>
                                        <p:cTn id="17" dur="500"/>
                                        <p:tgtEl>
                                          <p:spTgt spid="10"/>
                                        </p:tgtEl>
                                      </p:cBhvr>
                                    </p:animEffect>
                                    <p:set>
                                      <p:cBhvr>
                                        <p:cTn id="18" dur="1" fill="hold">
                                          <p:stCondLst>
                                            <p:cond delay="499"/>
                                          </p:stCondLst>
                                        </p:cTn>
                                        <p:tgtEl>
                                          <p:spTgt spid="10"/>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1"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par>
                                <p:cTn id="24" presetID="10" presetClass="exit" presetSubtype="0" fill="hold" grpId="0" nodeType="withEffect">
                                  <p:stCondLst>
                                    <p:cond delay="0"/>
                                  </p:stCondLst>
                                  <p:childTnLst>
                                    <p:animEffect transition="out" filter="fade">
                                      <p:cBhvr>
                                        <p:cTn id="25" dur="500"/>
                                        <p:tgtEl>
                                          <p:spTgt spid="12"/>
                                        </p:tgtEl>
                                      </p:cBhvr>
                                    </p:animEffect>
                                    <p:set>
                                      <p:cBhvr>
                                        <p:cTn id="26" dur="1" fill="hold">
                                          <p:stCondLst>
                                            <p:cond delay="499"/>
                                          </p:stCondLst>
                                        </p:cTn>
                                        <p:tgtEl>
                                          <p:spTgt spid="12"/>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1" nodeType="click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500"/>
                                        <p:tgtEl>
                                          <p:spTgt spid="12"/>
                                        </p:tgtEl>
                                      </p:cBhvr>
                                    </p:animEffect>
                                  </p:childTnLst>
                                </p:cTn>
                              </p:par>
                              <p:par>
                                <p:cTn id="32" presetID="10" presetClass="exit" presetSubtype="0" fill="hold" grpId="0" nodeType="withEffect">
                                  <p:stCondLst>
                                    <p:cond delay="0"/>
                                  </p:stCondLst>
                                  <p:childTnLst>
                                    <p:animEffect transition="out" filter="fade">
                                      <p:cBhvr>
                                        <p:cTn id="33" dur="500"/>
                                        <p:tgtEl>
                                          <p:spTgt spid="13"/>
                                        </p:tgtEl>
                                      </p:cBhvr>
                                    </p:animEffect>
                                    <p:set>
                                      <p:cBhvr>
                                        <p:cTn id="34" dur="1" fill="hold">
                                          <p:stCondLst>
                                            <p:cond delay="499"/>
                                          </p:stCondLst>
                                        </p:cTn>
                                        <p:tgtEl>
                                          <p:spTgt spid="13"/>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0" presetClass="exit" presetSubtype="0" fill="hold" grpId="1" nodeType="clickEffect">
                                  <p:stCondLst>
                                    <p:cond delay="0"/>
                                  </p:stCondLst>
                                  <p:childTnLst>
                                    <p:animEffect transition="out" filter="fade">
                                      <p:cBhvr>
                                        <p:cTn id="38" dur="500"/>
                                        <p:tgtEl>
                                          <p:spTgt spid="5"/>
                                        </p:tgtEl>
                                      </p:cBhvr>
                                    </p:animEffect>
                                    <p:set>
                                      <p:cBhvr>
                                        <p:cTn id="39" dur="1" fill="hold">
                                          <p:stCondLst>
                                            <p:cond delay="499"/>
                                          </p:stCondLst>
                                        </p:cTn>
                                        <p:tgtEl>
                                          <p:spTgt spid="5"/>
                                        </p:tgtEl>
                                        <p:attrNameLst>
                                          <p:attrName>style.visibility</p:attrName>
                                        </p:attrNameLst>
                                      </p:cBhvr>
                                      <p:to>
                                        <p:strVal val="hidden"/>
                                      </p:to>
                                    </p:set>
                                  </p:childTnLst>
                                </p:cTn>
                              </p:par>
                              <p:par>
                                <p:cTn id="40" presetID="10" presetClass="exit" presetSubtype="0" fill="hold" grpId="2" nodeType="withEffect">
                                  <p:stCondLst>
                                    <p:cond delay="0"/>
                                  </p:stCondLst>
                                  <p:childTnLst>
                                    <p:animEffect transition="out" filter="fade">
                                      <p:cBhvr>
                                        <p:cTn id="41" dur="500"/>
                                        <p:tgtEl>
                                          <p:spTgt spid="8"/>
                                        </p:tgtEl>
                                      </p:cBhvr>
                                    </p:animEffect>
                                    <p:set>
                                      <p:cBhvr>
                                        <p:cTn id="42" dur="1" fill="hold">
                                          <p:stCondLst>
                                            <p:cond delay="499"/>
                                          </p:stCondLst>
                                        </p:cTn>
                                        <p:tgtEl>
                                          <p:spTgt spid="8"/>
                                        </p:tgtEl>
                                        <p:attrNameLst>
                                          <p:attrName>style.visibility</p:attrName>
                                        </p:attrNameLst>
                                      </p:cBhvr>
                                      <p:to>
                                        <p:strVal val="hidden"/>
                                      </p:to>
                                    </p:set>
                                  </p:childTnLst>
                                </p:cTn>
                              </p:par>
                              <p:par>
                                <p:cTn id="43" presetID="10" presetClass="exit" presetSubtype="0" fill="hold" grpId="2" nodeType="withEffect">
                                  <p:stCondLst>
                                    <p:cond delay="0"/>
                                  </p:stCondLst>
                                  <p:childTnLst>
                                    <p:animEffect transition="out" filter="fade">
                                      <p:cBhvr>
                                        <p:cTn id="44" dur="500"/>
                                        <p:tgtEl>
                                          <p:spTgt spid="10"/>
                                        </p:tgtEl>
                                      </p:cBhvr>
                                    </p:animEffect>
                                    <p:set>
                                      <p:cBhvr>
                                        <p:cTn id="45" dur="1" fill="hold">
                                          <p:stCondLst>
                                            <p:cond delay="499"/>
                                          </p:stCondLst>
                                        </p:cTn>
                                        <p:tgtEl>
                                          <p:spTgt spid="10"/>
                                        </p:tgtEl>
                                        <p:attrNameLst>
                                          <p:attrName>style.visibility</p:attrName>
                                        </p:attrNameLst>
                                      </p:cBhvr>
                                      <p:to>
                                        <p:strVal val="hidden"/>
                                      </p:to>
                                    </p:set>
                                  </p:childTnLst>
                                </p:cTn>
                              </p:par>
                              <p:par>
                                <p:cTn id="46" presetID="10" presetClass="exit" presetSubtype="0" fill="hold" grpId="2" nodeType="withEffect">
                                  <p:stCondLst>
                                    <p:cond delay="0"/>
                                  </p:stCondLst>
                                  <p:childTnLst>
                                    <p:animEffect transition="out" filter="fade">
                                      <p:cBhvr>
                                        <p:cTn id="47" dur="500"/>
                                        <p:tgtEl>
                                          <p:spTgt spid="12"/>
                                        </p:tgtEl>
                                      </p:cBhvr>
                                    </p:animEffect>
                                    <p:set>
                                      <p:cBhvr>
                                        <p:cTn id="48" dur="1" fill="hold">
                                          <p:stCondLst>
                                            <p:cond delay="49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8" grpId="0" animBg="1"/>
      <p:bldP spid="8" grpId="1" animBg="1"/>
      <p:bldP spid="8" grpId="2" animBg="1"/>
      <p:bldP spid="10" grpId="0" animBg="1"/>
      <p:bldP spid="10" grpId="1" animBg="1"/>
      <p:bldP spid="10" grpId="2" animBg="1"/>
      <p:bldP spid="12" grpId="0" animBg="1"/>
      <p:bldP spid="12" grpId="1" animBg="1"/>
      <p:bldP spid="12" grpId="2" animBg="1"/>
      <p:bldP spid="13"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SQL Database</a:t>
            </a:r>
            <a:endParaRPr lang="en-US" dirty="0"/>
          </a:p>
        </p:txBody>
      </p:sp>
      <p:pic>
        <p:nvPicPr>
          <p:cNvPr id="3" name="Picture 2"/>
          <p:cNvPicPr>
            <a:picLocks noChangeAspect="1"/>
          </p:cNvPicPr>
          <p:nvPr/>
        </p:nvPicPr>
        <p:blipFill>
          <a:blip r:embed="rId3">
            <a:biLevel thresh="25000"/>
          </a:blip>
          <a:stretch>
            <a:fillRect/>
          </a:stretch>
        </p:blipFill>
        <p:spPr>
          <a:xfrm>
            <a:off x="10188388" y="4627850"/>
            <a:ext cx="1303302" cy="1371600"/>
          </a:xfrm>
          <a:prstGeom prst="rect">
            <a:avLst/>
          </a:prstGeom>
        </p:spPr>
      </p:pic>
    </p:spTree>
    <p:extLst>
      <p:ext uri="{BB962C8B-B14F-4D97-AF65-F5344CB8AC3E}">
        <p14:creationId xmlns:p14="http://schemas.microsoft.com/office/powerpoint/2010/main" val="2684789615"/>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p:cNvSpPr txBox="1">
            <a:spLocks/>
          </p:cNvSpPr>
          <p:nvPr/>
        </p:nvSpPr>
        <p:spPr>
          <a:xfrm>
            <a:off x="1" y="812800"/>
            <a:ext cx="12191999" cy="5737225"/>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52000" lvl="1" indent="0" defTabSz="914325">
              <a:spcBef>
                <a:spcPts val="1200"/>
              </a:spcBef>
              <a:buFont typeface="Arial" pitchFamily="34" charset="0"/>
              <a:buNone/>
            </a:pPr>
            <a:r>
              <a:rPr lang="en-US" sz="4000" dirty="0">
                <a:solidFill>
                  <a:srgbClr val="FFFFFF"/>
                </a:solidFill>
                <a:latin typeface="Segoe UI Light"/>
              </a:rPr>
              <a:t>F</a:t>
            </a:r>
            <a:r>
              <a:rPr lang="en-US" sz="4000" dirty="0" smtClean="0">
                <a:solidFill>
                  <a:srgbClr val="FFFFFF"/>
                </a:solidFill>
                <a:latin typeface="Segoe UI Light"/>
              </a:rPr>
              <a:t>ast </a:t>
            </a:r>
            <a:r>
              <a:rPr lang="en-US" sz="4000" dirty="0">
                <a:solidFill>
                  <a:srgbClr val="FFFFFF"/>
                </a:solidFill>
                <a:latin typeface="Segoe UI Light"/>
              </a:rPr>
              <a:t>and flexible indexing </a:t>
            </a:r>
            <a:r>
              <a:rPr lang="en-US" sz="4000" dirty="0" smtClean="0">
                <a:solidFill>
                  <a:srgbClr val="FFFFFF"/>
                </a:solidFill>
                <a:latin typeface="Segoe UI Light"/>
              </a:rPr>
              <a:t>of textual </a:t>
            </a:r>
            <a:r>
              <a:rPr lang="en-US" sz="4000" dirty="0">
                <a:solidFill>
                  <a:srgbClr val="FFFFFF"/>
                </a:solidFill>
                <a:latin typeface="Segoe UI Light"/>
              </a:rPr>
              <a:t>data </a:t>
            </a:r>
            <a:endParaRPr lang="en-US" sz="4000" dirty="0" smtClean="0">
              <a:solidFill>
                <a:srgbClr val="FFFFFF"/>
              </a:solidFill>
              <a:latin typeface="Segoe UI Light"/>
            </a:endParaRPr>
          </a:p>
          <a:p>
            <a:pPr marL="252000" lvl="1" indent="0" defTabSz="914325">
              <a:spcBef>
                <a:spcPts val="1200"/>
              </a:spcBef>
              <a:buFont typeface="Arial" pitchFamily="34" charset="0"/>
              <a:buNone/>
            </a:pPr>
            <a:r>
              <a:rPr lang="en-US" sz="4000" dirty="0">
                <a:solidFill>
                  <a:srgbClr val="FFFFFF"/>
                </a:solidFill>
                <a:latin typeface="Segoe UI Light"/>
              </a:rPr>
              <a:t>D</a:t>
            </a:r>
            <a:r>
              <a:rPr lang="en-US" sz="4000" dirty="0" smtClean="0">
                <a:solidFill>
                  <a:srgbClr val="FFFFFF"/>
                </a:solidFill>
                <a:latin typeface="Segoe UI Light"/>
              </a:rPr>
              <a:t>ata </a:t>
            </a:r>
            <a:r>
              <a:rPr lang="en-US" sz="4000" dirty="0">
                <a:solidFill>
                  <a:srgbClr val="FFFFFF"/>
                </a:solidFill>
                <a:latin typeface="Segoe UI Light"/>
              </a:rPr>
              <a:t>types: char, </a:t>
            </a:r>
            <a:r>
              <a:rPr lang="en-US" sz="4000" dirty="0" err="1">
                <a:solidFill>
                  <a:srgbClr val="FFFFFF"/>
                </a:solidFill>
                <a:latin typeface="Segoe UI Light"/>
              </a:rPr>
              <a:t>varchar</a:t>
            </a:r>
            <a:r>
              <a:rPr lang="en-US" sz="4000" dirty="0">
                <a:solidFill>
                  <a:srgbClr val="FFFFFF"/>
                </a:solidFill>
                <a:latin typeface="Segoe UI Light"/>
              </a:rPr>
              <a:t>, </a:t>
            </a:r>
            <a:r>
              <a:rPr lang="en-US" sz="4000" dirty="0" err="1">
                <a:solidFill>
                  <a:srgbClr val="FFFFFF"/>
                </a:solidFill>
                <a:latin typeface="Segoe UI Light"/>
              </a:rPr>
              <a:t>nchar</a:t>
            </a:r>
            <a:r>
              <a:rPr lang="en-US" sz="4000" dirty="0">
                <a:solidFill>
                  <a:srgbClr val="FFFFFF"/>
                </a:solidFill>
                <a:latin typeface="Segoe UI Light"/>
              </a:rPr>
              <a:t>, </a:t>
            </a:r>
            <a:r>
              <a:rPr lang="en-US" sz="4000" dirty="0" err="1">
                <a:solidFill>
                  <a:srgbClr val="FFFFFF"/>
                </a:solidFill>
                <a:latin typeface="Segoe UI Light"/>
              </a:rPr>
              <a:t>nvarchar</a:t>
            </a:r>
            <a:r>
              <a:rPr lang="en-US" sz="4000" dirty="0">
                <a:solidFill>
                  <a:srgbClr val="FFFFFF"/>
                </a:solidFill>
                <a:latin typeface="Segoe UI Light"/>
              </a:rPr>
              <a:t>, text, </a:t>
            </a:r>
            <a:r>
              <a:rPr lang="en-US" sz="4000" dirty="0" err="1">
                <a:solidFill>
                  <a:srgbClr val="FFFFFF"/>
                </a:solidFill>
                <a:latin typeface="Segoe UI Light"/>
              </a:rPr>
              <a:t>ntext</a:t>
            </a:r>
            <a:r>
              <a:rPr lang="en-US" sz="4000" dirty="0">
                <a:solidFill>
                  <a:srgbClr val="FFFFFF"/>
                </a:solidFill>
                <a:latin typeface="Segoe UI Light"/>
              </a:rPr>
              <a:t>, image, xml, </a:t>
            </a:r>
            <a:r>
              <a:rPr lang="en-US" sz="4000" dirty="0" err="1" smtClean="0">
                <a:solidFill>
                  <a:srgbClr val="FFFFFF"/>
                </a:solidFill>
                <a:latin typeface="Segoe UI Light"/>
              </a:rPr>
              <a:t>varbinary</a:t>
            </a:r>
            <a:r>
              <a:rPr lang="en-US" sz="4000" dirty="0" smtClean="0">
                <a:solidFill>
                  <a:srgbClr val="FFFFFF"/>
                </a:solidFill>
                <a:latin typeface="Segoe UI Light"/>
              </a:rPr>
              <a:t>(max), or FILESTREAM</a:t>
            </a:r>
            <a:endParaRPr lang="en-US" sz="4000" spc="-51" dirty="0">
              <a:solidFill>
                <a:srgbClr val="FFFFFF"/>
              </a:solidFill>
              <a:latin typeface="Segoe UI Light"/>
            </a:endParaRPr>
          </a:p>
          <a:p>
            <a:pPr marL="252000" lvl="1" indent="0" defTabSz="914325">
              <a:spcBef>
                <a:spcPts val="1200"/>
              </a:spcBef>
              <a:buFont typeface="Arial" pitchFamily="34" charset="0"/>
              <a:buNone/>
            </a:pPr>
            <a:r>
              <a:rPr lang="en-US" sz="4000" dirty="0" smtClean="0">
                <a:solidFill>
                  <a:srgbClr val="FFFFFF"/>
                </a:solidFill>
                <a:latin typeface="Segoe UI Light"/>
              </a:rPr>
              <a:t>Handles high </a:t>
            </a:r>
            <a:r>
              <a:rPr lang="en-US" sz="4000" dirty="0">
                <a:solidFill>
                  <a:srgbClr val="FFFFFF"/>
                </a:solidFill>
                <a:latin typeface="Segoe UI Light"/>
              </a:rPr>
              <a:t>query volume </a:t>
            </a:r>
            <a:endParaRPr lang="en-US" sz="4000" dirty="0" smtClean="0">
              <a:solidFill>
                <a:srgbClr val="FFFFFF"/>
              </a:solidFill>
              <a:latin typeface="Segoe UI Light"/>
            </a:endParaRPr>
          </a:p>
          <a:p>
            <a:pPr marL="252000" lvl="1" indent="0" defTabSz="914325">
              <a:spcBef>
                <a:spcPts val="1200"/>
              </a:spcBef>
              <a:buFont typeface="Arial" pitchFamily="34" charset="0"/>
              <a:buNone/>
            </a:pPr>
            <a:r>
              <a:rPr lang="en-US" sz="4000" dirty="0" smtClean="0">
                <a:solidFill>
                  <a:srgbClr val="FFFFFF"/>
                </a:solidFill>
                <a:latin typeface="Segoe UI Light"/>
              </a:rPr>
              <a:t>Common </a:t>
            </a:r>
            <a:r>
              <a:rPr lang="en-US" sz="4000" dirty="0">
                <a:solidFill>
                  <a:srgbClr val="FFFFFF"/>
                </a:solidFill>
                <a:latin typeface="Segoe UI Light"/>
              </a:rPr>
              <a:t>use cases</a:t>
            </a:r>
            <a:r>
              <a:rPr lang="en-US" sz="4000" dirty="0" smtClean="0">
                <a:solidFill>
                  <a:srgbClr val="FFFFFF"/>
                </a:solidFill>
                <a:latin typeface="Segoe UI Light"/>
              </a:rPr>
              <a:t>:</a:t>
            </a:r>
          </a:p>
          <a:p>
            <a:pPr marL="252000" lvl="1" indent="0" defTabSz="914325">
              <a:spcBef>
                <a:spcPts val="1200"/>
              </a:spcBef>
              <a:buFont typeface="Arial" pitchFamily="34" charset="0"/>
              <a:buNone/>
            </a:pPr>
            <a:r>
              <a:rPr lang="en-US" sz="4000" dirty="0">
                <a:solidFill>
                  <a:srgbClr val="FFFFFF"/>
                </a:solidFill>
                <a:latin typeface="Segoe UI Light"/>
              </a:rPr>
              <a:t>	</a:t>
            </a:r>
            <a:r>
              <a:rPr lang="en-US" sz="3200" dirty="0">
                <a:solidFill>
                  <a:srgbClr val="FFFFFF"/>
                </a:solidFill>
                <a:latin typeface="Segoe UI Light"/>
              </a:rPr>
              <a:t>Searching websites, product catalogs, news </a:t>
            </a:r>
            <a:r>
              <a:rPr lang="en-US" sz="3200" dirty="0" smtClean="0">
                <a:solidFill>
                  <a:srgbClr val="FFFFFF"/>
                </a:solidFill>
                <a:latin typeface="Segoe UI Light"/>
              </a:rPr>
              <a:t>items and </a:t>
            </a:r>
            <a:r>
              <a:rPr lang="en-US" sz="3200" dirty="0">
                <a:solidFill>
                  <a:srgbClr val="FFFFFF"/>
                </a:solidFill>
                <a:latin typeface="Segoe UI Light"/>
              </a:rPr>
              <a:t>more</a:t>
            </a:r>
          </a:p>
          <a:p>
            <a:pPr marL="252000" lvl="1" indent="0" defTabSz="914325">
              <a:spcBef>
                <a:spcPts val="1200"/>
              </a:spcBef>
              <a:buFont typeface="Arial" pitchFamily="34" charset="0"/>
              <a:buNone/>
            </a:pPr>
            <a:r>
              <a:rPr lang="en-US" sz="3200" dirty="0" smtClean="0">
                <a:solidFill>
                  <a:srgbClr val="FFFFFF"/>
                </a:solidFill>
                <a:latin typeface="Segoe UI Light"/>
              </a:rPr>
              <a:t>	</a:t>
            </a:r>
            <a:r>
              <a:rPr lang="en-US" sz="3200" dirty="0">
                <a:solidFill>
                  <a:srgbClr val="FFFFFF"/>
                </a:solidFill>
                <a:latin typeface="Segoe UI Light"/>
              </a:rPr>
              <a:t>Document management systems</a:t>
            </a:r>
          </a:p>
          <a:p>
            <a:pPr marL="252000" lvl="1" indent="0" defTabSz="914325">
              <a:spcBef>
                <a:spcPts val="1200"/>
              </a:spcBef>
              <a:buFont typeface="Arial" pitchFamily="34" charset="0"/>
              <a:buNone/>
            </a:pPr>
            <a:r>
              <a:rPr lang="en-US" sz="3200" dirty="0" smtClean="0">
                <a:solidFill>
                  <a:srgbClr val="FFFFFF"/>
                </a:solidFill>
                <a:latin typeface="Segoe UI Light"/>
              </a:rPr>
              <a:t>	Any </a:t>
            </a:r>
            <a:r>
              <a:rPr lang="en-US" sz="3200" dirty="0">
                <a:solidFill>
                  <a:srgbClr val="FFFFFF"/>
                </a:solidFill>
                <a:latin typeface="Segoe UI Light"/>
              </a:rPr>
              <a:t>applications that need to provide search </a:t>
            </a:r>
            <a:r>
              <a:rPr lang="en-US" sz="3200" dirty="0" smtClean="0">
                <a:solidFill>
                  <a:srgbClr val="FFFFFF"/>
                </a:solidFill>
                <a:latin typeface="Segoe UI Light"/>
              </a:rPr>
              <a:t>capabilities </a:t>
            </a:r>
            <a:r>
              <a:rPr lang="en-US" sz="3200" dirty="0">
                <a:solidFill>
                  <a:srgbClr val="FFFFFF"/>
                </a:solidFill>
                <a:latin typeface="Segoe UI Light"/>
              </a:rPr>
              <a:t>over </a:t>
            </a:r>
            <a:r>
              <a:rPr lang="en-US" sz="3200" dirty="0" smtClean="0">
                <a:solidFill>
                  <a:srgbClr val="FFFFFF"/>
                </a:solidFill>
                <a:latin typeface="Segoe UI Light"/>
              </a:rPr>
              <a:t>	data </a:t>
            </a:r>
            <a:r>
              <a:rPr lang="en-US" sz="3200" dirty="0">
                <a:solidFill>
                  <a:srgbClr val="FFFFFF"/>
                </a:solidFill>
                <a:latin typeface="Segoe UI Light"/>
              </a:rPr>
              <a:t>stored in a SQL </a:t>
            </a:r>
            <a:r>
              <a:rPr lang="en-US" sz="3200" dirty="0" smtClean="0">
                <a:solidFill>
                  <a:srgbClr val="FFFFFF"/>
                </a:solidFill>
                <a:latin typeface="Segoe UI Light"/>
              </a:rPr>
              <a:t>Database</a:t>
            </a:r>
          </a:p>
        </p:txBody>
      </p:sp>
      <p:sp>
        <p:nvSpPr>
          <p:cNvPr id="10" name="Rectangle 9"/>
          <p:cNvSpPr/>
          <p:nvPr/>
        </p:nvSpPr>
        <p:spPr>
          <a:xfrm>
            <a:off x="30163" y="922527"/>
            <a:ext cx="12192000" cy="577472"/>
          </a:xfrm>
          <a:prstGeom prst="rect">
            <a:avLst/>
          </a:prstGeom>
          <a:solidFill>
            <a:srgbClr val="D08FE1">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1" name="Rectangle 10"/>
          <p:cNvSpPr/>
          <p:nvPr/>
        </p:nvSpPr>
        <p:spPr>
          <a:xfrm>
            <a:off x="9631" y="1499998"/>
            <a:ext cx="12192000" cy="1257647"/>
          </a:xfrm>
          <a:prstGeom prst="rect">
            <a:avLst/>
          </a:prstGeom>
          <a:solidFill>
            <a:srgbClr val="D08FE1">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2" name="Rectangle 11"/>
          <p:cNvSpPr/>
          <p:nvPr/>
        </p:nvSpPr>
        <p:spPr>
          <a:xfrm>
            <a:off x="-3705" y="3518760"/>
            <a:ext cx="12192000" cy="2915907"/>
          </a:xfrm>
          <a:prstGeom prst="rect">
            <a:avLst/>
          </a:prstGeom>
          <a:solidFill>
            <a:srgbClr val="D08FE1">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3" name="Rectangle 12"/>
          <p:cNvSpPr/>
          <p:nvPr/>
        </p:nvSpPr>
        <p:spPr>
          <a:xfrm>
            <a:off x="6495627" y="6917311"/>
            <a:ext cx="12192000" cy="1278377"/>
          </a:xfrm>
          <a:prstGeom prst="rect">
            <a:avLst/>
          </a:prstGeom>
          <a:solidFill>
            <a:srgbClr val="D08FE1">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4" name="Title 3"/>
          <p:cNvSpPr txBox="1">
            <a:spLocks/>
          </p:cNvSpPr>
          <p:nvPr/>
        </p:nvSpPr>
        <p:spPr>
          <a:xfrm>
            <a:off x="-110071" y="0"/>
            <a:ext cx="12192000" cy="812800"/>
          </a:xfrm>
          <a:prstGeom prst="rect">
            <a:avLst/>
          </a:prstGeom>
          <a:noFill/>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smtClean="0">
                <a:solidFill>
                  <a:srgbClr val="FFFFFF"/>
                </a:solidFill>
              </a:rPr>
              <a:t>Full-Text Search</a:t>
            </a:r>
            <a:endParaRPr lang="en-US" dirty="0">
              <a:solidFill>
                <a:srgbClr val="FFFFFF"/>
              </a:solidFill>
            </a:endParaRPr>
          </a:p>
        </p:txBody>
      </p:sp>
      <p:sp>
        <p:nvSpPr>
          <p:cNvPr id="17" name="Rectangle 16"/>
          <p:cNvSpPr/>
          <p:nvPr/>
        </p:nvSpPr>
        <p:spPr>
          <a:xfrm>
            <a:off x="-3705" y="2757645"/>
            <a:ext cx="12192000" cy="761115"/>
          </a:xfrm>
          <a:prstGeom prst="rect">
            <a:avLst/>
          </a:prstGeom>
          <a:solidFill>
            <a:schemeClr val="accent2">
              <a:lumMod val="40000"/>
              <a:lumOff val="60000"/>
              <a:alpha val="2509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Tree>
    <p:extLst>
      <p:ext uri="{BB962C8B-B14F-4D97-AF65-F5344CB8AC3E}">
        <p14:creationId xmlns:p14="http://schemas.microsoft.com/office/powerpoint/2010/main" val="12630333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withEffect">
                                  <p:stCondLst>
                                    <p:cond delay="0"/>
                                  </p:stCondLst>
                                  <p:childTnLst>
                                    <p:animEffect transition="out" filter="fade">
                                      <p:cBhvr>
                                        <p:cTn id="6" dur="500"/>
                                        <p:tgtEl>
                                          <p:spTgt spid="10"/>
                                        </p:tgtEl>
                                      </p:cBhvr>
                                    </p:animEffect>
                                    <p:set>
                                      <p:cBhvr>
                                        <p:cTn id="7" dur="1" fill="hold">
                                          <p:stCondLst>
                                            <p:cond delay="499"/>
                                          </p:stCondLst>
                                        </p:cTn>
                                        <p:tgtEl>
                                          <p:spTgt spid="10"/>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1"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par>
                                <p:cTn id="13" presetID="10" presetClass="exit" presetSubtype="0" fill="hold" grpId="0" nodeType="withEffect">
                                  <p:stCondLst>
                                    <p:cond delay="0"/>
                                  </p:stCondLst>
                                  <p:childTnLst>
                                    <p:animEffect transition="out" filter="fade">
                                      <p:cBhvr>
                                        <p:cTn id="14" dur="500"/>
                                        <p:tgtEl>
                                          <p:spTgt spid="11"/>
                                        </p:tgtEl>
                                      </p:cBhvr>
                                    </p:animEffect>
                                    <p:set>
                                      <p:cBhvr>
                                        <p:cTn id="15" dur="1" fill="hold">
                                          <p:stCondLst>
                                            <p:cond delay="499"/>
                                          </p:stCondLst>
                                        </p:cTn>
                                        <p:tgtEl>
                                          <p:spTgt spid="11"/>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1" nodeType="click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500"/>
                                        <p:tgtEl>
                                          <p:spTgt spid="11"/>
                                        </p:tgtEl>
                                      </p:cBhvr>
                                    </p:animEffect>
                                  </p:childTnLst>
                                </p:cTn>
                              </p:par>
                              <p:par>
                                <p:cTn id="21" presetID="10" presetClass="exit" presetSubtype="0" fill="hold" grpId="0" nodeType="withEffect">
                                  <p:stCondLst>
                                    <p:cond delay="0"/>
                                  </p:stCondLst>
                                  <p:childTnLst>
                                    <p:animEffect transition="out" filter="fade">
                                      <p:cBhvr>
                                        <p:cTn id="22" dur="500"/>
                                        <p:tgtEl>
                                          <p:spTgt spid="17"/>
                                        </p:tgtEl>
                                      </p:cBhvr>
                                    </p:animEffect>
                                    <p:set>
                                      <p:cBhvr>
                                        <p:cTn id="23" dur="1" fill="hold">
                                          <p:stCondLst>
                                            <p:cond delay="499"/>
                                          </p:stCondLst>
                                        </p:cTn>
                                        <p:tgtEl>
                                          <p:spTgt spid="17"/>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1" nodeType="click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fade">
                                      <p:cBhvr>
                                        <p:cTn id="28" dur="500"/>
                                        <p:tgtEl>
                                          <p:spTgt spid="17"/>
                                        </p:tgtEl>
                                      </p:cBhvr>
                                    </p:animEffect>
                                  </p:childTnLst>
                                </p:cTn>
                              </p:par>
                              <p:par>
                                <p:cTn id="29" presetID="10" presetClass="exit" presetSubtype="0" fill="hold" grpId="0" nodeType="withEffect">
                                  <p:stCondLst>
                                    <p:cond delay="0"/>
                                  </p:stCondLst>
                                  <p:childTnLst>
                                    <p:animEffect transition="out" filter="fade">
                                      <p:cBhvr>
                                        <p:cTn id="30" dur="500"/>
                                        <p:tgtEl>
                                          <p:spTgt spid="12"/>
                                        </p:tgtEl>
                                      </p:cBhvr>
                                    </p:animEffect>
                                    <p:set>
                                      <p:cBhvr>
                                        <p:cTn id="31" dur="1" fill="hold">
                                          <p:stCondLst>
                                            <p:cond delay="49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1" grpId="0" animBg="1"/>
      <p:bldP spid="11" grpId="1" animBg="1"/>
      <p:bldP spid="12" grpId="0" animBg="1"/>
      <p:bldP spid="17" grpId="0" animBg="1"/>
      <p:bldP spid="17" grpId="1"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p:cNvSpPr txBox="1">
            <a:spLocks/>
          </p:cNvSpPr>
          <p:nvPr/>
        </p:nvSpPr>
        <p:spPr>
          <a:xfrm>
            <a:off x="0" y="1443789"/>
            <a:ext cx="12191999" cy="4321743"/>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52000" lvl="1" indent="0" defTabSz="914325">
              <a:spcBef>
                <a:spcPts val="1200"/>
              </a:spcBef>
              <a:buFont typeface="Arial" pitchFamily="34" charset="0"/>
              <a:buNone/>
            </a:pPr>
            <a:r>
              <a:rPr lang="en-US" sz="4000" spc="-51" dirty="0">
                <a:solidFill>
                  <a:srgbClr val="D2D2D2"/>
                </a:solidFill>
                <a:latin typeface="Segoe UI Light"/>
              </a:rPr>
              <a:t>XML I</a:t>
            </a:r>
            <a:r>
              <a:rPr lang="en-US" sz="4000" spc="-51" dirty="0" smtClean="0">
                <a:solidFill>
                  <a:srgbClr val="D2D2D2"/>
                </a:solidFill>
                <a:latin typeface="Segoe UI Light"/>
              </a:rPr>
              <a:t>ndexes - improves XQuery-based query performance</a:t>
            </a:r>
          </a:p>
          <a:p>
            <a:pPr marL="252000" lvl="1" indent="0" defTabSz="914325">
              <a:spcBef>
                <a:spcPts val="1200"/>
              </a:spcBef>
              <a:buFont typeface="Arial" pitchFamily="34" charset="0"/>
              <a:buNone/>
            </a:pPr>
            <a:r>
              <a:rPr lang="en-US" sz="4000" spc="-51" dirty="0">
                <a:solidFill>
                  <a:srgbClr val="D2D2D2"/>
                </a:solidFill>
                <a:latin typeface="Segoe UI Light"/>
              </a:rPr>
              <a:t>Primary XML Index - speed up access to elements and </a:t>
            </a:r>
            <a:r>
              <a:rPr lang="en-US" sz="4000" spc="-51" dirty="0" smtClean="0">
                <a:solidFill>
                  <a:srgbClr val="D2D2D2"/>
                </a:solidFill>
                <a:latin typeface="Segoe UI Light"/>
              </a:rPr>
              <a:t>attributes</a:t>
            </a:r>
          </a:p>
          <a:p>
            <a:pPr marL="655225" lvl="2" indent="0" defTabSz="914325">
              <a:spcBef>
                <a:spcPts val="1200"/>
              </a:spcBef>
              <a:buFont typeface="Arial" pitchFamily="34" charset="0"/>
              <a:buNone/>
            </a:pPr>
            <a:r>
              <a:rPr lang="en-US" spc="-51" dirty="0">
                <a:solidFill>
                  <a:srgbClr val="D2D2D2"/>
                </a:solidFill>
                <a:latin typeface="Segoe UI Light"/>
              </a:rPr>
              <a:t>CREATE PRIMARY XML INDEX </a:t>
            </a:r>
            <a:r>
              <a:rPr lang="en-US" spc="-51" dirty="0" err="1">
                <a:solidFill>
                  <a:srgbClr val="D2D2D2"/>
                </a:solidFill>
                <a:latin typeface="Segoe UI Light"/>
              </a:rPr>
              <a:t>XML_Order_Items</a:t>
            </a:r>
            <a:endParaRPr lang="en-US" spc="-51" dirty="0">
              <a:solidFill>
                <a:srgbClr val="D2D2D2"/>
              </a:solidFill>
              <a:latin typeface="Segoe UI Light"/>
            </a:endParaRPr>
          </a:p>
          <a:p>
            <a:pPr marL="655225" lvl="2" indent="0" defTabSz="914325">
              <a:spcBef>
                <a:spcPts val="1200"/>
              </a:spcBef>
              <a:buFont typeface="Arial" pitchFamily="34" charset="0"/>
              <a:buNone/>
            </a:pPr>
            <a:r>
              <a:rPr lang="en-US" spc="-51" dirty="0">
                <a:solidFill>
                  <a:srgbClr val="D2D2D2"/>
                </a:solidFill>
                <a:latin typeface="Segoe UI Light"/>
              </a:rPr>
              <a:t>ON </a:t>
            </a:r>
            <a:r>
              <a:rPr lang="en-US" spc="-51" dirty="0" err="1">
                <a:solidFill>
                  <a:srgbClr val="D2D2D2"/>
                </a:solidFill>
                <a:latin typeface="Segoe UI Light"/>
              </a:rPr>
              <a:t>Sales.Order</a:t>
            </a:r>
            <a:r>
              <a:rPr lang="en-US" spc="-51" dirty="0">
                <a:solidFill>
                  <a:srgbClr val="D2D2D2"/>
                </a:solidFill>
                <a:latin typeface="Segoe UI Light"/>
              </a:rPr>
              <a:t> (Items);</a:t>
            </a:r>
            <a:endParaRPr lang="en-US" spc="-51" dirty="0" smtClean="0">
              <a:solidFill>
                <a:srgbClr val="D2D2D2"/>
              </a:solidFill>
              <a:latin typeface="Segoe UI Light"/>
            </a:endParaRPr>
          </a:p>
          <a:p>
            <a:pPr marL="252000" lvl="1" indent="0" defTabSz="914325">
              <a:spcBef>
                <a:spcPts val="1200"/>
              </a:spcBef>
              <a:buFont typeface="Arial" pitchFamily="34" charset="0"/>
              <a:buNone/>
            </a:pPr>
            <a:r>
              <a:rPr lang="en-US" sz="4000" spc="-51" dirty="0" smtClean="0">
                <a:solidFill>
                  <a:srgbClr val="D2D2D2"/>
                </a:solidFill>
                <a:latin typeface="Segoe UI Light"/>
              </a:rPr>
              <a:t>Secondary XML Index </a:t>
            </a:r>
            <a:r>
              <a:rPr lang="en-US" sz="4000" spc="-51" dirty="0">
                <a:solidFill>
                  <a:srgbClr val="D2D2D2"/>
                </a:solidFill>
                <a:latin typeface="Segoe UI Light"/>
              </a:rPr>
              <a:t>– help resolve specific XQuery expressions </a:t>
            </a:r>
            <a:r>
              <a:rPr lang="en-US" sz="4000" spc="-51" dirty="0" smtClean="0">
                <a:solidFill>
                  <a:srgbClr val="D2D2D2"/>
                </a:solidFill>
                <a:latin typeface="Segoe UI Light"/>
              </a:rPr>
              <a:t>rapidly</a:t>
            </a:r>
          </a:p>
        </p:txBody>
      </p:sp>
      <p:sp>
        <p:nvSpPr>
          <p:cNvPr id="6"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smtClean="0">
                <a:solidFill>
                  <a:srgbClr val="FFFFFF"/>
                </a:solidFill>
              </a:rPr>
              <a:t>XML Indexes</a:t>
            </a:r>
            <a:endParaRPr lang="en-US" dirty="0">
              <a:solidFill>
                <a:srgbClr val="FFFFFF"/>
              </a:solidFill>
            </a:endParaRPr>
          </a:p>
        </p:txBody>
      </p:sp>
      <p:sp>
        <p:nvSpPr>
          <p:cNvPr id="2" name="Rectangle 1"/>
          <p:cNvSpPr/>
          <p:nvPr/>
        </p:nvSpPr>
        <p:spPr>
          <a:xfrm>
            <a:off x="9634" y="1280161"/>
            <a:ext cx="12192000" cy="1270534"/>
          </a:xfrm>
          <a:prstGeom prst="rect">
            <a:avLst/>
          </a:prstGeom>
          <a:solidFill>
            <a:srgbClr val="D08FE1">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0" name="Rectangle 9"/>
          <p:cNvSpPr/>
          <p:nvPr/>
        </p:nvSpPr>
        <p:spPr>
          <a:xfrm>
            <a:off x="9633" y="2553064"/>
            <a:ext cx="12192000" cy="2257191"/>
          </a:xfrm>
          <a:prstGeom prst="rect">
            <a:avLst/>
          </a:prstGeom>
          <a:solidFill>
            <a:srgbClr val="D08FE1">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1" name="Rectangle 10"/>
          <p:cNvSpPr/>
          <p:nvPr/>
        </p:nvSpPr>
        <p:spPr>
          <a:xfrm>
            <a:off x="-9634" y="4810257"/>
            <a:ext cx="12192000" cy="1307936"/>
          </a:xfrm>
          <a:prstGeom prst="rect">
            <a:avLst/>
          </a:prstGeom>
          <a:solidFill>
            <a:srgbClr val="D08FE1">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Tree>
    <p:extLst>
      <p:ext uri="{BB962C8B-B14F-4D97-AF65-F5344CB8AC3E}">
        <p14:creationId xmlns:p14="http://schemas.microsoft.com/office/powerpoint/2010/main" val="14297717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xit" presetSubtype="0" fill="hold" grpId="0" nodeType="withEffect">
                                  <p:stCondLst>
                                    <p:cond delay="0"/>
                                  </p:stCondLst>
                                  <p:childTnLst>
                                    <p:animEffect transition="out" filter="fade">
                                      <p:cBhvr>
                                        <p:cTn id="9" dur="500"/>
                                        <p:tgtEl>
                                          <p:spTgt spid="10"/>
                                        </p:tgtEl>
                                      </p:cBhvr>
                                    </p:animEffect>
                                    <p:set>
                                      <p:cBhvr>
                                        <p:cTn id="10" dur="1" fill="hold">
                                          <p:stCondLst>
                                            <p:cond delay="499"/>
                                          </p:stCondLst>
                                        </p:cTn>
                                        <p:tgtEl>
                                          <p:spTgt spid="10"/>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1"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par>
                                <p:cTn id="16" presetID="10" presetClass="exit" presetSubtype="0" fill="hold" grpId="0" nodeType="withEffect">
                                  <p:stCondLst>
                                    <p:cond delay="0"/>
                                  </p:stCondLst>
                                  <p:childTnLst>
                                    <p:animEffect transition="out" filter="fade">
                                      <p:cBhvr>
                                        <p:cTn id="17" dur="500"/>
                                        <p:tgtEl>
                                          <p:spTgt spid="11"/>
                                        </p:tgtEl>
                                      </p:cBhvr>
                                    </p:animEffect>
                                    <p:set>
                                      <p:cBhvr>
                                        <p:cTn id="18" dur="1" fill="hold">
                                          <p:stCondLst>
                                            <p:cond delay="499"/>
                                          </p:stCondLst>
                                        </p:cTn>
                                        <p:tgtEl>
                                          <p:spTgt spid="11"/>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1"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0" grpId="0" animBg="1"/>
      <p:bldP spid="10" grpId="1" animBg="1"/>
      <p:bldP spid="11" grpId="0" animBg="1"/>
      <p:bldP spid="11" grpId="1"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p:cNvSpPr txBox="1">
            <a:spLocks/>
          </p:cNvSpPr>
          <p:nvPr/>
        </p:nvSpPr>
        <p:spPr>
          <a:xfrm>
            <a:off x="0" y="19250"/>
            <a:ext cx="12191999" cy="6858000"/>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52000" lvl="1" indent="0" defTabSz="914325">
              <a:spcBef>
                <a:spcPts val="1200"/>
              </a:spcBef>
              <a:buFont typeface="Arial" pitchFamily="34" charset="0"/>
              <a:buNone/>
            </a:pPr>
            <a:r>
              <a:rPr lang="en-US" sz="4000" spc="-51" dirty="0" smtClean="0">
                <a:solidFill>
                  <a:srgbClr val="D2D2D2"/>
                </a:solidFill>
                <a:latin typeface="Segoe UI Light"/>
              </a:rPr>
              <a:t>Monitor common database, execution and transaction related events in near-real time </a:t>
            </a:r>
          </a:p>
          <a:p>
            <a:pPr marL="252000" lvl="1" indent="0" defTabSz="914325">
              <a:spcBef>
                <a:spcPts val="1200"/>
              </a:spcBef>
              <a:buFont typeface="Arial" pitchFamily="34" charset="0"/>
              <a:buNone/>
            </a:pPr>
            <a:r>
              <a:rPr lang="en-US" sz="4000" spc="-51" dirty="0" smtClean="0">
                <a:solidFill>
                  <a:srgbClr val="D2D2D2"/>
                </a:solidFill>
                <a:latin typeface="Segoe UI Light"/>
              </a:rPr>
              <a:t>Diagnose blocked </a:t>
            </a:r>
            <a:r>
              <a:rPr lang="en-US" sz="4000" spc="-51" dirty="0">
                <a:solidFill>
                  <a:srgbClr val="D2D2D2"/>
                </a:solidFill>
                <a:latin typeface="Segoe UI Light"/>
              </a:rPr>
              <a:t>or long-running queries, resource bottlenecks, </a:t>
            </a:r>
            <a:r>
              <a:rPr lang="en-US" sz="4000" spc="-51" dirty="0" smtClean="0">
                <a:solidFill>
                  <a:srgbClr val="D2D2D2"/>
                </a:solidFill>
                <a:latin typeface="Segoe UI Light"/>
              </a:rPr>
              <a:t>poor </a:t>
            </a:r>
            <a:r>
              <a:rPr lang="en-US" sz="4000" spc="-51" dirty="0">
                <a:solidFill>
                  <a:srgbClr val="D2D2D2"/>
                </a:solidFill>
                <a:latin typeface="Segoe UI Light"/>
              </a:rPr>
              <a:t>query </a:t>
            </a:r>
            <a:r>
              <a:rPr lang="en-US" sz="4000" spc="-51" dirty="0" smtClean="0">
                <a:solidFill>
                  <a:srgbClr val="D2D2D2"/>
                </a:solidFill>
                <a:latin typeface="Segoe UI Light"/>
              </a:rPr>
              <a:t>plans, and more</a:t>
            </a:r>
          </a:p>
          <a:p>
            <a:pPr marL="252000" lvl="1" indent="0" defTabSz="914325">
              <a:spcBef>
                <a:spcPts val="1200"/>
              </a:spcBef>
              <a:buFont typeface="Arial" pitchFamily="34" charset="0"/>
              <a:buNone/>
            </a:pPr>
            <a:r>
              <a:rPr lang="en-US" sz="4000" spc="-51" dirty="0" smtClean="0">
                <a:solidFill>
                  <a:srgbClr val="D2D2D2"/>
                </a:solidFill>
                <a:latin typeface="Segoe UI Light"/>
              </a:rPr>
              <a:t>Help improve capacity </a:t>
            </a:r>
            <a:r>
              <a:rPr lang="en-US" sz="4000" spc="-51" dirty="0">
                <a:solidFill>
                  <a:srgbClr val="D2D2D2"/>
                </a:solidFill>
                <a:latin typeface="Segoe UI Light"/>
              </a:rPr>
              <a:t>planning </a:t>
            </a:r>
          </a:p>
          <a:p>
            <a:pPr marL="252000" lvl="1" indent="0" defTabSz="914325">
              <a:spcBef>
                <a:spcPts val="1200"/>
              </a:spcBef>
              <a:buFont typeface="Arial" pitchFamily="34" charset="0"/>
              <a:buNone/>
            </a:pPr>
            <a:r>
              <a:rPr lang="en-US" sz="4000" spc="-51" dirty="0">
                <a:solidFill>
                  <a:srgbClr val="D2D2D2"/>
                </a:solidFill>
                <a:latin typeface="Segoe UI Light"/>
              </a:rPr>
              <a:t>Use familiar T-SQL language</a:t>
            </a:r>
            <a:endParaRPr lang="en-US" sz="4000" spc="-51" dirty="0" smtClean="0">
              <a:solidFill>
                <a:srgbClr val="D2D2D2"/>
              </a:solidFill>
              <a:latin typeface="Segoe UI Light"/>
            </a:endParaRPr>
          </a:p>
          <a:p>
            <a:pPr marL="252000" lvl="1" indent="0" defTabSz="914325">
              <a:spcBef>
                <a:spcPts val="1200"/>
              </a:spcBef>
              <a:buFont typeface="Arial" pitchFamily="34" charset="0"/>
              <a:buNone/>
            </a:pPr>
            <a:endParaRPr lang="en-US" sz="4000" spc="-51" dirty="0">
              <a:solidFill>
                <a:srgbClr val="D2D2D2"/>
              </a:solidFill>
              <a:latin typeface="Segoe UI Light"/>
            </a:endParaRPr>
          </a:p>
        </p:txBody>
      </p:sp>
      <p:sp>
        <p:nvSpPr>
          <p:cNvPr id="6"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smtClean="0">
                <a:solidFill>
                  <a:srgbClr val="FFFFFF"/>
                </a:solidFill>
              </a:rPr>
              <a:t>Dynamic Management Views (DMV)  </a:t>
            </a:r>
            <a:endParaRPr lang="en-US" dirty="0">
              <a:solidFill>
                <a:srgbClr val="FFFFFF"/>
              </a:solidFill>
            </a:endParaRPr>
          </a:p>
        </p:txBody>
      </p:sp>
      <p:sp>
        <p:nvSpPr>
          <p:cNvPr id="2" name="Rectangle 1"/>
          <p:cNvSpPr/>
          <p:nvPr/>
        </p:nvSpPr>
        <p:spPr>
          <a:xfrm>
            <a:off x="-30162" y="1274535"/>
            <a:ext cx="12192000" cy="1051016"/>
          </a:xfrm>
          <a:prstGeom prst="rect">
            <a:avLst/>
          </a:prstGeom>
          <a:solidFill>
            <a:srgbClr val="D08FE1">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0" name="Rectangle 9"/>
          <p:cNvSpPr/>
          <p:nvPr/>
        </p:nvSpPr>
        <p:spPr>
          <a:xfrm>
            <a:off x="-30162" y="2331703"/>
            <a:ext cx="12192000" cy="1318662"/>
          </a:xfrm>
          <a:prstGeom prst="rect">
            <a:avLst/>
          </a:prstGeom>
          <a:solidFill>
            <a:srgbClr val="D08FE1">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1" name="Rectangle 10"/>
          <p:cNvSpPr/>
          <p:nvPr/>
        </p:nvSpPr>
        <p:spPr>
          <a:xfrm>
            <a:off x="9632" y="3652652"/>
            <a:ext cx="12192000" cy="701336"/>
          </a:xfrm>
          <a:prstGeom prst="rect">
            <a:avLst/>
          </a:prstGeom>
          <a:solidFill>
            <a:srgbClr val="D08FE1">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2" name="Rectangle 11"/>
          <p:cNvSpPr/>
          <p:nvPr/>
        </p:nvSpPr>
        <p:spPr>
          <a:xfrm>
            <a:off x="0" y="4349711"/>
            <a:ext cx="12192000" cy="701336"/>
          </a:xfrm>
          <a:prstGeom prst="rect">
            <a:avLst/>
          </a:prstGeom>
          <a:solidFill>
            <a:srgbClr val="D08FE1">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Tree>
    <p:extLst>
      <p:ext uri="{BB962C8B-B14F-4D97-AF65-F5344CB8AC3E}">
        <p14:creationId xmlns:p14="http://schemas.microsoft.com/office/powerpoint/2010/main" val="3439532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xit" presetSubtype="0" fill="hold" grpId="0" nodeType="withEffect">
                                  <p:stCondLst>
                                    <p:cond delay="0"/>
                                  </p:stCondLst>
                                  <p:childTnLst>
                                    <p:animEffect transition="out" filter="fade">
                                      <p:cBhvr>
                                        <p:cTn id="9" dur="500"/>
                                        <p:tgtEl>
                                          <p:spTgt spid="10"/>
                                        </p:tgtEl>
                                      </p:cBhvr>
                                    </p:animEffect>
                                    <p:set>
                                      <p:cBhvr>
                                        <p:cTn id="10" dur="1" fill="hold">
                                          <p:stCondLst>
                                            <p:cond delay="499"/>
                                          </p:stCondLst>
                                        </p:cTn>
                                        <p:tgtEl>
                                          <p:spTgt spid="10"/>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1"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par>
                                <p:cTn id="16" presetID="10" presetClass="exit" presetSubtype="0" fill="hold" grpId="0" nodeType="withEffect">
                                  <p:stCondLst>
                                    <p:cond delay="0"/>
                                  </p:stCondLst>
                                  <p:childTnLst>
                                    <p:animEffect transition="out" filter="fade">
                                      <p:cBhvr>
                                        <p:cTn id="17" dur="500"/>
                                        <p:tgtEl>
                                          <p:spTgt spid="11"/>
                                        </p:tgtEl>
                                      </p:cBhvr>
                                    </p:animEffect>
                                    <p:set>
                                      <p:cBhvr>
                                        <p:cTn id="18" dur="1" fill="hold">
                                          <p:stCondLst>
                                            <p:cond delay="499"/>
                                          </p:stCondLst>
                                        </p:cTn>
                                        <p:tgtEl>
                                          <p:spTgt spid="11"/>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1"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par>
                                <p:cTn id="24" presetID="10" presetClass="exit" presetSubtype="0" fill="hold" grpId="0" nodeType="withEffect">
                                  <p:stCondLst>
                                    <p:cond delay="0"/>
                                  </p:stCondLst>
                                  <p:childTnLst>
                                    <p:animEffect transition="out" filter="fade">
                                      <p:cBhvr>
                                        <p:cTn id="25" dur="500"/>
                                        <p:tgtEl>
                                          <p:spTgt spid="12"/>
                                        </p:tgtEl>
                                      </p:cBhvr>
                                    </p:animEffect>
                                    <p:set>
                                      <p:cBhvr>
                                        <p:cTn id="26" dur="1" fill="hold">
                                          <p:stCondLst>
                                            <p:cond delay="49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0" grpId="0" animBg="1"/>
      <p:bldP spid="10" grpId="1" animBg="1"/>
      <p:bldP spid="11" grpId="0" animBg="1"/>
      <p:bldP spid="11" grpId="1" animBg="1"/>
      <p:bldP spid="12"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Connect from on premise and deploy your database</a:t>
            </a:r>
            <a:endParaRPr lang="en-US" dirty="0"/>
          </a:p>
        </p:txBody>
      </p:sp>
    </p:spTree>
    <p:extLst>
      <p:ext uri="{BB962C8B-B14F-4D97-AF65-F5344CB8AC3E}">
        <p14:creationId xmlns:p14="http://schemas.microsoft.com/office/powerpoint/2010/main" val="1592333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p:cNvSpPr>
          <p:nvPr/>
        </p:nvSpPr>
        <p:spPr>
          <a:xfrm>
            <a:off x="1" y="6135329"/>
            <a:ext cx="12191999" cy="722671"/>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lvl="1" indent="0" algn="ctr" defTabSz="914325">
              <a:spcBef>
                <a:spcPts val="900"/>
              </a:spcBef>
              <a:buNone/>
            </a:pPr>
            <a:r>
              <a:rPr lang="en-US" sz="3200" dirty="0" smtClean="0">
                <a:solidFill>
                  <a:schemeClr val="bg1"/>
                </a:solidFill>
                <a:latin typeface="+mj-lt"/>
              </a:rPr>
              <a:t>(obviously)</a:t>
            </a:r>
            <a:endParaRPr lang="en-US" sz="3200" dirty="0">
              <a:solidFill>
                <a:schemeClr val="bg1"/>
              </a:solidFill>
              <a:latin typeface="+mj-lt"/>
            </a:endParaRPr>
          </a:p>
        </p:txBody>
      </p:sp>
      <p:sp>
        <p:nvSpPr>
          <p:cNvPr id="2" name="Title 1"/>
          <p:cNvSpPr>
            <a:spLocks noGrp="1"/>
          </p:cNvSpPr>
          <p:nvPr>
            <p:ph type="title"/>
          </p:nvPr>
        </p:nvSpPr>
        <p:spPr/>
        <p:txBody>
          <a:bodyPr/>
          <a:lstStyle/>
          <a:p>
            <a:r>
              <a:rPr lang="en-US" sz="3200" dirty="0" smtClean="0"/>
              <a:t>Use Familiar Technologies</a:t>
            </a:r>
            <a:endParaRPr lang="en-US" sz="3200" dirty="0"/>
          </a:p>
        </p:txBody>
      </p:sp>
      <p:sp>
        <p:nvSpPr>
          <p:cNvPr id="3" name="Text Placeholder 2"/>
          <p:cNvSpPr>
            <a:spLocks noGrp="1"/>
          </p:cNvSpPr>
          <p:nvPr>
            <p:ph type="body" sz="quarter" idx="10"/>
          </p:nvPr>
        </p:nvSpPr>
        <p:spPr/>
        <p:txBody>
          <a:bodyPr/>
          <a:lstStyle/>
          <a:p>
            <a:r>
              <a:rPr lang="en-US" sz="5400" dirty="0" smtClean="0"/>
              <a:t>Transact-SQL</a:t>
            </a:r>
            <a:endParaRPr lang="en-US" sz="5400" dirty="0"/>
          </a:p>
        </p:txBody>
      </p:sp>
    </p:spTree>
    <p:extLst>
      <p:ext uri="{BB962C8B-B14F-4D97-AF65-F5344CB8AC3E}">
        <p14:creationId xmlns:p14="http://schemas.microsoft.com/office/powerpoint/2010/main" val="644341484"/>
      </p:ext>
    </p:extLst>
  </p:cSld>
  <p:clrMapOvr>
    <a:masterClrMapping/>
  </p:clrMapOvr>
  <p:transition>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a:xfrm>
            <a:off x="0" y="0"/>
            <a:ext cx="12192000" cy="6858000"/>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52000" lvl="1" indent="0" defTabSz="914325">
              <a:spcBef>
                <a:spcPts val="1200"/>
              </a:spcBef>
              <a:buNone/>
            </a:pPr>
            <a:r>
              <a:rPr lang="en-US" sz="4400" dirty="0" smtClean="0">
                <a:solidFill>
                  <a:schemeClr val="bg1"/>
                </a:solidFill>
                <a:latin typeface="+mj-lt"/>
              </a:rPr>
              <a:t>.</a:t>
            </a:r>
            <a:r>
              <a:rPr lang="en-US" sz="4400" dirty="0">
                <a:solidFill>
                  <a:schemeClr val="bg1"/>
                </a:solidFill>
                <a:latin typeface="+mj-lt"/>
              </a:rPr>
              <a:t>NET Framework (C#, Visual Basic, F</a:t>
            </a:r>
            <a:r>
              <a:rPr lang="en-US" sz="4400" dirty="0" smtClean="0">
                <a:solidFill>
                  <a:schemeClr val="bg1"/>
                </a:solidFill>
                <a:latin typeface="+mj-lt"/>
              </a:rPr>
              <a:t>#): ADO.NET</a:t>
            </a:r>
          </a:p>
          <a:p>
            <a:pPr marL="252000" lvl="1" indent="0" defTabSz="914325">
              <a:spcBef>
                <a:spcPts val="1200"/>
              </a:spcBef>
              <a:buNone/>
            </a:pPr>
            <a:r>
              <a:rPr lang="en-US" sz="4400" dirty="0" smtClean="0">
                <a:solidFill>
                  <a:schemeClr val="bg1"/>
                </a:solidFill>
                <a:latin typeface="+mj-lt"/>
              </a:rPr>
              <a:t>C </a:t>
            </a:r>
            <a:r>
              <a:rPr lang="en-US" sz="4400" dirty="0">
                <a:solidFill>
                  <a:schemeClr val="bg1"/>
                </a:solidFill>
                <a:latin typeface="+mj-lt"/>
              </a:rPr>
              <a:t>/ C</a:t>
            </a:r>
            <a:r>
              <a:rPr lang="en-US" sz="4400" dirty="0" smtClean="0">
                <a:solidFill>
                  <a:schemeClr val="bg1"/>
                </a:solidFill>
                <a:latin typeface="+mj-lt"/>
              </a:rPr>
              <a:t>++: ODBC</a:t>
            </a:r>
          </a:p>
          <a:p>
            <a:pPr marL="252000" lvl="1" indent="0" defTabSz="914325">
              <a:spcBef>
                <a:spcPts val="1200"/>
              </a:spcBef>
              <a:buNone/>
            </a:pPr>
            <a:r>
              <a:rPr lang="en-US" sz="4400" dirty="0" smtClean="0">
                <a:solidFill>
                  <a:schemeClr val="bg1"/>
                </a:solidFill>
                <a:latin typeface="+mj-lt"/>
              </a:rPr>
              <a:t>Java: </a:t>
            </a:r>
            <a:r>
              <a:rPr lang="en-US" sz="4400" dirty="0">
                <a:solidFill>
                  <a:schemeClr val="bg1"/>
                </a:solidFill>
                <a:latin typeface="+mj-lt"/>
              </a:rPr>
              <a:t>Microsoft JDBC </a:t>
            </a:r>
            <a:r>
              <a:rPr lang="en-US" sz="4400" dirty="0" smtClean="0">
                <a:solidFill>
                  <a:schemeClr val="bg1"/>
                </a:solidFill>
                <a:latin typeface="+mj-lt"/>
              </a:rPr>
              <a:t>provider</a:t>
            </a:r>
          </a:p>
          <a:p>
            <a:pPr marL="252000" lvl="1" indent="0" defTabSz="914325">
              <a:spcBef>
                <a:spcPts val="1200"/>
              </a:spcBef>
              <a:buNone/>
            </a:pPr>
            <a:r>
              <a:rPr lang="en-US" sz="4400" dirty="0" smtClean="0">
                <a:solidFill>
                  <a:schemeClr val="bg1"/>
                </a:solidFill>
                <a:latin typeface="+mj-lt"/>
              </a:rPr>
              <a:t>PHP: </a:t>
            </a:r>
            <a:r>
              <a:rPr lang="en-US" sz="4400" dirty="0">
                <a:solidFill>
                  <a:schemeClr val="bg1"/>
                </a:solidFill>
                <a:latin typeface="+mj-lt"/>
              </a:rPr>
              <a:t>Microsoft PHP </a:t>
            </a:r>
            <a:r>
              <a:rPr lang="en-US" sz="4400" dirty="0" smtClean="0">
                <a:solidFill>
                  <a:schemeClr val="bg1"/>
                </a:solidFill>
                <a:latin typeface="+mj-lt"/>
              </a:rPr>
              <a:t>provider</a:t>
            </a:r>
            <a:endParaRPr lang="en-US" sz="4400" dirty="0">
              <a:solidFill>
                <a:schemeClr val="bg1"/>
              </a:solidFill>
              <a:latin typeface="+mj-lt"/>
            </a:endParaRPr>
          </a:p>
        </p:txBody>
      </p:sp>
      <p:sp>
        <p:nvSpPr>
          <p:cNvPr id="2" name="Title 1"/>
          <p:cNvSpPr>
            <a:spLocks noGrp="1"/>
          </p:cNvSpPr>
          <p:nvPr>
            <p:ph type="title"/>
          </p:nvPr>
        </p:nvSpPr>
        <p:spPr/>
        <p:txBody>
          <a:bodyPr/>
          <a:lstStyle/>
          <a:p>
            <a:r>
              <a:rPr lang="en-US" sz="4800" dirty="0"/>
              <a:t>Use Familiar </a:t>
            </a:r>
            <a:r>
              <a:rPr lang="en-US" sz="4800" dirty="0" smtClean="0"/>
              <a:t>Technologies - Languages</a:t>
            </a:r>
            <a:endParaRPr lang="en-US" sz="4800" dirty="0"/>
          </a:p>
        </p:txBody>
      </p:sp>
      <p:sp>
        <p:nvSpPr>
          <p:cNvPr id="3" name="Content Placeholder 2"/>
          <p:cNvSpPr>
            <a:spLocks noGrp="1"/>
          </p:cNvSpPr>
          <p:nvPr>
            <p:ph sz="quarter" idx="10"/>
          </p:nvPr>
        </p:nvSpPr>
        <p:spPr/>
        <p:txBody>
          <a:bodyPr/>
          <a:lstStyle/>
          <a:p>
            <a:pPr marL="252000" lvl="1" indent="0" defTabSz="914325">
              <a:spcBef>
                <a:spcPts val="1200"/>
              </a:spcBef>
              <a:buNone/>
            </a:pPr>
            <a:r>
              <a:rPr lang="en-US" sz="3200" dirty="0"/>
              <a:t>.NET Framework (C#, Visual Basic, F#): ADO.NET</a:t>
            </a:r>
          </a:p>
          <a:p>
            <a:pPr marL="252000" lvl="1" indent="0" defTabSz="914325">
              <a:spcBef>
                <a:spcPts val="1200"/>
              </a:spcBef>
              <a:buNone/>
            </a:pPr>
            <a:r>
              <a:rPr lang="en-US" sz="3200" dirty="0"/>
              <a:t>C / C++: ODBC</a:t>
            </a:r>
          </a:p>
          <a:p>
            <a:pPr marL="252000" lvl="1" indent="0" defTabSz="914325">
              <a:spcBef>
                <a:spcPts val="1200"/>
              </a:spcBef>
              <a:buNone/>
            </a:pPr>
            <a:r>
              <a:rPr lang="en-US" sz="3200" dirty="0"/>
              <a:t>Java: Microsoft JDBC provider</a:t>
            </a:r>
          </a:p>
          <a:p>
            <a:pPr marL="252000" lvl="1" indent="0" defTabSz="914325">
              <a:spcBef>
                <a:spcPts val="1200"/>
              </a:spcBef>
              <a:buNone/>
            </a:pPr>
            <a:r>
              <a:rPr lang="en-US" sz="3200" dirty="0"/>
              <a:t>PHP: Microsoft PHP provider</a:t>
            </a:r>
          </a:p>
          <a:p>
            <a:endParaRPr lang="en-US" sz="3200" dirty="0"/>
          </a:p>
        </p:txBody>
      </p:sp>
    </p:spTree>
    <p:extLst>
      <p:ext uri="{BB962C8B-B14F-4D97-AF65-F5344CB8AC3E}">
        <p14:creationId xmlns:p14="http://schemas.microsoft.com/office/powerpoint/2010/main" val="2212712888"/>
      </p:ext>
    </p:extLst>
  </p:cSld>
  <p:clrMapOvr>
    <a:masterClrMapping/>
  </p:clrMapOvr>
  <p:transition>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a:t>Use Familiar Technologies - </a:t>
            </a:r>
            <a:r>
              <a:rPr lang="en-US" sz="4800" dirty="0" smtClean="0"/>
              <a:t>Frameworks</a:t>
            </a:r>
            <a:endParaRPr lang="en-US" sz="4800" dirty="0"/>
          </a:p>
        </p:txBody>
      </p:sp>
      <p:sp>
        <p:nvSpPr>
          <p:cNvPr id="3" name="Content Placeholder 2"/>
          <p:cNvSpPr>
            <a:spLocks noGrp="1"/>
          </p:cNvSpPr>
          <p:nvPr>
            <p:ph sz="quarter" idx="10"/>
          </p:nvPr>
        </p:nvSpPr>
        <p:spPr/>
        <p:txBody>
          <a:bodyPr/>
          <a:lstStyle/>
          <a:p>
            <a:pPr marL="252000" lvl="1" indent="0" defTabSz="914325">
              <a:spcBef>
                <a:spcPts val="1200"/>
              </a:spcBef>
              <a:buNone/>
            </a:pPr>
            <a:r>
              <a:rPr lang="en-US" sz="3200" dirty="0"/>
              <a:t>OData</a:t>
            </a:r>
          </a:p>
          <a:p>
            <a:pPr marL="252000" lvl="1" indent="0" defTabSz="914325">
              <a:spcBef>
                <a:spcPts val="1200"/>
              </a:spcBef>
              <a:buNone/>
            </a:pPr>
            <a:r>
              <a:rPr lang="en-US" sz="3200" dirty="0"/>
              <a:t>Entity Framework</a:t>
            </a:r>
          </a:p>
          <a:p>
            <a:pPr marL="252000" lvl="1" indent="0" defTabSz="914325">
              <a:spcBef>
                <a:spcPts val="1200"/>
              </a:spcBef>
              <a:buNone/>
            </a:pPr>
            <a:r>
              <a:rPr lang="en-US" sz="3200" dirty="0"/>
              <a:t>WCF Data Services</a:t>
            </a:r>
          </a:p>
          <a:p>
            <a:pPr marL="252000" lvl="1" indent="0" defTabSz="914325">
              <a:spcBef>
                <a:spcPts val="1200"/>
              </a:spcBef>
              <a:buNone/>
            </a:pPr>
            <a:r>
              <a:rPr lang="en-US" sz="3200" dirty="0"/>
              <a:t>NHibernate (etc</a:t>
            </a:r>
            <a:r>
              <a:rPr lang="en-US" sz="3200" dirty="0" smtClean="0"/>
              <a:t>.)</a:t>
            </a:r>
            <a:endParaRPr lang="en-US" sz="3200" dirty="0"/>
          </a:p>
        </p:txBody>
      </p:sp>
    </p:spTree>
    <p:extLst>
      <p:ext uri="{BB962C8B-B14F-4D97-AF65-F5344CB8AC3E}">
        <p14:creationId xmlns:p14="http://schemas.microsoft.com/office/powerpoint/2010/main" val="3844774888"/>
      </p:ext>
    </p:extLst>
  </p:cSld>
  <p:clrMapOvr>
    <a:masterClrMapping/>
  </p:clrMapOvr>
  <p:transition>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a:t>Use Familiar Technologies - </a:t>
            </a:r>
            <a:r>
              <a:rPr lang="en-US" sz="4800" dirty="0" smtClean="0"/>
              <a:t>Tools</a:t>
            </a:r>
            <a:endParaRPr lang="en-US" sz="4800" dirty="0"/>
          </a:p>
        </p:txBody>
      </p:sp>
      <p:sp>
        <p:nvSpPr>
          <p:cNvPr id="3" name="Content Placeholder 2"/>
          <p:cNvSpPr>
            <a:spLocks noGrp="1"/>
          </p:cNvSpPr>
          <p:nvPr>
            <p:ph sz="quarter" idx="10"/>
          </p:nvPr>
        </p:nvSpPr>
        <p:spPr/>
        <p:txBody>
          <a:bodyPr/>
          <a:lstStyle/>
          <a:p>
            <a:pPr marL="252000" lvl="1" indent="0" defTabSz="914325">
              <a:spcBef>
                <a:spcPts val="1200"/>
              </a:spcBef>
              <a:buNone/>
            </a:pPr>
            <a:r>
              <a:rPr lang="en-US" sz="3200" dirty="0"/>
              <a:t>SQL Server Management Studio (&gt;=2008 R2)</a:t>
            </a:r>
          </a:p>
          <a:p>
            <a:pPr marL="252000" lvl="1" indent="0" defTabSz="914325">
              <a:spcBef>
                <a:spcPts val="1200"/>
              </a:spcBef>
              <a:buNone/>
            </a:pPr>
            <a:r>
              <a:rPr lang="en-US" sz="3200" dirty="0"/>
              <a:t>SQL Server command-line utilities (SQLCMD, BCP)</a:t>
            </a:r>
          </a:p>
          <a:p>
            <a:pPr marL="252000" lvl="1" indent="0" defTabSz="914325">
              <a:spcBef>
                <a:spcPts val="1200"/>
              </a:spcBef>
              <a:buNone/>
            </a:pPr>
            <a:r>
              <a:rPr lang="en-US" sz="3200" dirty="0"/>
              <a:t>Visual Studio IDE for database </a:t>
            </a:r>
            <a:r>
              <a:rPr lang="en-US" sz="3200" dirty="0" smtClean="0"/>
              <a:t>development</a:t>
            </a:r>
            <a:endParaRPr lang="en-US" sz="3200" dirty="0"/>
          </a:p>
        </p:txBody>
      </p:sp>
    </p:spTree>
    <p:extLst>
      <p:ext uri="{BB962C8B-B14F-4D97-AF65-F5344CB8AC3E}">
        <p14:creationId xmlns:p14="http://schemas.microsoft.com/office/powerpoint/2010/main" val="3850377062"/>
      </p:ext>
    </p:extLst>
  </p:cSld>
  <p:clrMapOvr>
    <a:masterClrMapping/>
  </p:clrMapOvr>
  <p:transition>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Unsupported SQL Server Features</a:t>
            </a:r>
            <a:br>
              <a:rPr lang="en-US" sz="3600" dirty="0"/>
            </a:br>
            <a:endParaRPr lang="en-US" sz="3600" dirty="0"/>
          </a:p>
        </p:txBody>
      </p:sp>
      <p:sp>
        <p:nvSpPr>
          <p:cNvPr id="3" name="Content Placeholder 2"/>
          <p:cNvSpPr>
            <a:spLocks noGrp="1"/>
          </p:cNvSpPr>
          <p:nvPr>
            <p:ph sz="quarter" idx="10"/>
          </p:nvPr>
        </p:nvSpPr>
        <p:spPr/>
        <p:txBody>
          <a:bodyPr/>
          <a:lstStyle/>
          <a:p>
            <a:pPr marL="823500" lvl="1" indent="-571500" defTabSz="914325">
              <a:spcBef>
                <a:spcPts val="1200"/>
              </a:spcBef>
            </a:pPr>
            <a:r>
              <a:rPr lang="en-US" sz="3600" dirty="0"/>
              <a:t>Use command, distributed transactions, distributed views</a:t>
            </a:r>
          </a:p>
          <a:p>
            <a:pPr marL="823500" lvl="1" indent="-571500" defTabSz="914325">
              <a:spcBef>
                <a:spcPts val="1200"/>
              </a:spcBef>
            </a:pPr>
            <a:r>
              <a:rPr lang="en-US" sz="3600" dirty="0"/>
              <a:t>Service Broker</a:t>
            </a:r>
          </a:p>
          <a:p>
            <a:pPr marL="823500" lvl="1" indent="-571500" defTabSz="914325">
              <a:spcBef>
                <a:spcPts val="1200"/>
              </a:spcBef>
            </a:pPr>
            <a:r>
              <a:rPr lang="en-US" sz="3600" dirty="0"/>
              <a:t>Common Language Runtime (CLR)</a:t>
            </a:r>
          </a:p>
          <a:p>
            <a:pPr marL="823500" lvl="1" indent="-571500" defTabSz="914325">
              <a:spcBef>
                <a:spcPts val="1200"/>
              </a:spcBef>
            </a:pPr>
            <a:r>
              <a:rPr lang="en-US" sz="3600" dirty="0"/>
              <a:t>SQL Agent</a:t>
            </a:r>
          </a:p>
          <a:p>
            <a:pPr marL="823500" lvl="1" indent="-571500" defTabSz="914325">
              <a:spcBef>
                <a:spcPts val="1200"/>
              </a:spcBef>
            </a:pPr>
            <a:r>
              <a:rPr lang="en-US" sz="3600" dirty="0"/>
              <a:t>SQL Profiler</a:t>
            </a:r>
          </a:p>
          <a:p>
            <a:pPr marL="823500" lvl="1" indent="-571500" defTabSz="914325">
              <a:spcBef>
                <a:spcPts val="1200"/>
              </a:spcBef>
            </a:pPr>
            <a:r>
              <a:rPr lang="en-US" sz="3600" dirty="0"/>
              <a:t>Native </a:t>
            </a:r>
            <a:r>
              <a:rPr lang="en-US" sz="3600" dirty="0" smtClean="0"/>
              <a:t>Encryption</a:t>
            </a:r>
            <a:endParaRPr lang="en-US" sz="3600" dirty="0"/>
          </a:p>
        </p:txBody>
      </p:sp>
    </p:spTree>
    <p:extLst>
      <p:ext uri="{BB962C8B-B14F-4D97-AF65-F5344CB8AC3E}">
        <p14:creationId xmlns:p14="http://schemas.microsoft.com/office/powerpoint/2010/main" val="3514367282"/>
      </p:ext>
    </p:extLst>
  </p:cSld>
  <p:clrMapOvr>
    <a:masterClrMapping/>
  </p:clrMapOvr>
  <p:transition>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42767" y="1327354"/>
            <a:ext cx="6706466" cy="3804021"/>
          </a:xfrm>
          <a:prstGeom prst="rect">
            <a:avLst/>
          </a:prstGeom>
        </p:spPr>
      </p:pic>
      <p:sp>
        <p:nvSpPr>
          <p:cNvPr id="7" name="Content Placeholder 2"/>
          <p:cNvSpPr txBox="1">
            <a:spLocks/>
          </p:cNvSpPr>
          <p:nvPr/>
        </p:nvSpPr>
        <p:spPr>
          <a:xfrm>
            <a:off x="3347885" y="-17022"/>
            <a:ext cx="5496230" cy="1327354"/>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lvl="1" indent="0" algn="ctr" defTabSz="914325">
              <a:spcBef>
                <a:spcPts val="900"/>
              </a:spcBef>
              <a:buNone/>
            </a:pPr>
            <a:r>
              <a:rPr lang="en-US" sz="2400" spc="-51" dirty="0" smtClean="0">
                <a:solidFill>
                  <a:schemeClr val="tx1"/>
                </a:solidFill>
                <a:latin typeface="+mj-lt"/>
              </a:rPr>
              <a:t>Web </a:t>
            </a:r>
            <a:r>
              <a:rPr lang="en-US" sz="2400" spc="-51" dirty="0">
                <a:solidFill>
                  <a:schemeClr val="tx1"/>
                </a:solidFill>
                <a:latin typeface="+mj-lt"/>
              </a:rPr>
              <a:t>designers for tables, views, stored procs</a:t>
            </a:r>
          </a:p>
          <a:p>
            <a:pPr marL="3175" lvl="1" indent="0" algn="ctr" defTabSz="914325">
              <a:spcBef>
                <a:spcPts val="900"/>
              </a:spcBef>
              <a:buNone/>
            </a:pPr>
            <a:r>
              <a:rPr lang="en-US" sz="2400" spc="-51" dirty="0">
                <a:solidFill>
                  <a:schemeClr val="tx1"/>
                </a:solidFill>
                <a:latin typeface="+mj-lt"/>
              </a:rPr>
              <a:t>Interactive query editing and </a:t>
            </a:r>
            <a:r>
              <a:rPr lang="en-US" sz="2400" spc="-51" dirty="0" smtClean="0">
                <a:solidFill>
                  <a:schemeClr val="tx1"/>
                </a:solidFill>
                <a:latin typeface="+mj-lt"/>
              </a:rPr>
              <a:t>execution</a:t>
            </a:r>
            <a:endParaRPr lang="en-US" sz="3200" dirty="0">
              <a:solidFill>
                <a:schemeClr val="tx1"/>
              </a:solidFill>
              <a:latin typeface="+mj-lt"/>
            </a:endParaRPr>
          </a:p>
        </p:txBody>
      </p:sp>
      <p:pic>
        <p:nvPicPr>
          <p:cNvPr id="6" name="Picture 5"/>
          <p:cNvPicPr>
            <a:picLocks noChangeAspect="1"/>
          </p:cNvPicPr>
          <p:nvPr/>
        </p:nvPicPr>
        <p:blipFill>
          <a:blip r:embed="rId4">
            <a:biLevel thresh="25000"/>
          </a:blip>
          <a:stretch>
            <a:fillRect/>
          </a:stretch>
        </p:blipFill>
        <p:spPr>
          <a:xfrm>
            <a:off x="11287913" y="72570"/>
            <a:ext cx="817002" cy="859814"/>
          </a:xfrm>
          <a:prstGeom prst="rect">
            <a:avLst/>
          </a:prstGeom>
        </p:spPr>
      </p:pic>
      <p:sp>
        <p:nvSpPr>
          <p:cNvPr id="3" name="Title 2"/>
          <p:cNvSpPr>
            <a:spLocks noGrp="1"/>
          </p:cNvSpPr>
          <p:nvPr>
            <p:ph type="title"/>
          </p:nvPr>
        </p:nvSpPr>
        <p:spPr/>
        <p:txBody>
          <a:bodyPr/>
          <a:lstStyle/>
          <a:p>
            <a:r>
              <a:rPr lang="en-US" sz="3600" dirty="0" smtClean="0"/>
              <a:t>Azure SQL Database Management Portal</a:t>
            </a:r>
            <a:endParaRPr lang="en-US" sz="3600" dirty="0"/>
          </a:p>
        </p:txBody>
      </p:sp>
    </p:spTree>
    <p:extLst>
      <p:ext uri="{BB962C8B-B14F-4D97-AF65-F5344CB8AC3E}">
        <p14:creationId xmlns:p14="http://schemas.microsoft.com/office/powerpoint/2010/main" val="12864806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7">
                                            <p:txEl>
                                              <p:pRg st="1" end="1"/>
                                            </p:txEl>
                                          </p:spTgt>
                                        </p:tgtEl>
                                        <p:attrNameLst>
                                          <p:attrName>style.visibility</p:attrName>
                                        </p:attrNameLst>
                                      </p:cBhvr>
                                      <p:to>
                                        <p:strVal val="visible"/>
                                      </p:to>
                                    </p:set>
                                    <p:animEffect transition="in" filter="fade">
                                      <p:cBhvr>
                                        <p:cTn id="10" dur="500"/>
                                        <p:tgtEl>
                                          <p:spTgt spid="7">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Rectangle 61"/>
          <p:cNvSpPr/>
          <p:nvPr/>
        </p:nvSpPr>
        <p:spPr bwMode="auto">
          <a:xfrm>
            <a:off x="8072313" y="2208992"/>
            <a:ext cx="1549840" cy="1908524"/>
          </a:xfrm>
          <a:prstGeom prst="rect">
            <a:avLst/>
          </a:prstGeom>
          <a:solidFill>
            <a:srgbClr val="0F4329"/>
          </a:solidFill>
          <a:ln w="9525" cap="flat" cmpd="sng" algn="ctr">
            <a:noFill/>
            <a:prstDash val="solid"/>
            <a:headEnd type="none" w="med" len="med"/>
            <a:tailEnd type="none" w="med" len="med"/>
          </a:ln>
          <a:effectLst/>
        </p:spPr>
        <p:txBody>
          <a:bodyPr vert="horz" wrap="square" lIns="243757" tIns="243757" rIns="121877" bIns="60936" numCol="1" rtlCol="0" anchor="t" anchorCtr="0" compatLnSpc="1">
            <a:prstTxWarp prst="textNoShape">
              <a:avLst/>
            </a:prstTxWarp>
          </a:bodyPr>
          <a:lstStyle/>
          <a:p>
            <a:pPr defTabSz="914209">
              <a:lnSpc>
                <a:spcPct val="90000"/>
              </a:lnSpc>
              <a:buSzPct val="90000"/>
            </a:pPr>
            <a:endParaRPr lang="en-US" sz="2900" kern="0">
              <a:gradFill>
                <a:gsLst>
                  <a:gs pos="85000">
                    <a:srgbClr val="FFFFFF"/>
                  </a:gs>
                  <a:gs pos="0">
                    <a:srgbClr val="FFFFFF"/>
                  </a:gs>
                </a:gsLst>
                <a:lin ang="5400000" scaled="0"/>
              </a:gradFill>
            </a:endParaRPr>
          </a:p>
        </p:txBody>
      </p:sp>
      <p:sp>
        <p:nvSpPr>
          <p:cNvPr id="60" name="Rectangle 59"/>
          <p:cNvSpPr/>
          <p:nvPr/>
        </p:nvSpPr>
        <p:spPr bwMode="auto">
          <a:xfrm>
            <a:off x="8072313" y="4168401"/>
            <a:ext cx="1549840" cy="518916"/>
          </a:xfrm>
          <a:prstGeom prst="rect">
            <a:avLst/>
          </a:prstGeom>
          <a:solidFill>
            <a:srgbClr val="0F4329"/>
          </a:solidFill>
          <a:ln w="9525" cap="flat" cmpd="sng" algn="ctr">
            <a:noFill/>
            <a:prstDash val="solid"/>
            <a:headEnd type="none" w="med" len="med"/>
            <a:tailEnd type="none" w="med" len="med"/>
          </a:ln>
          <a:effectLst/>
        </p:spPr>
        <p:txBody>
          <a:bodyPr vert="horz" wrap="square" lIns="243757" tIns="0" rIns="121877" bIns="0" numCol="1" rtlCol="0" anchor="ctr" anchorCtr="1" compatLnSpc="1">
            <a:prstTxWarp prst="textNoShape">
              <a:avLst/>
            </a:prstTxWarp>
          </a:bodyPr>
          <a:lstStyle/>
          <a:p>
            <a:pPr defTabSz="914209">
              <a:lnSpc>
                <a:spcPct val="90000"/>
              </a:lnSpc>
              <a:buSzPct val="90000"/>
              <a:defRPr/>
            </a:pPr>
            <a:endParaRPr lang="en-US" kern="0" dirty="0">
              <a:gradFill>
                <a:gsLst>
                  <a:gs pos="85000">
                    <a:srgbClr val="FFFFFF"/>
                  </a:gs>
                  <a:gs pos="0">
                    <a:srgbClr val="FFFFFF"/>
                  </a:gs>
                </a:gsLst>
                <a:lin ang="5400000" scaled="0"/>
              </a:gradFill>
            </a:endParaRPr>
          </a:p>
        </p:txBody>
      </p:sp>
      <p:sp>
        <p:nvSpPr>
          <p:cNvPr id="80" name="Rectangle 79"/>
          <p:cNvSpPr/>
          <p:nvPr/>
        </p:nvSpPr>
        <p:spPr bwMode="auto">
          <a:xfrm>
            <a:off x="6478175" y="4168401"/>
            <a:ext cx="1549840" cy="518916"/>
          </a:xfrm>
          <a:prstGeom prst="rect">
            <a:avLst/>
          </a:prstGeom>
          <a:solidFill>
            <a:schemeClr val="accent6">
              <a:lumMod val="75000"/>
            </a:schemeClr>
          </a:solidFill>
          <a:ln w="9525" cap="flat" cmpd="sng" algn="ctr">
            <a:noFill/>
            <a:prstDash val="solid"/>
            <a:headEnd type="none" w="med" len="med"/>
            <a:tailEnd type="none" w="med" len="med"/>
          </a:ln>
          <a:effectLst/>
        </p:spPr>
        <p:txBody>
          <a:bodyPr vert="horz" wrap="square" lIns="243757" tIns="0" rIns="121877" bIns="0" numCol="1" rtlCol="0" anchor="ctr" anchorCtr="1" compatLnSpc="1">
            <a:prstTxWarp prst="textNoShape">
              <a:avLst/>
            </a:prstTxWarp>
          </a:bodyPr>
          <a:lstStyle/>
          <a:p>
            <a:pPr defTabSz="914209">
              <a:lnSpc>
                <a:spcPct val="90000"/>
              </a:lnSpc>
              <a:buSzPct val="90000"/>
              <a:defRPr/>
            </a:pPr>
            <a:endParaRPr lang="en-US" kern="0" dirty="0">
              <a:gradFill>
                <a:gsLst>
                  <a:gs pos="85000">
                    <a:srgbClr val="FFFFFF"/>
                  </a:gs>
                  <a:gs pos="0">
                    <a:srgbClr val="FFFFFF"/>
                  </a:gs>
                </a:gsLst>
                <a:lin ang="5400000" scaled="0"/>
              </a:gradFill>
            </a:endParaRPr>
          </a:p>
        </p:txBody>
      </p:sp>
      <p:sp>
        <p:nvSpPr>
          <p:cNvPr id="28" name="Rectangle 27"/>
          <p:cNvSpPr/>
          <p:nvPr/>
        </p:nvSpPr>
        <p:spPr bwMode="auto">
          <a:xfrm>
            <a:off x="6478175" y="4168401"/>
            <a:ext cx="1549840" cy="518916"/>
          </a:xfrm>
          <a:prstGeom prst="rect">
            <a:avLst/>
          </a:prstGeom>
          <a:solidFill>
            <a:srgbClr val="0F4329"/>
          </a:solidFill>
          <a:ln w="9525" cap="flat" cmpd="sng" algn="ctr">
            <a:noFill/>
            <a:prstDash val="solid"/>
            <a:headEnd type="none" w="med" len="med"/>
            <a:tailEnd type="none" w="med" len="med"/>
          </a:ln>
          <a:effectLst/>
        </p:spPr>
        <p:txBody>
          <a:bodyPr vert="horz" wrap="square" lIns="243757" tIns="0" rIns="121877" bIns="0" numCol="1" rtlCol="0" anchor="ctr" anchorCtr="1" compatLnSpc="1">
            <a:prstTxWarp prst="textNoShape">
              <a:avLst/>
            </a:prstTxWarp>
          </a:bodyPr>
          <a:lstStyle/>
          <a:p>
            <a:pPr defTabSz="914209">
              <a:lnSpc>
                <a:spcPct val="90000"/>
              </a:lnSpc>
              <a:buSzPct val="90000"/>
            </a:pPr>
            <a:r>
              <a:rPr lang="en-US" kern="0" dirty="0" err="1" smtClean="0">
                <a:gradFill>
                  <a:gsLst>
                    <a:gs pos="85000">
                      <a:srgbClr val="FFFFFF"/>
                    </a:gs>
                    <a:gs pos="0">
                      <a:srgbClr val="FFFFFF"/>
                    </a:gs>
                  </a:gsLst>
                  <a:lin ang="5400000" scaled="0"/>
                </a:gradFill>
              </a:rPr>
              <a:t>IaaS</a:t>
            </a:r>
            <a:endParaRPr lang="en-US" kern="0" dirty="0">
              <a:gradFill>
                <a:gsLst>
                  <a:gs pos="85000">
                    <a:srgbClr val="FFFFFF"/>
                  </a:gs>
                  <a:gs pos="0">
                    <a:srgbClr val="FFFFFF"/>
                  </a:gs>
                </a:gsLst>
                <a:lin ang="5400000" scaled="0"/>
              </a:gradFill>
            </a:endParaRPr>
          </a:p>
        </p:txBody>
      </p:sp>
      <p:sp>
        <p:nvSpPr>
          <p:cNvPr id="29" name="Rectangle 28"/>
          <p:cNvSpPr/>
          <p:nvPr/>
        </p:nvSpPr>
        <p:spPr bwMode="auto">
          <a:xfrm>
            <a:off x="6478175" y="2208992"/>
            <a:ext cx="1549840" cy="1908524"/>
          </a:xfrm>
          <a:prstGeom prst="rect">
            <a:avLst/>
          </a:prstGeom>
          <a:solidFill>
            <a:srgbClr val="658E00">
              <a:alpha val="14902"/>
            </a:srgbClr>
          </a:solidFill>
          <a:ln w="9525" cap="flat" cmpd="sng" algn="ctr">
            <a:noFill/>
            <a:prstDash val="solid"/>
            <a:headEnd type="none" w="med" len="med"/>
            <a:tailEnd type="none" w="med" len="med"/>
          </a:ln>
          <a:effectLst/>
        </p:spPr>
        <p:txBody>
          <a:bodyPr vert="horz" wrap="square" lIns="243757" tIns="243757" rIns="121877" bIns="60936" numCol="1" rtlCol="0" anchor="t" anchorCtr="0" compatLnSpc="1">
            <a:prstTxWarp prst="textNoShape">
              <a:avLst/>
            </a:prstTxWarp>
          </a:bodyPr>
          <a:lstStyle/>
          <a:p>
            <a:pPr defTabSz="914209">
              <a:lnSpc>
                <a:spcPct val="90000"/>
              </a:lnSpc>
              <a:buSzPct val="90000"/>
            </a:pPr>
            <a:endParaRPr lang="en-US" sz="2900" kern="0">
              <a:gradFill>
                <a:gsLst>
                  <a:gs pos="85000">
                    <a:srgbClr val="FFFFFF"/>
                  </a:gs>
                  <a:gs pos="0">
                    <a:srgbClr val="FFFFFF"/>
                  </a:gs>
                </a:gsLst>
                <a:lin ang="5400000" scaled="0"/>
              </a:gradFill>
            </a:endParaRPr>
          </a:p>
        </p:txBody>
      </p:sp>
      <p:sp>
        <p:nvSpPr>
          <p:cNvPr id="81" name="Rectangle 80"/>
          <p:cNvSpPr/>
          <p:nvPr/>
        </p:nvSpPr>
        <p:spPr bwMode="auto">
          <a:xfrm>
            <a:off x="8072313" y="0"/>
            <a:ext cx="1549840" cy="6858000"/>
          </a:xfrm>
          <a:prstGeom prst="rect">
            <a:avLst/>
          </a:prstGeom>
          <a:solidFill>
            <a:srgbClr val="008272">
              <a:alpha val="65098"/>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8" tIns="60944" rIns="121888" bIns="60944" numCol="1" rtlCol="0" anchor="ctr" anchorCtr="0" compatLnSpc="1">
            <a:prstTxWarp prst="textNoShape">
              <a:avLst/>
            </a:prstTxWarp>
          </a:bodyPr>
          <a:lstStyle/>
          <a:p>
            <a:pPr algn="ctr" defTabSz="1218535" fontAlgn="base">
              <a:spcBef>
                <a:spcPct val="0"/>
              </a:spcBef>
              <a:spcAft>
                <a:spcPct val="0"/>
              </a:spcAft>
            </a:pPr>
            <a:endParaRPr lang="en-US" sz="2700">
              <a:gradFill>
                <a:gsLst>
                  <a:gs pos="0">
                    <a:srgbClr val="FFFFFF"/>
                  </a:gs>
                  <a:gs pos="100000">
                    <a:srgbClr val="FFFFFF"/>
                  </a:gs>
                </a:gsLst>
                <a:lin ang="5400000" scaled="0"/>
              </a:gradFill>
            </a:endParaRPr>
          </a:p>
        </p:txBody>
      </p:sp>
      <p:sp>
        <p:nvSpPr>
          <p:cNvPr id="64" name="Rectangle 63"/>
          <p:cNvSpPr/>
          <p:nvPr/>
        </p:nvSpPr>
        <p:spPr bwMode="auto">
          <a:xfrm>
            <a:off x="3291425" y="4168401"/>
            <a:ext cx="1549840" cy="518916"/>
          </a:xfrm>
          <a:prstGeom prst="rect">
            <a:avLst/>
          </a:prstGeom>
          <a:solidFill>
            <a:srgbClr val="658E00">
              <a:alpha val="14902"/>
            </a:srgbClr>
          </a:solidFill>
          <a:ln w="9525" cap="flat" cmpd="sng" algn="ctr">
            <a:noFill/>
            <a:prstDash val="solid"/>
            <a:headEnd type="none" w="med" len="med"/>
            <a:tailEnd type="none" w="med" len="med"/>
          </a:ln>
          <a:effectLst/>
        </p:spPr>
        <p:txBody>
          <a:bodyPr vert="horz" wrap="square" lIns="121877" tIns="0" rIns="0" bIns="0" numCol="1" rtlCol="0" anchor="ctr" anchorCtr="1" compatLnSpc="1">
            <a:prstTxWarp prst="textNoShape">
              <a:avLst/>
            </a:prstTxWarp>
          </a:bodyPr>
          <a:lstStyle/>
          <a:p>
            <a:pPr algn="ctr" defTabSz="914209">
              <a:buSzPct val="90000"/>
              <a:defRPr/>
            </a:pPr>
            <a:r>
              <a:rPr lang="en-US" kern="0" dirty="0">
                <a:gradFill>
                  <a:gsLst>
                    <a:gs pos="85000">
                      <a:srgbClr val="FFFFFF"/>
                    </a:gs>
                    <a:gs pos="0">
                      <a:srgbClr val="FFFFFF"/>
                    </a:gs>
                  </a:gsLst>
                  <a:lin ang="5400000" scaled="0"/>
                </a:gradFill>
              </a:rPr>
              <a:t>Physical</a:t>
            </a:r>
          </a:p>
        </p:txBody>
      </p:sp>
      <p:sp>
        <p:nvSpPr>
          <p:cNvPr id="65" name="Rectangle 64"/>
          <p:cNvSpPr/>
          <p:nvPr/>
        </p:nvSpPr>
        <p:spPr bwMode="auto">
          <a:xfrm>
            <a:off x="3289904" y="2208992"/>
            <a:ext cx="1549840" cy="1908524"/>
          </a:xfrm>
          <a:prstGeom prst="rect">
            <a:avLst/>
          </a:prstGeom>
          <a:solidFill>
            <a:srgbClr val="658E00">
              <a:alpha val="14902"/>
            </a:srgbClr>
          </a:solidFill>
          <a:ln w="9525" cap="flat" cmpd="sng" algn="ctr">
            <a:noFill/>
            <a:prstDash val="solid"/>
            <a:headEnd type="none" w="med" len="med"/>
            <a:tailEnd type="none" w="med" len="med"/>
          </a:ln>
          <a:effectLst/>
        </p:spPr>
        <p:txBody>
          <a:bodyPr vert="horz" wrap="square" lIns="243757" tIns="243757" rIns="121877" bIns="60936" numCol="1" rtlCol="0" anchor="t" anchorCtr="0" compatLnSpc="1">
            <a:prstTxWarp prst="textNoShape">
              <a:avLst/>
            </a:prstTxWarp>
          </a:bodyPr>
          <a:lstStyle/>
          <a:p>
            <a:pPr defTabSz="914209">
              <a:lnSpc>
                <a:spcPct val="90000"/>
              </a:lnSpc>
              <a:buSzPct val="90000"/>
            </a:pPr>
            <a:endParaRPr lang="en-US" sz="2900" kern="0">
              <a:gradFill>
                <a:gsLst>
                  <a:gs pos="85000">
                    <a:srgbClr val="FFFFFF"/>
                  </a:gs>
                  <a:gs pos="0">
                    <a:srgbClr val="FFFFFF"/>
                  </a:gs>
                </a:gsLst>
                <a:lin ang="5400000" scaled="0"/>
              </a:gradFill>
            </a:endParaRPr>
          </a:p>
        </p:txBody>
      </p:sp>
      <p:sp>
        <p:nvSpPr>
          <p:cNvPr id="76" name="Rectangle 75"/>
          <p:cNvSpPr/>
          <p:nvPr/>
        </p:nvSpPr>
        <p:spPr bwMode="auto">
          <a:xfrm>
            <a:off x="4885561" y="4168399"/>
            <a:ext cx="1549840" cy="518916"/>
          </a:xfrm>
          <a:prstGeom prst="rect">
            <a:avLst/>
          </a:prstGeom>
          <a:solidFill>
            <a:srgbClr val="658E00">
              <a:alpha val="14902"/>
            </a:srgbClr>
          </a:solidFill>
          <a:ln w="9525" cap="flat" cmpd="sng" algn="ctr">
            <a:noFill/>
            <a:prstDash val="solid"/>
            <a:headEnd type="none" w="med" len="med"/>
            <a:tailEnd type="none" w="med" len="med"/>
          </a:ln>
          <a:effectLst/>
        </p:spPr>
        <p:txBody>
          <a:bodyPr vert="horz" wrap="square" lIns="0" tIns="0" rIns="0" bIns="0" numCol="1" rtlCol="0" anchor="ctr" anchorCtr="1" compatLnSpc="1">
            <a:prstTxWarp prst="textNoShape">
              <a:avLst/>
            </a:prstTxWarp>
          </a:bodyPr>
          <a:lstStyle/>
          <a:p>
            <a:pPr algn="ctr" defTabSz="914209">
              <a:lnSpc>
                <a:spcPct val="90000"/>
              </a:lnSpc>
              <a:buSzPct val="90000"/>
              <a:defRPr/>
            </a:pPr>
            <a:r>
              <a:rPr lang="en-US" kern="0" dirty="0" smtClean="0">
                <a:gradFill>
                  <a:gsLst>
                    <a:gs pos="85000">
                      <a:srgbClr val="FFFFFF"/>
                    </a:gs>
                    <a:gs pos="0">
                      <a:srgbClr val="FFFFFF"/>
                    </a:gs>
                  </a:gsLst>
                  <a:lin ang="5400000" scaled="0"/>
                </a:gradFill>
              </a:rPr>
              <a:t>Virtual</a:t>
            </a:r>
            <a:endParaRPr lang="en-US" kern="0" dirty="0">
              <a:gradFill>
                <a:gsLst>
                  <a:gs pos="85000">
                    <a:srgbClr val="FFFFFF"/>
                  </a:gs>
                  <a:gs pos="0">
                    <a:srgbClr val="FFFFFF"/>
                  </a:gs>
                </a:gsLst>
                <a:lin ang="5400000" scaled="0"/>
              </a:gradFill>
            </a:endParaRPr>
          </a:p>
        </p:txBody>
      </p:sp>
      <p:sp>
        <p:nvSpPr>
          <p:cNvPr id="77" name="Rectangle 76"/>
          <p:cNvSpPr/>
          <p:nvPr/>
        </p:nvSpPr>
        <p:spPr bwMode="auto">
          <a:xfrm>
            <a:off x="4884040" y="2208992"/>
            <a:ext cx="1549840" cy="1908524"/>
          </a:xfrm>
          <a:prstGeom prst="rect">
            <a:avLst/>
          </a:prstGeom>
          <a:solidFill>
            <a:srgbClr val="658E00">
              <a:alpha val="14902"/>
            </a:srgbClr>
          </a:solidFill>
          <a:ln w="9525" cap="flat" cmpd="sng" algn="ctr">
            <a:noFill/>
            <a:prstDash val="solid"/>
            <a:headEnd type="none" w="med" len="med"/>
            <a:tailEnd type="none" w="med" len="med"/>
          </a:ln>
          <a:effectLst/>
        </p:spPr>
        <p:txBody>
          <a:bodyPr vert="horz" wrap="square" lIns="243757" tIns="243757" rIns="121877" bIns="60936" numCol="1" rtlCol="0" anchor="t" anchorCtr="0" compatLnSpc="1">
            <a:prstTxWarp prst="textNoShape">
              <a:avLst/>
            </a:prstTxWarp>
          </a:bodyPr>
          <a:lstStyle/>
          <a:p>
            <a:pPr defTabSz="914209">
              <a:lnSpc>
                <a:spcPct val="90000"/>
              </a:lnSpc>
              <a:buSzPct val="90000"/>
            </a:pPr>
            <a:endParaRPr lang="en-US" sz="2900" kern="0">
              <a:gradFill>
                <a:gsLst>
                  <a:gs pos="85000">
                    <a:srgbClr val="FFFFFF"/>
                  </a:gs>
                  <a:gs pos="0">
                    <a:srgbClr val="FFFFFF"/>
                  </a:gs>
                </a:gsLst>
                <a:lin ang="5400000" scaled="0"/>
              </a:gradFill>
            </a:endParaRPr>
          </a:p>
        </p:txBody>
      </p:sp>
      <p:sp>
        <p:nvSpPr>
          <p:cNvPr id="31" name="Freeform 6"/>
          <p:cNvSpPr>
            <a:spLocks noChangeAspect="1" noEditPoints="1"/>
          </p:cNvSpPr>
          <p:nvPr/>
        </p:nvSpPr>
        <p:spPr bwMode="auto">
          <a:xfrm>
            <a:off x="3727238" y="2719473"/>
            <a:ext cx="675171" cy="887563"/>
          </a:xfrm>
          <a:custGeom>
            <a:avLst/>
            <a:gdLst>
              <a:gd name="T0" fmla="*/ 16 w 199"/>
              <a:gd name="T1" fmla="*/ 212 h 262"/>
              <a:gd name="T2" fmla="*/ 171 w 199"/>
              <a:gd name="T3" fmla="*/ 238 h 262"/>
              <a:gd name="T4" fmla="*/ 171 w 199"/>
              <a:gd name="T5" fmla="*/ 200 h 262"/>
              <a:gd name="T6" fmla="*/ 36 w 199"/>
              <a:gd name="T7" fmla="*/ 219 h 262"/>
              <a:gd name="T8" fmla="*/ 45 w 199"/>
              <a:gd name="T9" fmla="*/ 219 h 262"/>
              <a:gd name="T10" fmla="*/ 96 w 199"/>
              <a:gd name="T11" fmla="*/ 223 h 262"/>
              <a:gd name="T12" fmla="*/ 162 w 199"/>
              <a:gd name="T13" fmla="*/ 215 h 262"/>
              <a:gd name="T14" fmla="*/ 171 w 199"/>
              <a:gd name="T15" fmla="*/ 65 h 262"/>
              <a:gd name="T16" fmla="*/ 16 w 199"/>
              <a:gd name="T17" fmla="*/ 91 h 262"/>
              <a:gd name="T18" fmla="*/ 183 w 199"/>
              <a:gd name="T19" fmla="*/ 91 h 262"/>
              <a:gd name="T20" fmla="*/ 41 w 199"/>
              <a:gd name="T21" fmla="*/ 88 h 262"/>
              <a:gd name="T22" fmla="*/ 40 w 199"/>
              <a:gd name="T23" fmla="*/ 80 h 262"/>
              <a:gd name="T24" fmla="*/ 41 w 199"/>
              <a:gd name="T25" fmla="*/ 88 h 262"/>
              <a:gd name="T26" fmla="*/ 92 w 199"/>
              <a:gd name="T27" fmla="*/ 84 h 262"/>
              <a:gd name="T28" fmla="*/ 166 w 199"/>
              <a:gd name="T29" fmla="*/ 84 h 262"/>
              <a:gd name="T30" fmla="*/ 27 w 199"/>
              <a:gd name="T31" fmla="*/ 0 h 262"/>
              <a:gd name="T32" fmla="*/ 18 w 199"/>
              <a:gd name="T33" fmla="*/ 253 h 262"/>
              <a:gd name="T34" fmla="*/ 63 w 199"/>
              <a:gd name="T35" fmla="*/ 255 h 262"/>
              <a:gd name="T36" fmla="*/ 177 w 199"/>
              <a:gd name="T37" fmla="*/ 262 h 262"/>
              <a:gd name="T38" fmla="*/ 199 w 199"/>
              <a:gd name="T39" fmla="*/ 27 h 262"/>
              <a:gd name="T40" fmla="*/ 172 w 199"/>
              <a:gd name="T41" fmla="*/ 249 h 262"/>
              <a:gd name="T42" fmla="*/ 6 w 199"/>
              <a:gd name="T43" fmla="*/ 27 h 262"/>
              <a:gd name="T44" fmla="*/ 193 w 199"/>
              <a:gd name="T45" fmla="*/ 27 h 262"/>
              <a:gd name="T46" fmla="*/ 28 w 199"/>
              <a:gd name="T47" fmla="*/ 20 h 262"/>
              <a:gd name="T48" fmla="*/ 28 w 199"/>
              <a:gd name="T49" fmla="*/ 58 h 262"/>
              <a:gd name="T50" fmla="*/ 183 w 199"/>
              <a:gd name="T51" fmla="*/ 32 h 262"/>
              <a:gd name="T52" fmla="*/ 40 w 199"/>
              <a:gd name="T53" fmla="*/ 43 h 262"/>
              <a:gd name="T54" fmla="*/ 41 w 199"/>
              <a:gd name="T55" fmla="*/ 35 h 262"/>
              <a:gd name="T56" fmla="*/ 162 w 199"/>
              <a:gd name="T57" fmla="*/ 43 h 262"/>
              <a:gd name="T58" fmla="*/ 96 w 199"/>
              <a:gd name="T59" fmla="*/ 35 h 262"/>
              <a:gd name="T60" fmla="*/ 162 w 199"/>
              <a:gd name="T61" fmla="*/ 43 h 262"/>
              <a:gd name="T62" fmla="*/ 16 w 199"/>
              <a:gd name="T63" fmla="*/ 122 h 262"/>
              <a:gd name="T64" fmla="*/ 171 w 199"/>
              <a:gd name="T65" fmla="*/ 148 h 262"/>
              <a:gd name="T66" fmla="*/ 171 w 199"/>
              <a:gd name="T67" fmla="*/ 110 h 262"/>
              <a:gd name="T68" fmla="*/ 36 w 199"/>
              <a:gd name="T69" fmla="*/ 129 h 262"/>
              <a:gd name="T70" fmla="*/ 45 w 199"/>
              <a:gd name="T71" fmla="*/ 129 h 262"/>
              <a:gd name="T72" fmla="*/ 96 w 199"/>
              <a:gd name="T73" fmla="*/ 133 h 262"/>
              <a:gd name="T74" fmla="*/ 162 w 199"/>
              <a:gd name="T75" fmla="*/ 125 h 262"/>
              <a:gd name="T76" fmla="*/ 171 w 199"/>
              <a:gd name="T77" fmla="*/ 155 h 262"/>
              <a:gd name="T78" fmla="*/ 16 w 199"/>
              <a:gd name="T79" fmla="*/ 181 h 262"/>
              <a:gd name="T80" fmla="*/ 183 w 199"/>
              <a:gd name="T81" fmla="*/ 181 h 262"/>
              <a:gd name="T82" fmla="*/ 41 w 199"/>
              <a:gd name="T83" fmla="*/ 178 h 262"/>
              <a:gd name="T84" fmla="*/ 40 w 199"/>
              <a:gd name="T85" fmla="*/ 170 h 262"/>
              <a:gd name="T86" fmla="*/ 41 w 199"/>
              <a:gd name="T87" fmla="*/ 178 h 262"/>
              <a:gd name="T88" fmla="*/ 92 w 199"/>
              <a:gd name="T89" fmla="*/ 174 h 262"/>
              <a:gd name="T90" fmla="*/ 166 w 199"/>
              <a:gd name="T91" fmla="*/ 174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99" h="262">
                <a:moveTo>
                  <a:pt x="171" y="200"/>
                </a:moveTo>
                <a:cubicBezTo>
                  <a:pt x="28" y="200"/>
                  <a:pt x="28" y="200"/>
                  <a:pt x="28" y="200"/>
                </a:cubicBezTo>
                <a:cubicBezTo>
                  <a:pt x="22" y="200"/>
                  <a:pt x="16" y="206"/>
                  <a:pt x="16" y="212"/>
                </a:cubicBezTo>
                <a:cubicBezTo>
                  <a:pt x="16" y="226"/>
                  <a:pt x="16" y="226"/>
                  <a:pt x="16" y="226"/>
                </a:cubicBezTo>
                <a:cubicBezTo>
                  <a:pt x="16" y="233"/>
                  <a:pt x="22" y="238"/>
                  <a:pt x="28" y="238"/>
                </a:cubicBezTo>
                <a:cubicBezTo>
                  <a:pt x="171" y="238"/>
                  <a:pt x="171" y="238"/>
                  <a:pt x="171" y="238"/>
                </a:cubicBezTo>
                <a:cubicBezTo>
                  <a:pt x="178" y="238"/>
                  <a:pt x="183" y="233"/>
                  <a:pt x="183" y="226"/>
                </a:cubicBezTo>
                <a:cubicBezTo>
                  <a:pt x="183" y="212"/>
                  <a:pt x="183" y="212"/>
                  <a:pt x="183" y="212"/>
                </a:cubicBezTo>
                <a:cubicBezTo>
                  <a:pt x="183" y="206"/>
                  <a:pt x="178" y="200"/>
                  <a:pt x="171" y="200"/>
                </a:cubicBezTo>
                <a:close/>
                <a:moveTo>
                  <a:pt x="41" y="223"/>
                </a:moveTo>
                <a:cubicBezTo>
                  <a:pt x="40" y="223"/>
                  <a:pt x="40" y="223"/>
                  <a:pt x="40" y="223"/>
                </a:cubicBezTo>
                <a:cubicBezTo>
                  <a:pt x="38" y="223"/>
                  <a:pt x="36" y="221"/>
                  <a:pt x="36" y="219"/>
                </a:cubicBezTo>
                <a:cubicBezTo>
                  <a:pt x="36" y="217"/>
                  <a:pt x="38" y="215"/>
                  <a:pt x="40" y="215"/>
                </a:cubicBezTo>
                <a:cubicBezTo>
                  <a:pt x="41" y="215"/>
                  <a:pt x="41" y="215"/>
                  <a:pt x="41" y="215"/>
                </a:cubicBezTo>
                <a:cubicBezTo>
                  <a:pt x="43" y="215"/>
                  <a:pt x="45" y="217"/>
                  <a:pt x="45" y="219"/>
                </a:cubicBezTo>
                <a:cubicBezTo>
                  <a:pt x="45" y="221"/>
                  <a:pt x="43" y="223"/>
                  <a:pt x="41" y="223"/>
                </a:cubicBezTo>
                <a:close/>
                <a:moveTo>
                  <a:pt x="162" y="223"/>
                </a:moveTo>
                <a:cubicBezTo>
                  <a:pt x="96" y="223"/>
                  <a:pt x="96" y="223"/>
                  <a:pt x="96" y="223"/>
                </a:cubicBezTo>
                <a:cubicBezTo>
                  <a:pt x="94" y="223"/>
                  <a:pt x="92" y="221"/>
                  <a:pt x="92" y="219"/>
                </a:cubicBezTo>
                <a:cubicBezTo>
                  <a:pt x="92" y="217"/>
                  <a:pt x="94" y="215"/>
                  <a:pt x="96" y="215"/>
                </a:cubicBezTo>
                <a:cubicBezTo>
                  <a:pt x="162" y="215"/>
                  <a:pt x="162" y="215"/>
                  <a:pt x="162" y="215"/>
                </a:cubicBezTo>
                <a:cubicBezTo>
                  <a:pt x="165" y="215"/>
                  <a:pt x="166" y="217"/>
                  <a:pt x="166" y="219"/>
                </a:cubicBezTo>
                <a:cubicBezTo>
                  <a:pt x="166" y="221"/>
                  <a:pt x="165" y="223"/>
                  <a:pt x="162" y="223"/>
                </a:cubicBezTo>
                <a:close/>
                <a:moveTo>
                  <a:pt x="171" y="65"/>
                </a:moveTo>
                <a:cubicBezTo>
                  <a:pt x="28" y="65"/>
                  <a:pt x="28" y="65"/>
                  <a:pt x="28" y="65"/>
                </a:cubicBezTo>
                <a:cubicBezTo>
                  <a:pt x="22" y="65"/>
                  <a:pt x="16" y="71"/>
                  <a:pt x="16" y="77"/>
                </a:cubicBezTo>
                <a:cubicBezTo>
                  <a:pt x="16" y="91"/>
                  <a:pt x="16" y="91"/>
                  <a:pt x="16" y="91"/>
                </a:cubicBezTo>
                <a:cubicBezTo>
                  <a:pt x="16" y="98"/>
                  <a:pt x="22" y="103"/>
                  <a:pt x="28" y="103"/>
                </a:cubicBezTo>
                <a:cubicBezTo>
                  <a:pt x="171" y="103"/>
                  <a:pt x="171" y="103"/>
                  <a:pt x="171" y="103"/>
                </a:cubicBezTo>
                <a:cubicBezTo>
                  <a:pt x="178" y="103"/>
                  <a:pt x="183" y="98"/>
                  <a:pt x="183" y="91"/>
                </a:cubicBezTo>
                <a:cubicBezTo>
                  <a:pt x="183" y="77"/>
                  <a:pt x="183" y="77"/>
                  <a:pt x="183" y="77"/>
                </a:cubicBezTo>
                <a:cubicBezTo>
                  <a:pt x="183" y="71"/>
                  <a:pt x="178" y="65"/>
                  <a:pt x="171" y="65"/>
                </a:cubicBezTo>
                <a:close/>
                <a:moveTo>
                  <a:pt x="41" y="88"/>
                </a:moveTo>
                <a:cubicBezTo>
                  <a:pt x="40" y="88"/>
                  <a:pt x="40" y="88"/>
                  <a:pt x="40" y="88"/>
                </a:cubicBezTo>
                <a:cubicBezTo>
                  <a:pt x="38" y="88"/>
                  <a:pt x="36" y="86"/>
                  <a:pt x="36" y="84"/>
                </a:cubicBezTo>
                <a:cubicBezTo>
                  <a:pt x="36" y="82"/>
                  <a:pt x="38" y="80"/>
                  <a:pt x="40" y="80"/>
                </a:cubicBezTo>
                <a:cubicBezTo>
                  <a:pt x="41" y="80"/>
                  <a:pt x="41" y="80"/>
                  <a:pt x="41" y="80"/>
                </a:cubicBezTo>
                <a:cubicBezTo>
                  <a:pt x="43" y="80"/>
                  <a:pt x="45" y="82"/>
                  <a:pt x="45" y="84"/>
                </a:cubicBezTo>
                <a:cubicBezTo>
                  <a:pt x="45" y="86"/>
                  <a:pt x="43" y="88"/>
                  <a:pt x="41" y="88"/>
                </a:cubicBezTo>
                <a:close/>
                <a:moveTo>
                  <a:pt x="162" y="88"/>
                </a:moveTo>
                <a:cubicBezTo>
                  <a:pt x="96" y="88"/>
                  <a:pt x="96" y="88"/>
                  <a:pt x="96" y="88"/>
                </a:cubicBezTo>
                <a:cubicBezTo>
                  <a:pt x="94" y="88"/>
                  <a:pt x="92" y="86"/>
                  <a:pt x="92" y="84"/>
                </a:cubicBezTo>
                <a:cubicBezTo>
                  <a:pt x="92" y="82"/>
                  <a:pt x="94" y="80"/>
                  <a:pt x="96" y="80"/>
                </a:cubicBezTo>
                <a:cubicBezTo>
                  <a:pt x="162" y="80"/>
                  <a:pt x="162" y="80"/>
                  <a:pt x="162" y="80"/>
                </a:cubicBezTo>
                <a:cubicBezTo>
                  <a:pt x="165" y="80"/>
                  <a:pt x="166" y="82"/>
                  <a:pt x="166" y="84"/>
                </a:cubicBezTo>
                <a:cubicBezTo>
                  <a:pt x="166" y="86"/>
                  <a:pt x="165" y="88"/>
                  <a:pt x="162" y="88"/>
                </a:cubicBezTo>
                <a:close/>
                <a:moveTo>
                  <a:pt x="172" y="0"/>
                </a:moveTo>
                <a:cubicBezTo>
                  <a:pt x="27" y="0"/>
                  <a:pt x="27" y="0"/>
                  <a:pt x="27" y="0"/>
                </a:cubicBezTo>
                <a:cubicBezTo>
                  <a:pt x="12" y="0"/>
                  <a:pt x="0" y="12"/>
                  <a:pt x="0" y="27"/>
                </a:cubicBezTo>
                <a:cubicBezTo>
                  <a:pt x="0" y="228"/>
                  <a:pt x="0" y="228"/>
                  <a:pt x="0" y="228"/>
                </a:cubicBezTo>
                <a:cubicBezTo>
                  <a:pt x="0" y="240"/>
                  <a:pt x="7" y="249"/>
                  <a:pt x="18" y="253"/>
                </a:cubicBezTo>
                <a:cubicBezTo>
                  <a:pt x="22" y="262"/>
                  <a:pt x="22" y="262"/>
                  <a:pt x="22" y="262"/>
                </a:cubicBezTo>
                <a:cubicBezTo>
                  <a:pt x="59" y="262"/>
                  <a:pt x="59" y="262"/>
                  <a:pt x="59" y="262"/>
                </a:cubicBezTo>
                <a:cubicBezTo>
                  <a:pt x="63" y="255"/>
                  <a:pt x="63" y="255"/>
                  <a:pt x="63" y="255"/>
                </a:cubicBezTo>
                <a:cubicBezTo>
                  <a:pt x="137" y="255"/>
                  <a:pt x="137" y="255"/>
                  <a:pt x="137" y="255"/>
                </a:cubicBezTo>
                <a:cubicBezTo>
                  <a:pt x="140" y="262"/>
                  <a:pt x="140" y="262"/>
                  <a:pt x="140" y="262"/>
                </a:cubicBezTo>
                <a:cubicBezTo>
                  <a:pt x="177" y="262"/>
                  <a:pt x="177" y="262"/>
                  <a:pt x="177" y="262"/>
                </a:cubicBezTo>
                <a:cubicBezTo>
                  <a:pt x="182" y="253"/>
                  <a:pt x="182" y="253"/>
                  <a:pt x="182" y="253"/>
                </a:cubicBezTo>
                <a:cubicBezTo>
                  <a:pt x="192" y="249"/>
                  <a:pt x="199" y="240"/>
                  <a:pt x="199" y="228"/>
                </a:cubicBezTo>
                <a:cubicBezTo>
                  <a:pt x="199" y="27"/>
                  <a:pt x="199" y="27"/>
                  <a:pt x="199" y="27"/>
                </a:cubicBezTo>
                <a:cubicBezTo>
                  <a:pt x="199" y="12"/>
                  <a:pt x="187" y="0"/>
                  <a:pt x="172" y="0"/>
                </a:cubicBezTo>
                <a:close/>
                <a:moveTo>
                  <a:pt x="193" y="228"/>
                </a:moveTo>
                <a:cubicBezTo>
                  <a:pt x="193" y="240"/>
                  <a:pt x="184" y="249"/>
                  <a:pt x="172" y="249"/>
                </a:cubicBezTo>
                <a:cubicBezTo>
                  <a:pt x="27" y="249"/>
                  <a:pt x="27" y="249"/>
                  <a:pt x="27" y="249"/>
                </a:cubicBezTo>
                <a:cubicBezTo>
                  <a:pt x="16" y="249"/>
                  <a:pt x="6" y="240"/>
                  <a:pt x="6" y="228"/>
                </a:cubicBezTo>
                <a:cubicBezTo>
                  <a:pt x="6" y="27"/>
                  <a:pt x="6" y="27"/>
                  <a:pt x="6" y="27"/>
                </a:cubicBezTo>
                <a:cubicBezTo>
                  <a:pt x="6" y="15"/>
                  <a:pt x="16" y="6"/>
                  <a:pt x="27" y="6"/>
                </a:cubicBezTo>
                <a:cubicBezTo>
                  <a:pt x="172" y="6"/>
                  <a:pt x="172" y="6"/>
                  <a:pt x="172" y="6"/>
                </a:cubicBezTo>
                <a:cubicBezTo>
                  <a:pt x="184" y="6"/>
                  <a:pt x="193" y="15"/>
                  <a:pt x="193" y="27"/>
                </a:cubicBezTo>
                <a:lnTo>
                  <a:pt x="193" y="228"/>
                </a:lnTo>
                <a:close/>
                <a:moveTo>
                  <a:pt x="171" y="20"/>
                </a:moveTo>
                <a:cubicBezTo>
                  <a:pt x="28" y="20"/>
                  <a:pt x="28" y="20"/>
                  <a:pt x="28" y="20"/>
                </a:cubicBezTo>
                <a:cubicBezTo>
                  <a:pt x="22" y="20"/>
                  <a:pt x="16" y="26"/>
                  <a:pt x="16" y="32"/>
                </a:cubicBezTo>
                <a:cubicBezTo>
                  <a:pt x="16" y="46"/>
                  <a:pt x="16" y="46"/>
                  <a:pt x="16" y="46"/>
                </a:cubicBezTo>
                <a:cubicBezTo>
                  <a:pt x="16" y="53"/>
                  <a:pt x="22" y="58"/>
                  <a:pt x="28" y="58"/>
                </a:cubicBezTo>
                <a:cubicBezTo>
                  <a:pt x="171" y="58"/>
                  <a:pt x="171" y="58"/>
                  <a:pt x="171" y="58"/>
                </a:cubicBezTo>
                <a:cubicBezTo>
                  <a:pt x="178" y="58"/>
                  <a:pt x="183" y="53"/>
                  <a:pt x="183" y="46"/>
                </a:cubicBezTo>
                <a:cubicBezTo>
                  <a:pt x="183" y="32"/>
                  <a:pt x="183" y="32"/>
                  <a:pt x="183" y="32"/>
                </a:cubicBezTo>
                <a:cubicBezTo>
                  <a:pt x="183" y="26"/>
                  <a:pt x="178" y="20"/>
                  <a:pt x="171" y="20"/>
                </a:cubicBezTo>
                <a:close/>
                <a:moveTo>
                  <a:pt x="41" y="43"/>
                </a:moveTo>
                <a:cubicBezTo>
                  <a:pt x="40" y="43"/>
                  <a:pt x="40" y="43"/>
                  <a:pt x="40" y="43"/>
                </a:cubicBezTo>
                <a:cubicBezTo>
                  <a:pt x="38" y="43"/>
                  <a:pt x="36" y="41"/>
                  <a:pt x="36" y="39"/>
                </a:cubicBezTo>
                <a:cubicBezTo>
                  <a:pt x="36" y="37"/>
                  <a:pt x="38" y="35"/>
                  <a:pt x="40" y="35"/>
                </a:cubicBezTo>
                <a:cubicBezTo>
                  <a:pt x="41" y="35"/>
                  <a:pt x="41" y="35"/>
                  <a:pt x="41" y="35"/>
                </a:cubicBezTo>
                <a:cubicBezTo>
                  <a:pt x="43" y="35"/>
                  <a:pt x="45" y="37"/>
                  <a:pt x="45" y="39"/>
                </a:cubicBezTo>
                <a:cubicBezTo>
                  <a:pt x="45" y="41"/>
                  <a:pt x="43" y="43"/>
                  <a:pt x="41" y="43"/>
                </a:cubicBezTo>
                <a:close/>
                <a:moveTo>
                  <a:pt x="162" y="43"/>
                </a:moveTo>
                <a:cubicBezTo>
                  <a:pt x="96" y="43"/>
                  <a:pt x="96" y="43"/>
                  <a:pt x="96" y="43"/>
                </a:cubicBezTo>
                <a:cubicBezTo>
                  <a:pt x="94" y="43"/>
                  <a:pt x="92" y="41"/>
                  <a:pt x="92" y="39"/>
                </a:cubicBezTo>
                <a:cubicBezTo>
                  <a:pt x="92" y="37"/>
                  <a:pt x="94" y="35"/>
                  <a:pt x="96" y="35"/>
                </a:cubicBezTo>
                <a:cubicBezTo>
                  <a:pt x="162" y="35"/>
                  <a:pt x="162" y="35"/>
                  <a:pt x="162" y="35"/>
                </a:cubicBezTo>
                <a:cubicBezTo>
                  <a:pt x="165" y="35"/>
                  <a:pt x="166" y="37"/>
                  <a:pt x="166" y="39"/>
                </a:cubicBezTo>
                <a:cubicBezTo>
                  <a:pt x="166" y="41"/>
                  <a:pt x="165" y="43"/>
                  <a:pt x="162" y="43"/>
                </a:cubicBezTo>
                <a:close/>
                <a:moveTo>
                  <a:pt x="171" y="110"/>
                </a:moveTo>
                <a:cubicBezTo>
                  <a:pt x="28" y="110"/>
                  <a:pt x="28" y="110"/>
                  <a:pt x="28" y="110"/>
                </a:cubicBezTo>
                <a:cubicBezTo>
                  <a:pt x="22" y="110"/>
                  <a:pt x="16" y="116"/>
                  <a:pt x="16" y="122"/>
                </a:cubicBezTo>
                <a:cubicBezTo>
                  <a:pt x="16" y="136"/>
                  <a:pt x="16" y="136"/>
                  <a:pt x="16" y="136"/>
                </a:cubicBezTo>
                <a:cubicBezTo>
                  <a:pt x="16" y="143"/>
                  <a:pt x="22" y="148"/>
                  <a:pt x="28" y="148"/>
                </a:cubicBezTo>
                <a:cubicBezTo>
                  <a:pt x="171" y="148"/>
                  <a:pt x="171" y="148"/>
                  <a:pt x="171" y="148"/>
                </a:cubicBezTo>
                <a:cubicBezTo>
                  <a:pt x="178" y="148"/>
                  <a:pt x="183" y="143"/>
                  <a:pt x="183" y="136"/>
                </a:cubicBezTo>
                <a:cubicBezTo>
                  <a:pt x="183" y="122"/>
                  <a:pt x="183" y="122"/>
                  <a:pt x="183" y="122"/>
                </a:cubicBezTo>
                <a:cubicBezTo>
                  <a:pt x="183" y="116"/>
                  <a:pt x="178" y="110"/>
                  <a:pt x="171" y="110"/>
                </a:cubicBezTo>
                <a:close/>
                <a:moveTo>
                  <a:pt x="41" y="133"/>
                </a:moveTo>
                <a:cubicBezTo>
                  <a:pt x="40" y="133"/>
                  <a:pt x="40" y="133"/>
                  <a:pt x="40" y="133"/>
                </a:cubicBezTo>
                <a:cubicBezTo>
                  <a:pt x="38" y="133"/>
                  <a:pt x="36" y="131"/>
                  <a:pt x="36" y="129"/>
                </a:cubicBezTo>
                <a:cubicBezTo>
                  <a:pt x="36" y="127"/>
                  <a:pt x="38" y="125"/>
                  <a:pt x="40" y="125"/>
                </a:cubicBezTo>
                <a:cubicBezTo>
                  <a:pt x="41" y="125"/>
                  <a:pt x="41" y="125"/>
                  <a:pt x="41" y="125"/>
                </a:cubicBezTo>
                <a:cubicBezTo>
                  <a:pt x="43" y="125"/>
                  <a:pt x="45" y="127"/>
                  <a:pt x="45" y="129"/>
                </a:cubicBezTo>
                <a:cubicBezTo>
                  <a:pt x="45" y="131"/>
                  <a:pt x="43" y="133"/>
                  <a:pt x="41" y="133"/>
                </a:cubicBezTo>
                <a:close/>
                <a:moveTo>
                  <a:pt x="162" y="133"/>
                </a:moveTo>
                <a:cubicBezTo>
                  <a:pt x="96" y="133"/>
                  <a:pt x="96" y="133"/>
                  <a:pt x="96" y="133"/>
                </a:cubicBezTo>
                <a:cubicBezTo>
                  <a:pt x="94" y="133"/>
                  <a:pt x="92" y="131"/>
                  <a:pt x="92" y="129"/>
                </a:cubicBezTo>
                <a:cubicBezTo>
                  <a:pt x="92" y="127"/>
                  <a:pt x="94" y="125"/>
                  <a:pt x="96" y="125"/>
                </a:cubicBezTo>
                <a:cubicBezTo>
                  <a:pt x="162" y="125"/>
                  <a:pt x="162" y="125"/>
                  <a:pt x="162" y="125"/>
                </a:cubicBezTo>
                <a:cubicBezTo>
                  <a:pt x="165" y="125"/>
                  <a:pt x="166" y="127"/>
                  <a:pt x="166" y="129"/>
                </a:cubicBezTo>
                <a:cubicBezTo>
                  <a:pt x="166" y="131"/>
                  <a:pt x="165" y="133"/>
                  <a:pt x="162" y="133"/>
                </a:cubicBezTo>
                <a:close/>
                <a:moveTo>
                  <a:pt x="171" y="155"/>
                </a:moveTo>
                <a:cubicBezTo>
                  <a:pt x="28" y="155"/>
                  <a:pt x="28" y="155"/>
                  <a:pt x="28" y="155"/>
                </a:cubicBezTo>
                <a:cubicBezTo>
                  <a:pt x="22" y="155"/>
                  <a:pt x="16" y="161"/>
                  <a:pt x="16" y="167"/>
                </a:cubicBezTo>
                <a:cubicBezTo>
                  <a:pt x="16" y="181"/>
                  <a:pt x="16" y="181"/>
                  <a:pt x="16" y="181"/>
                </a:cubicBezTo>
                <a:cubicBezTo>
                  <a:pt x="16" y="188"/>
                  <a:pt x="22" y="193"/>
                  <a:pt x="28" y="193"/>
                </a:cubicBezTo>
                <a:cubicBezTo>
                  <a:pt x="171" y="193"/>
                  <a:pt x="171" y="193"/>
                  <a:pt x="171" y="193"/>
                </a:cubicBezTo>
                <a:cubicBezTo>
                  <a:pt x="178" y="193"/>
                  <a:pt x="183" y="188"/>
                  <a:pt x="183" y="181"/>
                </a:cubicBezTo>
                <a:cubicBezTo>
                  <a:pt x="183" y="167"/>
                  <a:pt x="183" y="167"/>
                  <a:pt x="183" y="167"/>
                </a:cubicBezTo>
                <a:cubicBezTo>
                  <a:pt x="183" y="161"/>
                  <a:pt x="178" y="155"/>
                  <a:pt x="171" y="155"/>
                </a:cubicBezTo>
                <a:close/>
                <a:moveTo>
                  <a:pt x="41" y="178"/>
                </a:moveTo>
                <a:cubicBezTo>
                  <a:pt x="40" y="178"/>
                  <a:pt x="40" y="178"/>
                  <a:pt x="40" y="178"/>
                </a:cubicBezTo>
                <a:cubicBezTo>
                  <a:pt x="38" y="178"/>
                  <a:pt x="36" y="176"/>
                  <a:pt x="36" y="174"/>
                </a:cubicBezTo>
                <a:cubicBezTo>
                  <a:pt x="36" y="172"/>
                  <a:pt x="38" y="170"/>
                  <a:pt x="40" y="170"/>
                </a:cubicBezTo>
                <a:cubicBezTo>
                  <a:pt x="41" y="170"/>
                  <a:pt x="41" y="170"/>
                  <a:pt x="41" y="170"/>
                </a:cubicBezTo>
                <a:cubicBezTo>
                  <a:pt x="43" y="170"/>
                  <a:pt x="45" y="172"/>
                  <a:pt x="45" y="174"/>
                </a:cubicBezTo>
                <a:cubicBezTo>
                  <a:pt x="45" y="176"/>
                  <a:pt x="43" y="178"/>
                  <a:pt x="41" y="178"/>
                </a:cubicBezTo>
                <a:close/>
                <a:moveTo>
                  <a:pt x="162" y="178"/>
                </a:moveTo>
                <a:cubicBezTo>
                  <a:pt x="96" y="178"/>
                  <a:pt x="96" y="178"/>
                  <a:pt x="96" y="178"/>
                </a:cubicBezTo>
                <a:cubicBezTo>
                  <a:pt x="94" y="178"/>
                  <a:pt x="92" y="176"/>
                  <a:pt x="92" y="174"/>
                </a:cubicBezTo>
                <a:cubicBezTo>
                  <a:pt x="92" y="172"/>
                  <a:pt x="94" y="170"/>
                  <a:pt x="96" y="170"/>
                </a:cubicBezTo>
                <a:cubicBezTo>
                  <a:pt x="162" y="170"/>
                  <a:pt x="162" y="170"/>
                  <a:pt x="162" y="170"/>
                </a:cubicBezTo>
                <a:cubicBezTo>
                  <a:pt x="165" y="170"/>
                  <a:pt x="166" y="172"/>
                  <a:pt x="166" y="174"/>
                </a:cubicBezTo>
                <a:cubicBezTo>
                  <a:pt x="166" y="176"/>
                  <a:pt x="165" y="178"/>
                  <a:pt x="162" y="178"/>
                </a:cubicBezTo>
                <a:close/>
              </a:path>
            </a:pathLst>
          </a:custGeom>
          <a:solidFill>
            <a:schemeClr val="bg1"/>
          </a:solidFill>
          <a:ln>
            <a:noFill/>
          </a:ln>
        </p:spPr>
        <p:txBody>
          <a:bodyPr vert="horz" wrap="square" lIns="121899" tIns="60949" rIns="121899" bIns="60949" numCol="1" anchor="t" anchorCtr="0" compatLnSpc="1">
            <a:prstTxWarp prst="textNoShape">
              <a:avLst/>
            </a:prstTxWarp>
          </a:bodyPr>
          <a:lstStyle/>
          <a:p>
            <a:endParaRPr lang="en-US"/>
          </a:p>
        </p:txBody>
      </p:sp>
      <p:sp>
        <p:nvSpPr>
          <p:cNvPr id="33" name="Freeform 17"/>
          <p:cNvSpPr>
            <a:spLocks noEditPoints="1"/>
          </p:cNvSpPr>
          <p:nvPr/>
        </p:nvSpPr>
        <p:spPr bwMode="auto">
          <a:xfrm>
            <a:off x="5225441" y="2725867"/>
            <a:ext cx="867039" cy="874773"/>
          </a:xfrm>
          <a:custGeom>
            <a:avLst/>
            <a:gdLst>
              <a:gd name="T0" fmla="*/ 57 w 293"/>
              <a:gd name="T1" fmla="*/ 195 h 296"/>
              <a:gd name="T2" fmla="*/ 112 w 293"/>
              <a:gd name="T3" fmla="*/ 187 h 296"/>
              <a:gd name="T4" fmla="*/ 229 w 293"/>
              <a:gd name="T5" fmla="*/ 213 h 296"/>
              <a:gd name="T6" fmla="*/ 44 w 293"/>
              <a:gd name="T7" fmla="*/ 120 h 296"/>
              <a:gd name="T8" fmla="*/ 61 w 293"/>
              <a:gd name="T9" fmla="*/ 101 h 296"/>
              <a:gd name="T10" fmla="*/ 44 w 293"/>
              <a:gd name="T11" fmla="*/ 217 h 296"/>
              <a:gd name="T12" fmla="*/ 52 w 293"/>
              <a:gd name="T13" fmla="*/ 236 h 296"/>
              <a:gd name="T14" fmla="*/ 183 w 293"/>
              <a:gd name="T15" fmla="*/ 236 h 296"/>
              <a:gd name="T16" fmla="*/ 223 w 293"/>
              <a:gd name="T17" fmla="*/ 244 h 296"/>
              <a:gd name="T18" fmla="*/ 229 w 293"/>
              <a:gd name="T19" fmla="*/ 179 h 296"/>
              <a:gd name="T20" fmla="*/ 223 w 293"/>
              <a:gd name="T21" fmla="*/ 143 h 296"/>
              <a:gd name="T22" fmla="*/ 32 w 293"/>
              <a:gd name="T23" fmla="*/ 139 h 296"/>
              <a:gd name="T24" fmla="*/ 56 w 293"/>
              <a:gd name="T25" fmla="*/ 142 h 296"/>
              <a:gd name="T26" fmla="*/ 179 w 293"/>
              <a:gd name="T27" fmla="*/ 150 h 296"/>
              <a:gd name="T28" fmla="*/ 57 w 293"/>
              <a:gd name="T29" fmla="*/ 60 h 296"/>
              <a:gd name="T30" fmla="*/ 112 w 293"/>
              <a:gd name="T31" fmla="*/ 52 h 296"/>
              <a:gd name="T32" fmla="*/ 261 w 293"/>
              <a:gd name="T33" fmla="*/ 194 h 296"/>
              <a:gd name="T34" fmla="*/ 277 w 293"/>
              <a:gd name="T35" fmla="*/ 147 h 296"/>
              <a:gd name="T36" fmla="*/ 246 w 293"/>
              <a:gd name="T37" fmla="*/ 279 h 296"/>
              <a:gd name="T38" fmla="*/ 261 w 293"/>
              <a:gd name="T39" fmla="*/ 254 h 296"/>
              <a:gd name="T40" fmla="*/ 223 w 293"/>
              <a:gd name="T41" fmla="*/ 87 h 296"/>
              <a:gd name="T42" fmla="*/ 253 w 293"/>
              <a:gd name="T43" fmla="*/ 254 h 296"/>
              <a:gd name="T44" fmla="*/ 79 w 293"/>
              <a:gd name="T45" fmla="*/ 272 h 296"/>
              <a:gd name="T46" fmla="*/ 43 w 293"/>
              <a:gd name="T47" fmla="*/ 23 h 296"/>
              <a:gd name="T48" fmla="*/ 226 w 293"/>
              <a:gd name="T49" fmla="*/ 109 h 296"/>
              <a:gd name="T50" fmla="*/ 4 w 293"/>
              <a:gd name="T51" fmla="*/ 96 h 296"/>
              <a:gd name="T52" fmla="*/ 61 w 293"/>
              <a:gd name="T53" fmla="*/ 4 h 296"/>
              <a:gd name="T54" fmla="*/ 4 w 293"/>
              <a:gd name="T55" fmla="*/ 24 h 296"/>
              <a:gd name="T56" fmla="*/ 69 w 293"/>
              <a:gd name="T57" fmla="*/ 0 h 296"/>
              <a:gd name="T58" fmla="*/ 0 w 293"/>
              <a:gd name="T59" fmla="*/ 56 h 296"/>
              <a:gd name="T60" fmla="*/ 4 w 293"/>
              <a:gd name="T61" fmla="*/ 42 h 296"/>
              <a:gd name="T62" fmla="*/ 4 w 293"/>
              <a:gd name="T63" fmla="*/ 72 h 296"/>
              <a:gd name="T64" fmla="*/ 109 w 293"/>
              <a:gd name="T65" fmla="*/ 0 h 296"/>
              <a:gd name="T66" fmla="*/ 259 w 293"/>
              <a:gd name="T67" fmla="*/ 61 h 296"/>
              <a:gd name="T68" fmla="*/ 274 w 293"/>
              <a:gd name="T69" fmla="*/ 89 h 296"/>
              <a:gd name="T70" fmla="*/ 243 w 293"/>
              <a:gd name="T71" fmla="*/ 33 h 296"/>
              <a:gd name="T72" fmla="*/ 205 w 293"/>
              <a:gd name="T73" fmla="*/ 4 h 296"/>
              <a:gd name="T74" fmla="*/ 172 w 293"/>
              <a:gd name="T75" fmla="*/ 0 h 296"/>
              <a:gd name="T76" fmla="*/ 210 w 293"/>
              <a:gd name="T77" fmla="*/ 11 h 296"/>
              <a:gd name="T78" fmla="*/ 291 w 293"/>
              <a:gd name="T79" fmla="*/ 142 h 296"/>
              <a:gd name="T80" fmla="*/ 234 w 293"/>
              <a:gd name="T81" fmla="*/ 292 h 296"/>
              <a:gd name="T82" fmla="*/ 218 w 293"/>
              <a:gd name="T83" fmla="*/ 292 h 296"/>
              <a:gd name="T84" fmla="*/ 171 w 293"/>
              <a:gd name="T85" fmla="*/ 292 h 296"/>
              <a:gd name="T86" fmla="*/ 203 w 293"/>
              <a:gd name="T87" fmla="*/ 292 h 296"/>
              <a:gd name="T88" fmla="*/ 281 w 293"/>
              <a:gd name="T89" fmla="*/ 284 h 296"/>
              <a:gd name="T90" fmla="*/ 293 w 293"/>
              <a:gd name="T91" fmla="*/ 175 h 296"/>
              <a:gd name="T92" fmla="*/ 282 w 293"/>
              <a:gd name="T93" fmla="*/ 120 h 296"/>
              <a:gd name="T94" fmla="*/ 283 w 293"/>
              <a:gd name="T95" fmla="*/ 276 h 296"/>
              <a:gd name="T96" fmla="*/ 288 w 293"/>
              <a:gd name="T97" fmla="*/ 262 h 296"/>
              <a:gd name="T98" fmla="*/ 289 w 293"/>
              <a:gd name="T99" fmla="*/ 246 h 296"/>
              <a:gd name="T100" fmla="*/ 4 w 293"/>
              <a:gd name="T101" fmla="*/ 215 h 296"/>
              <a:gd name="T102" fmla="*/ 4 w 293"/>
              <a:gd name="T103" fmla="*/ 247 h 296"/>
              <a:gd name="T104" fmla="*/ 4 w 293"/>
              <a:gd name="T105" fmla="*/ 183 h 296"/>
              <a:gd name="T106" fmla="*/ 4 w 293"/>
              <a:gd name="T107" fmla="*/ 104 h 296"/>
              <a:gd name="T108" fmla="*/ 4 w 293"/>
              <a:gd name="T109" fmla="*/ 151 h 296"/>
              <a:gd name="T110" fmla="*/ 51 w 293"/>
              <a:gd name="T111" fmla="*/ 296 h 296"/>
              <a:gd name="T112" fmla="*/ 67 w 293"/>
              <a:gd name="T113" fmla="*/ 296 h 296"/>
              <a:gd name="T114" fmla="*/ 20 w 293"/>
              <a:gd name="T115" fmla="*/ 290 h 296"/>
              <a:gd name="T116" fmla="*/ 43 w 293"/>
              <a:gd name="T117" fmla="*/ 292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93" h="296">
                <a:moveTo>
                  <a:pt x="187" y="172"/>
                </a:moveTo>
                <a:cubicBezTo>
                  <a:pt x="44" y="172"/>
                  <a:pt x="44" y="172"/>
                  <a:pt x="44" y="172"/>
                </a:cubicBezTo>
                <a:cubicBezTo>
                  <a:pt x="38" y="172"/>
                  <a:pt x="32" y="178"/>
                  <a:pt x="32" y="184"/>
                </a:cubicBezTo>
                <a:cubicBezTo>
                  <a:pt x="32" y="198"/>
                  <a:pt x="32" y="198"/>
                  <a:pt x="32" y="198"/>
                </a:cubicBezTo>
                <a:cubicBezTo>
                  <a:pt x="32" y="205"/>
                  <a:pt x="38" y="210"/>
                  <a:pt x="44" y="210"/>
                </a:cubicBezTo>
                <a:cubicBezTo>
                  <a:pt x="187" y="210"/>
                  <a:pt x="187" y="210"/>
                  <a:pt x="187" y="210"/>
                </a:cubicBezTo>
                <a:cubicBezTo>
                  <a:pt x="194" y="210"/>
                  <a:pt x="199" y="205"/>
                  <a:pt x="199" y="198"/>
                </a:cubicBezTo>
                <a:cubicBezTo>
                  <a:pt x="199" y="184"/>
                  <a:pt x="199" y="184"/>
                  <a:pt x="199" y="184"/>
                </a:cubicBezTo>
                <a:cubicBezTo>
                  <a:pt x="199" y="178"/>
                  <a:pt x="194" y="172"/>
                  <a:pt x="187" y="172"/>
                </a:cubicBezTo>
                <a:close/>
                <a:moveTo>
                  <a:pt x="57" y="195"/>
                </a:moveTo>
                <a:cubicBezTo>
                  <a:pt x="56" y="195"/>
                  <a:pt x="56" y="195"/>
                  <a:pt x="56" y="195"/>
                </a:cubicBezTo>
                <a:cubicBezTo>
                  <a:pt x="54" y="195"/>
                  <a:pt x="52" y="193"/>
                  <a:pt x="52" y="191"/>
                </a:cubicBezTo>
                <a:cubicBezTo>
                  <a:pt x="52" y="189"/>
                  <a:pt x="54" y="187"/>
                  <a:pt x="56" y="187"/>
                </a:cubicBezTo>
                <a:cubicBezTo>
                  <a:pt x="57" y="187"/>
                  <a:pt x="57" y="187"/>
                  <a:pt x="57" y="187"/>
                </a:cubicBezTo>
                <a:cubicBezTo>
                  <a:pt x="59" y="187"/>
                  <a:pt x="61" y="189"/>
                  <a:pt x="61" y="191"/>
                </a:cubicBezTo>
                <a:cubicBezTo>
                  <a:pt x="61" y="193"/>
                  <a:pt x="59" y="195"/>
                  <a:pt x="57" y="195"/>
                </a:cubicBezTo>
                <a:close/>
                <a:moveTo>
                  <a:pt x="179" y="195"/>
                </a:moveTo>
                <a:cubicBezTo>
                  <a:pt x="112" y="195"/>
                  <a:pt x="112" y="195"/>
                  <a:pt x="112" y="195"/>
                </a:cubicBezTo>
                <a:cubicBezTo>
                  <a:pt x="110" y="195"/>
                  <a:pt x="108" y="193"/>
                  <a:pt x="108" y="191"/>
                </a:cubicBezTo>
                <a:cubicBezTo>
                  <a:pt x="108" y="189"/>
                  <a:pt x="110" y="187"/>
                  <a:pt x="112" y="187"/>
                </a:cubicBezTo>
                <a:cubicBezTo>
                  <a:pt x="179" y="187"/>
                  <a:pt x="179" y="187"/>
                  <a:pt x="179" y="187"/>
                </a:cubicBezTo>
                <a:cubicBezTo>
                  <a:pt x="181" y="187"/>
                  <a:pt x="183" y="189"/>
                  <a:pt x="183" y="191"/>
                </a:cubicBezTo>
                <a:cubicBezTo>
                  <a:pt x="183" y="193"/>
                  <a:pt x="181" y="195"/>
                  <a:pt x="179" y="195"/>
                </a:cubicBezTo>
                <a:close/>
                <a:moveTo>
                  <a:pt x="241" y="218"/>
                </a:moveTo>
                <a:cubicBezTo>
                  <a:pt x="241" y="208"/>
                  <a:pt x="241" y="208"/>
                  <a:pt x="241" y="208"/>
                </a:cubicBezTo>
                <a:cubicBezTo>
                  <a:pt x="241" y="203"/>
                  <a:pt x="237" y="199"/>
                  <a:pt x="232" y="199"/>
                </a:cubicBezTo>
                <a:cubicBezTo>
                  <a:pt x="223" y="199"/>
                  <a:pt x="223" y="199"/>
                  <a:pt x="223" y="199"/>
                </a:cubicBezTo>
                <a:cubicBezTo>
                  <a:pt x="223" y="210"/>
                  <a:pt x="223" y="210"/>
                  <a:pt x="223" y="210"/>
                </a:cubicBezTo>
                <a:cubicBezTo>
                  <a:pt x="226" y="210"/>
                  <a:pt x="226" y="210"/>
                  <a:pt x="226" y="210"/>
                </a:cubicBezTo>
                <a:cubicBezTo>
                  <a:pt x="228" y="210"/>
                  <a:pt x="229" y="212"/>
                  <a:pt x="229" y="213"/>
                </a:cubicBezTo>
                <a:cubicBezTo>
                  <a:pt x="229" y="215"/>
                  <a:pt x="228" y="216"/>
                  <a:pt x="226" y="216"/>
                </a:cubicBezTo>
                <a:cubicBezTo>
                  <a:pt x="223" y="216"/>
                  <a:pt x="223" y="216"/>
                  <a:pt x="223" y="216"/>
                </a:cubicBezTo>
                <a:cubicBezTo>
                  <a:pt x="223" y="227"/>
                  <a:pt x="223" y="227"/>
                  <a:pt x="223" y="227"/>
                </a:cubicBezTo>
                <a:cubicBezTo>
                  <a:pt x="232" y="227"/>
                  <a:pt x="232" y="227"/>
                  <a:pt x="232" y="227"/>
                </a:cubicBezTo>
                <a:cubicBezTo>
                  <a:pt x="237" y="227"/>
                  <a:pt x="241" y="223"/>
                  <a:pt x="241" y="218"/>
                </a:cubicBezTo>
                <a:close/>
                <a:moveTo>
                  <a:pt x="187" y="82"/>
                </a:moveTo>
                <a:cubicBezTo>
                  <a:pt x="44" y="82"/>
                  <a:pt x="44" y="82"/>
                  <a:pt x="44" y="82"/>
                </a:cubicBezTo>
                <a:cubicBezTo>
                  <a:pt x="38" y="82"/>
                  <a:pt x="32" y="88"/>
                  <a:pt x="32" y="94"/>
                </a:cubicBezTo>
                <a:cubicBezTo>
                  <a:pt x="32" y="108"/>
                  <a:pt x="32" y="108"/>
                  <a:pt x="32" y="108"/>
                </a:cubicBezTo>
                <a:cubicBezTo>
                  <a:pt x="32" y="115"/>
                  <a:pt x="38" y="120"/>
                  <a:pt x="44" y="120"/>
                </a:cubicBezTo>
                <a:cubicBezTo>
                  <a:pt x="187" y="120"/>
                  <a:pt x="187" y="120"/>
                  <a:pt x="187" y="120"/>
                </a:cubicBezTo>
                <a:cubicBezTo>
                  <a:pt x="194" y="120"/>
                  <a:pt x="199" y="115"/>
                  <a:pt x="199" y="108"/>
                </a:cubicBezTo>
                <a:cubicBezTo>
                  <a:pt x="199" y="94"/>
                  <a:pt x="199" y="94"/>
                  <a:pt x="199" y="94"/>
                </a:cubicBezTo>
                <a:cubicBezTo>
                  <a:pt x="199" y="88"/>
                  <a:pt x="194" y="82"/>
                  <a:pt x="187" y="82"/>
                </a:cubicBezTo>
                <a:close/>
                <a:moveTo>
                  <a:pt x="57" y="105"/>
                </a:moveTo>
                <a:cubicBezTo>
                  <a:pt x="56" y="105"/>
                  <a:pt x="56" y="105"/>
                  <a:pt x="56" y="105"/>
                </a:cubicBezTo>
                <a:cubicBezTo>
                  <a:pt x="54" y="105"/>
                  <a:pt x="52" y="103"/>
                  <a:pt x="52" y="101"/>
                </a:cubicBezTo>
                <a:cubicBezTo>
                  <a:pt x="52" y="99"/>
                  <a:pt x="54" y="97"/>
                  <a:pt x="56" y="97"/>
                </a:cubicBezTo>
                <a:cubicBezTo>
                  <a:pt x="57" y="97"/>
                  <a:pt x="57" y="97"/>
                  <a:pt x="57" y="97"/>
                </a:cubicBezTo>
                <a:cubicBezTo>
                  <a:pt x="59" y="97"/>
                  <a:pt x="61" y="99"/>
                  <a:pt x="61" y="101"/>
                </a:cubicBezTo>
                <a:cubicBezTo>
                  <a:pt x="61" y="103"/>
                  <a:pt x="59" y="105"/>
                  <a:pt x="57" y="105"/>
                </a:cubicBezTo>
                <a:close/>
                <a:moveTo>
                  <a:pt x="179" y="105"/>
                </a:moveTo>
                <a:cubicBezTo>
                  <a:pt x="112" y="105"/>
                  <a:pt x="112" y="105"/>
                  <a:pt x="112" y="105"/>
                </a:cubicBezTo>
                <a:cubicBezTo>
                  <a:pt x="110" y="105"/>
                  <a:pt x="108" y="103"/>
                  <a:pt x="108" y="101"/>
                </a:cubicBezTo>
                <a:cubicBezTo>
                  <a:pt x="108" y="99"/>
                  <a:pt x="110" y="97"/>
                  <a:pt x="112" y="97"/>
                </a:cubicBezTo>
                <a:cubicBezTo>
                  <a:pt x="179" y="97"/>
                  <a:pt x="179" y="97"/>
                  <a:pt x="179" y="97"/>
                </a:cubicBezTo>
                <a:cubicBezTo>
                  <a:pt x="181" y="97"/>
                  <a:pt x="183" y="99"/>
                  <a:pt x="183" y="101"/>
                </a:cubicBezTo>
                <a:cubicBezTo>
                  <a:pt x="183" y="103"/>
                  <a:pt x="181" y="105"/>
                  <a:pt x="179" y="105"/>
                </a:cubicBezTo>
                <a:close/>
                <a:moveTo>
                  <a:pt x="187" y="217"/>
                </a:moveTo>
                <a:cubicBezTo>
                  <a:pt x="44" y="217"/>
                  <a:pt x="44" y="217"/>
                  <a:pt x="44" y="217"/>
                </a:cubicBezTo>
                <a:cubicBezTo>
                  <a:pt x="38" y="217"/>
                  <a:pt x="32" y="223"/>
                  <a:pt x="32" y="229"/>
                </a:cubicBezTo>
                <a:cubicBezTo>
                  <a:pt x="32" y="243"/>
                  <a:pt x="32" y="243"/>
                  <a:pt x="32" y="243"/>
                </a:cubicBezTo>
                <a:cubicBezTo>
                  <a:pt x="32" y="250"/>
                  <a:pt x="38" y="255"/>
                  <a:pt x="44" y="255"/>
                </a:cubicBezTo>
                <a:cubicBezTo>
                  <a:pt x="187" y="255"/>
                  <a:pt x="187" y="255"/>
                  <a:pt x="187" y="255"/>
                </a:cubicBezTo>
                <a:cubicBezTo>
                  <a:pt x="194" y="255"/>
                  <a:pt x="199" y="250"/>
                  <a:pt x="199" y="243"/>
                </a:cubicBezTo>
                <a:cubicBezTo>
                  <a:pt x="199" y="229"/>
                  <a:pt x="199" y="229"/>
                  <a:pt x="199" y="229"/>
                </a:cubicBezTo>
                <a:cubicBezTo>
                  <a:pt x="199" y="223"/>
                  <a:pt x="194" y="217"/>
                  <a:pt x="187" y="217"/>
                </a:cubicBezTo>
                <a:close/>
                <a:moveTo>
                  <a:pt x="57" y="240"/>
                </a:moveTo>
                <a:cubicBezTo>
                  <a:pt x="56" y="240"/>
                  <a:pt x="56" y="240"/>
                  <a:pt x="56" y="240"/>
                </a:cubicBezTo>
                <a:cubicBezTo>
                  <a:pt x="54" y="240"/>
                  <a:pt x="52" y="238"/>
                  <a:pt x="52" y="236"/>
                </a:cubicBezTo>
                <a:cubicBezTo>
                  <a:pt x="52" y="234"/>
                  <a:pt x="54" y="232"/>
                  <a:pt x="56" y="232"/>
                </a:cubicBezTo>
                <a:cubicBezTo>
                  <a:pt x="57" y="232"/>
                  <a:pt x="57" y="232"/>
                  <a:pt x="57" y="232"/>
                </a:cubicBezTo>
                <a:cubicBezTo>
                  <a:pt x="59" y="232"/>
                  <a:pt x="61" y="234"/>
                  <a:pt x="61" y="236"/>
                </a:cubicBezTo>
                <a:cubicBezTo>
                  <a:pt x="61" y="238"/>
                  <a:pt x="59" y="240"/>
                  <a:pt x="57" y="240"/>
                </a:cubicBezTo>
                <a:close/>
                <a:moveTo>
                  <a:pt x="179" y="240"/>
                </a:moveTo>
                <a:cubicBezTo>
                  <a:pt x="112" y="240"/>
                  <a:pt x="112" y="240"/>
                  <a:pt x="112" y="240"/>
                </a:cubicBezTo>
                <a:cubicBezTo>
                  <a:pt x="110" y="240"/>
                  <a:pt x="108" y="238"/>
                  <a:pt x="108" y="236"/>
                </a:cubicBezTo>
                <a:cubicBezTo>
                  <a:pt x="108" y="234"/>
                  <a:pt x="110" y="232"/>
                  <a:pt x="112" y="232"/>
                </a:cubicBezTo>
                <a:cubicBezTo>
                  <a:pt x="179" y="232"/>
                  <a:pt x="179" y="232"/>
                  <a:pt x="179" y="232"/>
                </a:cubicBezTo>
                <a:cubicBezTo>
                  <a:pt x="181" y="232"/>
                  <a:pt x="183" y="234"/>
                  <a:pt x="183" y="236"/>
                </a:cubicBezTo>
                <a:cubicBezTo>
                  <a:pt x="183" y="238"/>
                  <a:pt x="181" y="240"/>
                  <a:pt x="179" y="240"/>
                </a:cubicBezTo>
                <a:close/>
                <a:moveTo>
                  <a:pt x="226" y="250"/>
                </a:moveTo>
                <a:cubicBezTo>
                  <a:pt x="223" y="250"/>
                  <a:pt x="223" y="250"/>
                  <a:pt x="223" y="250"/>
                </a:cubicBezTo>
                <a:cubicBezTo>
                  <a:pt x="222" y="254"/>
                  <a:pt x="221" y="258"/>
                  <a:pt x="219" y="261"/>
                </a:cubicBezTo>
                <a:cubicBezTo>
                  <a:pt x="232" y="261"/>
                  <a:pt x="232" y="261"/>
                  <a:pt x="232" y="261"/>
                </a:cubicBezTo>
                <a:cubicBezTo>
                  <a:pt x="237" y="261"/>
                  <a:pt x="241" y="257"/>
                  <a:pt x="241" y="252"/>
                </a:cubicBezTo>
                <a:cubicBezTo>
                  <a:pt x="241" y="242"/>
                  <a:pt x="241" y="242"/>
                  <a:pt x="241" y="242"/>
                </a:cubicBezTo>
                <a:cubicBezTo>
                  <a:pt x="241" y="237"/>
                  <a:pt x="237" y="233"/>
                  <a:pt x="232" y="233"/>
                </a:cubicBezTo>
                <a:cubicBezTo>
                  <a:pt x="223" y="233"/>
                  <a:pt x="223" y="233"/>
                  <a:pt x="223" y="233"/>
                </a:cubicBezTo>
                <a:cubicBezTo>
                  <a:pt x="223" y="244"/>
                  <a:pt x="223" y="244"/>
                  <a:pt x="223" y="244"/>
                </a:cubicBezTo>
                <a:cubicBezTo>
                  <a:pt x="226" y="244"/>
                  <a:pt x="226" y="244"/>
                  <a:pt x="226" y="244"/>
                </a:cubicBezTo>
                <a:cubicBezTo>
                  <a:pt x="228" y="244"/>
                  <a:pt x="229" y="245"/>
                  <a:pt x="229" y="247"/>
                </a:cubicBezTo>
                <a:cubicBezTo>
                  <a:pt x="229" y="249"/>
                  <a:pt x="228" y="250"/>
                  <a:pt x="226" y="250"/>
                </a:cubicBezTo>
                <a:close/>
                <a:moveTo>
                  <a:pt x="241" y="185"/>
                </a:moveTo>
                <a:cubicBezTo>
                  <a:pt x="241" y="174"/>
                  <a:pt x="241" y="174"/>
                  <a:pt x="241" y="174"/>
                </a:cubicBezTo>
                <a:cubicBezTo>
                  <a:pt x="241" y="169"/>
                  <a:pt x="237" y="165"/>
                  <a:pt x="232" y="165"/>
                </a:cubicBezTo>
                <a:cubicBezTo>
                  <a:pt x="223" y="165"/>
                  <a:pt x="223" y="165"/>
                  <a:pt x="223" y="165"/>
                </a:cubicBezTo>
                <a:cubicBezTo>
                  <a:pt x="223" y="176"/>
                  <a:pt x="223" y="176"/>
                  <a:pt x="223" y="176"/>
                </a:cubicBezTo>
                <a:cubicBezTo>
                  <a:pt x="226" y="176"/>
                  <a:pt x="226" y="176"/>
                  <a:pt x="226" y="176"/>
                </a:cubicBezTo>
                <a:cubicBezTo>
                  <a:pt x="228" y="176"/>
                  <a:pt x="229" y="178"/>
                  <a:pt x="229" y="179"/>
                </a:cubicBezTo>
                <a:cubicBezTo>
                  <a:pt x="229" y="181"/>
                  <a:pt x="228" y="182"/>
                  <a:pt x="226" y="182"/>
                </a:cubicBezTo>
                <a:cubicBezTo>
                  <a:pt x="223" y="182"/>
                  <a:pt x="223" y="182"/>
                  <a:pt x="223" y="182"/>
                </a:cubicBezTo>
                <a:cubicBezTo>
                  <a:pt x="223" y="194"/>
                  <a:pt x="223" y="194"/>
                  <a:pt x="223" y="194"/>
                </a:cubicBezTo>
                <a:cubicBezTo>
                  <a:pt x="232" y="194"/>
                  <a:pt x="232" y="194"/>
                  <a:pt x="232" y="194"/>
                </a:cubicBezTo>
                <a:cubicBezTo>
                  <a:pt x="237" y="194"/>
                  <a:pt x="241" y="190"/>
                  <a:pt x="241" y="185"/>
                </a:cubicBezTo>
                <a:close/>
                <a:moveTo>
                  <a:pt x="241" y="151"/>
                </a:moveTo>
                <a:cubicBezTo>
                  <a:pt x="241" y="141"/>
                  <a:pt x="241" y="141"/>
                  <a:pt x="241" y="141"/>
                </a:cubicBezTo>
                <a:cubicBezTo>
                  <a:pt x="241" y="136"/>
                  <a:pt x="237" y="132"/>
                  <a:pt x="232" y="132"/>
                </a:cubicBezTo>
                <a:cubicBezTo>
                  <a:pt x="223" y="132"/>
                  <a:pt x="223" y="132"/>
                  <a:pt x="223" y="132"/>
                </a:cubicBezTo>
                <a:cubicBezTo>
                  <a:pt x="223" y="143"/>
                  <a:pt x="223" y="143"/>
                  <a:pt x="223" y="143"/>
                </a:cubicBezTo>
                <a:cubicBezTo>
                  <a:pt x="226" y="143"/>
                  <a:pt x="226" y="143"/>
                  <a:pt x="226" y="143"/>
                </a:cubicBezTo>
                <a:cubicBezTo>
                  <a:pt x="228" y="143"/>
                  <a:pt x="229" y="144"/>
                  <a:pt x="229" y="146"/>
                </a:cubicBezTo>
                <a:cubicBezTo>
                  <a:pt x="229" y="147"/>
                  <a:pt x="228" y="149"/>
                  <a:pt x="226" y="149"/>
                </a:cubicBezTo>
                <a:cubicBezTo>
                  <a:pt x="223" y="149"/>
                  <a:pt x="223" y="149"/>
                  <a:pt x="223" y="149"/>
                </a:cubicBezTo>
                <a:cubicBezTo>
                  <a:pt x="223" y="160"/>
                  <a:pt x="223" y="160"/>
                  <a:pt x="223" y="160"/>
                </a:cubicBezTo>
                <a:cubicBezTo>
                  <a:pt x="232" y="160"/>
                  <a:pt x="232" y="160"/>
                  <a:pt x="232" y="160"/>
                </a:cubicBezTo>
                <a:cubicBezTo>
                  <a:pt x="237" y="160"/>
                  <a:pt x="241" y="156"/>
                  <a:pt x="241" y="151"/>
                </a:cubicBezTo>
                <a:close/>
                <a:moveTo>
                  <a:pt x="187" y="127"/>
                </a:moveTo>
                <a:cubicBezTo>
                  <a:pt x="44" y="127"/>
                  <a:pt x="44" y="127"/>
                  <a:pt x="44" y="127"/>
                </a:cubicBezTo>
                <a:cubicBezTo>
                  <a:pt x="38" y="127"/>
                  <a:pt x="32" y="133"/>
                  <a:pt x="32" y="139"/>
                </a:cubicBezTo>
                <a:cubicBezTo>
                  <a:pt x="32" y="153"/>
                  <a:pt x="32" y="153"/>
                  <a:pt x="32" y="153"/>
                </a:cubicBezTo>
                <a:cubicBezTo>
                  <a:pt x="32" y="160"/>
                  <a:pt x="38" y="165"/>
                  <a:pt x="44" y="165"/>
                </a:cubicBezTo>
                <a:cubicBezTo>
                  <a:pt x="187" y="165"/>
                  <a:pt x="187" y="165"/>
                  <a:pt x="187" y="165"/>
                </a:cubicBezTo>
                <a:cubicBezTo>
                  <a:pt x="194" y="165"/>
                  <a:pt x="199" y="160"/>
                  <a:pt x="199" y="153"/>
                </a:cubicBezTo>
                <a:cubicBezTo>
                  <a:pt x="199" y="139"/>
                  <a:pt x="199" y="139"/>
                  <a:pt x="199" y="139"/>
                </a:cubicBezTo>
                <a:cubicBezTo>
                  <a:pt x="199" y="133"/>
                  <a:pt x="194" y="127"/>
                  <a:pt x="187" y="127"/>
                </a:cubicBezTo>
                <a:close/>
                <a:moveTo>
                  <a:pt x="57" y="150"/>
                </a:moveTo>
                <a:cubicBezTo>
                  <a:pt x="56" y="150"/>
                  <a:pt x="56" y="150"/>
                  <a:pt x="56" y="150"/>
                </a:cubicBezTo>
                <a:cubicBezTo>
                  <a:pt x="54" y="150"/>
                  <a:pt x="52" y="148"/>
                  <a:pt x="52" y="146"/>
                </a:cubicBezTo>
                <a:cubicBezTo>
                  <a:pt x="52" y="144"/>
                  <a:pt x="54" y="142"/>
                  <a:pt x="56" y="142"/>
                </a:cubicBezTo>
                <a:cubicBezTo>
                  <a:pt x="57" y="142"/>
                  <a:pt x="57" y="142"/>
                  <a:pt x="57" y="142"/>
                </a:cubicBezTo>
                <a:cubicBezTo>
                  <a:pt x="59" y="142"/>
                  <a:pt x="61" y="144"/>
                  <a:pt x="61" y="146"/>
                </a:cubicBezTo>
                <a:cubicBezTo>
                  <a:pt x="61" y="148"/>
                  <a:pt x="59" y="150"/>
                  <a:pt x="57" y="150"/>
                </a:cubicBezTo>
                <a:close/>
                <a:moveTo>
                  <a:pt x="179" y="150"/>
                </a:moveTo>
                <a:cubicBezTo>
                  <a:pt x="112" y="150"/>
                  <a:pt x="112" y="150"/>
                  <a:pt x="112" y="150"/>
                </a:cubicBezTo>
                <a:cubicBezTo>
                  <a:pt x="110" y="150"/>
                  <a:pt x="108" y="148"/>
                  <a:pt x="108" y="146"/>
                </a:cubicBezTo>
                <a:cubicBezTo>
                  <a:pt x="108" y="144"/>
                  <a:pt x="110" y="142"/>
                  <a:pt x="112" y="142"/>
                </a:cubicBezTo>
                <a:cubicBezTo>
                  <a:pt x="179" y="142"/>
                  <a:pt x="179" y="142"/>
                  <a:pt x="179" y="142"/>
                </a:cubicBezTo>
                <a:cubicBezTo>
                  <a:pt x="181" y="142"/>
                  <a:pt x="183" y="144"/>
                  <a:pt x="183" y="146"/>
                </a:cubicBezTo>
                <a:cubicBezTo>
                  <a:pt x="183" y="148"/>
                  <a:pt x="181" y="150"/>
                  <a:pt x="179" y="150"/>
                </a:cubicBezTo>
                <a:close/>
                <a:moveTo>
                  <a:pt x="187" y="37"/>
                </a:moveTo>
                <a:cubicBezTo>
                  <a:pt x="44" y="37"/>
                  <a:pt x="44" y="37"/>
                  <a:pt x="44" y="37"/>
                </a:cubicBezTo>
                <a:cubicBezTo>
                  <a:pt x="38" y="37"/>
                  <a:pt x="32" y="43"/>
                  <a:pt x="32" y="49"/>
                </a:cubicBezTo>
                <a:cubicBezTo>
                  <a:pt x="32" y="63"/>
                  <a:pt x="32" y="63"/>
                  <a:pt x="32" y="63"/>
                </a:cubicBezTo>
                <a:cubicBezTo>
                  <a:pt x="32" y="70"/>
                  <a:pt x="38" y="75"/>
                  <a:pt x="44" y="75"/>
                </a:cubicBezTo>
                <a:cubicBezTo>
                  <a:pt x="187" y="75"/>
                  <a:pt x="187" y="75"/>
                  <a:pt x="187" y="75"/>
                </a:cubicBezTo>
                <a:cubicBezTo>
                  <a:pt x="194" y="75"/>
                  <a:pt x="199" y="70"/>
                  <a:pt x="199" y="63"/>
                </a:cubicBezTo>
                <a:cubicBezTo>
                  <a:pt x="199" y="49"/>
                  <a:pt x="199" y="49"/>
                  <a:pt x="199" y="49"/>
                </a:cubicBezTo>
                <a:cubicBezTo>
                  <a:pt x="199" y="43"/>
                  <a:pt x="194" y="37"/>
                  <a:pt x="187" y="37"/>
                </a:cubicBezTo>
                <a:close/>
                <a:moveTo>
                  <a:pt x="57" y="60"/>
                </a:moveTo>
                <a:cubicBezTo>
                  <a:pt x="56" y="60"/>
                  <a:pt x="56" y="60"/>
                  <a:pt x="56" y="60"/>
                </a:cubicBezTo>
                <a:cubicBezTo>
                  <a:pt x="54" y="60"/>
                  <a:pt x="52" y="58"/>
                  <a:pt x="52" y="56"/>
                </a:cubicBezTo>
                <a:cubicBezTo>
                  <a:pt x="52" y="54"/>
                  <a:pt x="54" y="52"/>
                  <a:pt x="56" y="52"/>
                </a:cubicBezTo>
                <a:cubicBezTo>
                  <a:pt x="57" y="52"/>
                  <a:pt x="57" y="52"/>
                  <a:pt x="57" y="52"/>
                </a:cubicBezTo>
                <a:cubicBezTo>
                  <a:pt x="59" y="52"/>
                  <a:pt x="61" y="54"/>
                  <a:pt x="61" y="56"/>
                </a:cubicBezTo>
                <a:cubicBezTo>
                  <a:pt x="61" y="58"/>
                  <a:pt x="59" y="60"/>
                  <a:pt x="57" y="60"/>
                </a:cubicBezTo>
                <a:close/>
                <a:moveTo>
                  <a:pt x="179" y="60"/>
                </a:moveTo>
                <a:cubicBezTo>
                  <a:pt x="112" y="60"/>
                  <a:pt x="112" y="60"/>
                  <a:pt x="112" y="60"/>
                </a:cubicBezTo>
                <a:cubicBezTo>
                  <a:pt x="110" y="60"/>
                  <a:pt x="108" y="58"/>
                  <a:pt x="108" y="56"/>
                </a:cubicBezTo>
                <a:cubicBezTo>
                  <a:pt x="108" y="54"/>
                  <a:pt x="110" y="52"/>
                  <a:pt x="112" y="52"/>
                </a:cubicBezTo>
                <a:cubicBezTo>
                  <a:pt x="179" y="52"/>
                  <a:pt x="179" y="52"/>
                  <a:pt x="179" y="52"/>
                </a:cubicBezTo>
                <a:cubicBezTo>
                  <a:pt x="181" y="52"/>
                  <a:pt x="183" y="54"/>
                  <a:pt x="183" y="56"/>
                </a:cubicBezTo>
                <a:cubicBezTo>
                  <a:pt x="183" y="58"/>
                  <a:pt x="181" y="60"/>
                  <a:pt x="179" y="60"/>
                </a:cubicBezTo>
                <a:close/>
                <a:moveTo>
                  <a:pt x="268" y="175"/>
                </a:moveTo>
                <a:cubicBezTo>
                  <a:pt x="268" y="172"/>
                  <a:pt x="265" y="169"/>
                  <a:pt x="261" y="169"/>
                </a:cubicBezTo>
                <a:cubicBezTo>
                  <a:pt x="261" y="190"/>
                  <a:pt x="261" y="190"/>
                  <a:pt x="261" y="190"/>
                </a:cubicBezTo>
                <a:cubicBezTo>
                  <a:pt x="265" y="189"/>
                  <a:pt x="268" y="187"/>
                  <a:pt x="268" y="183"/>
                </a:cubicBezTo>
                <a:lnTo>
                  <a:pt x="268" y="175"/>
                </a:lnTo>
                <a:close/>
                <a:moveTo>
                  <a:pt x="268" y="201"/>
                </a:moveTo>
                <a:cubicBezTo>
                  <a:pt x="268" y="197"/>
                  <a:pt x="265" y="194"/>
                  <a:pt x="261" y="194"/>
                </a:cubicBezTo>
                <a:cubicBezTo>
                  <a:pt x="261" y="215"/>
                  <a:pt x="261" y="215"/>
                  <a:pt x="261" y="215"/>
                </a:cubicBezTo>
                <a:cubicBezTo>
                  <a:pt x="265" y="215"/>
                  <a:pt x="268" y="212"/>
                  <a:pt x="268" y="208"/>
                </a:cubicBezTo>
                <a:lnTo>
                  <a:pt x="268" y="201"/>
                </a:lnTo>
                <a:close/>
                <a:moveTo>
                  <a:pt x="268" y="150"/>
                </a:moveTo>
                <a:cubicBezTo>
                  <a:pt x="268" y="146"/>
                  <a:pt x="265" y="143"/>
                  <a:pt x="261" y="143"/>
                </a:cubicBezTo>
                <a:cubicBezTo>
                  <a:pt x="261" y="164"/>
                  <a:pt x="261" y="164"/>
                  <a:pt x="261" y="164"/>
                </a:cubicBezTo>
                <a:cubicBezTo>
                  <a:pt x="265" y="164"/>
                  <a:pt x="268" y="161"/>
                  <a:pt x="268" y="158"/>
                </a:cubicBezTo>
                <a:lnTo>
                  <a:pt x="268" y="150"/>
                </a:lnTo>
                <a:close/>
                <a:moveTo>
                  <a:pt x="277" y="260"/>
                </a:moveTo>
                <a:cubicBezTo>
                  <a:pt x="277" y="147"/>
                  <a:pt x="277" y="147"/>
                  <a:pt x="277" y="147"/>
                </a:cubicBezTo>
                <a:cubicBezTo>
                  <a:pt x="277" y="139"/>
                  <a:pt x="270" y="132"/>
                  <a:pt x="261" y="132"/>
                </a:cubicBezTo>
                <a:cubicBezTo>
                  <a:pt x="261" y="132"/>
                  <a:pt x="261" y="132"/>
                  <a:pt x="261" y="132"/>
                </a:cubicBezTo>
                <a:cubicBezTo>
                  <a:pt x="261" y="135"/>
                  <a:pt x="261" y="135"/>
                  <a:pt x="261" y="135"/>
                </a:cubicBezTo>
                <a:cubicBezTo>
                  <a:pt x="261" y="135"/>
                  <a:pt x="261" y="135"/>
                  <a:pt x="261" y="135"/>
                </a:cubicBezTo>
                <a:cubicBezTo>
                  <a:pt x="268" y="135"/>
                  <a:pt x="273" y="141"/>
                  <a:pt x="273" y="147"/>
                </a:cubicBezTo>
                <a:cubicBezTo>
                  <a:pt x="273" y="260"/>
                  <a:pt x="273" y="260"/>
                  <a:pt x="273" y="260"/>
                </a:cubicBezTo>
                <a:cubicBezTo>
                  <a:pt x="273" y="267"/>
                  <a:pt x="268" y="272"/>
                  <a:pt x="261" y="272"/>
                </a:cubicBezTo>
                <a:cubicBezTo>
                  <a:pt x="254" y="272"/>
                  <a:pt x="254" y="272"/>
                  <a:pt x="254" y="272"/>
                </a:cubicBezTo>
                <a:cubicBezTo>
                  <a:pt x="252" y="275"/>
                  <a:pt x="249" y="277"/>
                  <a:pt x="246" y="279"/>
                </a:cubicBezTo>
                <a:cubicBezTo>
                  <a:pt x="246" y="279"/>
                  <a:pt x="246" y="279"/>
                  <a:pt x="246" y="279"/>
                </a:cubicBezTo>
                <a:cubicBezTo>
                  <a:pt x="264" y="279"/>
                  <a:pt x="264" y="279"/>
                  <a:pt x="264" y="279"/>
                </a:cubicBezTo>
                <a:cubicBezTo>
                  <a:pt x="267" y="274"/>
                  <a:pt x="267" y="274"/>
                  <a:pt x="267" y="274"/>
                </a:cubicBezTo>
                <a:cubicBezTo>
                  <a:pt x="273" y="272"/>
                  <a:pt x="277" y="267"/>
                  <a:pt x="277" y="260"/>
                </a:cubicBezTo>
                <a:close/>
                <a:moveTo>
                  <a:pt x="268" y="226"/>
                </a:moveTo>
                <a:cubicBezTo>
                  <a:pt x="268" y="222"/>
                  <a:pt x="265" y="219"/>
                  <a:pt x="261" y="219"/>
                </a:cubicBezTo>
                <a:cubicBezTo>
                  <a:pt x="261" y="240"/>
                  <a:pt x="261" y="240"/>
                  <a:pt x="261" y="240"/>
                </a:cubicBezTo>
                <a:cubicBezTo>
                  <a:pt x="265" y="240"/>
                  <a:pt x="268" y="237"/>
                  <a:pt x="268" y="234"/>
                </a:cubicBezTo>
                <a:lnTo>
                  <a:pt x="268" y="226"/>
                </a:lnTo>
                <a:close/>
                <a:moveTo>
                  <a:pt x="261" y="245"/>
                </a:moveTo>
                <a:cubicBezTo>
                  <a:pt x="261" y="254"/>
                  <a:pt x="261" y="254"/>
                  <a:pt x="261" y="254"/>
                </a:cubicBezTo>
                <a:cubicBezTo>
                  <a:pt x="261" y="258"/>
                  <a:pt x="260" y="262"/>
                  <a:pt x="259" y="266"/>
                </a:cubicBezTo>
                <a:cubicBezTo>
                  <a:pt x="261" y="266"/>
                  <a:pt x="261" y="266"/>
                  <a:pt x="261" y="266"/>
                </a:cubicBezTo>
                <a:cubicBezTo>
                  <a:pt x="265" y="266"/>
                  <a:pt x="268" y="263"/>
                  <a:pt x="268" y="259"/>
                </a:cubicBezTo>
                <a:cubicBezTo>
                  <a:pt x="268" y="251"/>
                  <a:pt x="268" y="251"/>
                  <a:pt x="268" y="251"/>
                </a:cubicBezTo>
                <a:cubicBezTo>
                  <a:pt x="268" y="248"/>
                  <a:pt x="265" y="245"/>
                  <a:pt x="261" y="245"/>
                </a:cubicBezTo>
                <a:close/>
                <a:moveTo>
                  <a:pt x="253" y="254"/>
                </a:moveTo>
                <a:cubicBezTo>
                  <a:pt x="253" y="103"/>
                  <a:pt x="253" y="103"/>
                  <a:pt x="253" y="103"/>
                </a:cubicBezTo>
                <a:cubicBezTo>
                  <a:pt x="253" y="92"/>
                  <a:pt x="244" y="83"/>
                  <a:pt x="233" y="83"/>
                </a:cubicBezTo>
                <a:cubicBezTo>
                  <a:pt x="223" y="83"/>
                  <a:pt x="223" y="83"/>
                  <a:pt x="223" y="83"/>
                </a:cubicBezTo>
                <a:cubicBezTo>
                  <a:pt x="223" y="87"/>
                  <a:pt x="223" y="87"/>
                  <a:pt x="223" y="87"/>
                </a:cubicBezTo>
                <a:cubicBezTo>
                  <a:pt x="233" y="87"/>
                  <a:pt x="233" y="87"/>
                  <a:pt x="233" y="87"/>
                </a:cubicBezTo>
                <a:cubicBezTo>
                  <a:pt x="242" y="87"/>
                  <a:pt x="249" y="94"/>
                  <a:pt x="249" y="103"/>
                </a:cubicBezTo>
                <a:cubicBezTo>
                  <a:pt x="249" y="254"/>
                  <a:pt x="249" y="254"/>
                  <a:pt x="249" y="254"/>
                </a:cubicBezTo>
                <a:cubicBezTo>
                  <a:pt x="249" y="262"/>
                  <a:pt x="242" y="269"/>
                  <a:pt x="233" y="269"/>
                </a:cubicBezTo>
                <a:cubicBezTo>
                  <a:pt x="213" y="269"/>
                  <a:pt x="213" y="269"/>
                  <a:pt x="213" y="269"/>
                </a:cubicBezTo>
                <a:cubicBezTo>
                  <a:pt x="211" y="271"/>
                  <a:pt x="209" y="273"/>
                  <a:pt x="207" y="275"/>
                </a:cubicBezTo>
                <a:cubicBezTo>
                  <a:pt x="209" y="279"/>
                  <a:pt x="209" y="279"/>
                  <a:pt x="209" y="279"/>
                </a:cubicBezTo>
                <a:cubicBezTo>
                  <a:pt x="237" y="279"/>
                  <a:pt x="237" y="279"/>
                  <a:pt x="237" y="279"/>
                </a:cubicBezTo>
                <a:cubicBezTo>
                  <a:pt x="240" y="273"/>
                  <a:pt x="240" y="273"/>
                  <a:pt x="240" y="273"/>
                </a:cubicBezTo>
                <a:cubicBezTo>
                  <a:pt x="248" y="270"/>
                  <a:pt x="253" y="262"/>
                  <a:pt x="253" y="254"/>
                </a:cubicBezTo>
                <a:close/>
                <a:moveTo>
                  <a:pt x="215" y="245"/>
                </a:moveTo>
                <a:cubicBezTo>
                  <a:pt x="215" y="44"/>
                  <a:pt x="215" y="44"/>
                  <a:pt x="215" y="44"/>
                </a:cubicBezTo>
                <a:cubicBezTo>
                  <a:pt x="215" y="29"/>
                  <a:pt x="203" y="17"/>
                  <a:pt x="188" y="17"/>
                </a:cubicBezTo>
                <a:cubicBezTo>
                  <a:pt x="43" y="17"/>
                  <a:pt x="43" y="17"/>
                  <a:pt x="43" y="17"/>
                </a:cubicBezTo>
                <a:cubicBezTo>
                  <a:pt x="28" y="17"/>
                  <a:pt x="16" y="29"/>
                  <a:pt x="16" y="44"/>
                </a:cubicBezTo>
                <a:cubicBezTo>
                  <a:pt x="16" y="245"/>
                  <a:pt x="16" y="245"/>
                  <a:pt x="16" y="245"/>
                </a:cubicBezTo>
                <a:cubicBezTo>
                  <a:pt x="16" y="257"/>
                  <a:pt x="24" y="266"/>
                  <a:pt x="34" y="270"/>
                </a:cubicBezTo>
                <a:cubicBezTo>
                  <a:pt x="38" y="279"/>
                  <a:pt x="38" y="279"/>
                  <a:pt x="38" y="279"/>
                </a:cubicBezTo>
                <a:cubicBezTo>
                  <a:pt x="75" y="279"/>
                  <a:pt x="75" y="279"/>
                  <a:pt x="75" y="279"/>
                </a:cubicBezTo>
                <a:cubicBezTo>
                  <a:pt x="79" y="272"/>
                  <a:pt x="79" y="272"/>
                  <a:pt x="79" y="272"/>
                </a:cubicBezTo>
                <a:cubicBezTo>
                  <a:pt x="153" y="272"/>
                  <a:pt x="153" y="272"/>
                  <a:pt x="153" y="272"/>
                </a:cubicBezTo>
                <a:cubicBezTo>
                  <a:pt x="156" y="279"/>
                  <a:pt x="156" y="279"/>
                  <a:pt x="156" y="279"/>
                </a:cubicBezTo>
                <a:cubicBezTo>
                  <a:pt x="193" y="279"/>
                  <a:pt x="193" y="279"/>
                  <a:pt x="193" y="279"/>
                </a:cubicBezTo>
                <a:cubicBezTo>
                  <a:pt x="198" y="270"/>
                  <a:pt x="198" y="270"/>
                  <a:pt x="198" y="270"/>
                </a:cubicBezTo>
                <a:cubicBezTo>
                  <a:pt x="208" y="266"/>
                  <a:pt x="215" y="257"/>
                  <a:pt x="215" y="245"/>
                </a:cubicBezTo>
                <a:close/>
                <a:moveTo>
                  <a:pt x="188" y="266"/>
                </a:moveTo>
                <a:cubicBezTo>
                  <a:pt x="43" y="266"/>
                  <a:pt x="43" y="266"/>
                  <a:pt x="43" y="266"/>
                </a:cubicBezTo>
                <a:cubicBezTo>
                  <a:pt x="32" y="266"/>
                  <a:pt x="22" y="257"/>
                  <a:pt x="22" y="245"/>
                </a:cubicBezTo>
                <a:cubicBezTo>
                  <a:pt x="22" y="44"/>
                  <a:pt x="22" y="44"/>
                  <a:pt x="22" y="44"/>
                </a:cubicBezTo>
                <a:cubicBezTo>
                  <a:pt x="22" y="32"/>
                  <a:pt x="32" y="23"/>
                  <a:pt x="43" y="23"/>
                </a:cubicBezTo>
                <a:cubicBezTo>
                  <a:pt x="188" y="23"/>
                  <a:pt x="188" y="23"/>
                  <a:pt x="188" y="23"/>
                </a:cubicBezTo>
                <a:cubicBezTo>
                  <a:pt x="200" y="23"/>
                  <a:pt x="209" y="32"/>
                  <a:pt x="209" y="44"/>
                </a:cubicBezTo>
                <a:cubicBezTo>
                  <a:pt x="209" y="245"/>
                  <a:pt x="209" y="245"/>
                  <a:pt x="209" y="245"/>
                </a:cubicBezTo>
                <a:cubicBezTo>
                  <a:pt x="209" y="257"/>
                  <a:pt x="200" y="266"/>
                  <a:pt x="188" y="266"/>
                </a:cubicBezTo>
                <a:close/>
                <a:moveTo>
                  <a:pt x="241" y="117"/>
                </a:moveTo>
                <a:cubicBezTo>
                  <a:pt x="241" y="107"/>
                  <a:pt x="241" y="107"/>
                  <a:pt x="241" y="107"/>
                </a:cubicBezTo>
                <a:cubicBezTo>
                  <a:pt x="241" y="102"/>
                  <a:pt x="237" y="98"/>
                  <a:pt x="232" y="98"/>
                </a:cubicBezTo>
                <a:cubicBezTo>
                  <a:pt x="223" y="98"/>
                  <a:pt x="223" y="98"/>
                  <a:pt x="223" y="98"/>
                </a:cubicBezTo>
                <a:cubicBezTo>
                  <a:pt x="223" y="109"/>
                  <a:pt x="223" y="109"/>
                  <a:pt x="223" y="109"/>
                </a:cubicBezTo>
                <a:cubicBezTo>
                  <a:pt x="226" y="109"/>
                  <a:pt x="226" y="109"/>
                  <a:pt x="226" y="109"/>
                </a:cubicBezTo>
                <a:cubicBezTo>
                  <a:pt x="228" y="109"/>
                  <a:pt x="229" y="110"/>
                  <a:pt x="229" y="112"/>
                </a:cubicBezTo>
                <a:cubicBezTo>
                  <a:pt x="229" y="114"/>
                  <a:pt x="228" y="115"/>
                  <a:pt x="226" y="115"/>
                </a:cubicBezTo>
                <a:cubicBezTo>
                  <a:pt x="223" y="115"/>
                  <a:pt x="223" y="115"/>
                  <a:pt x="223" y="115"/>
                </a:cubicBezTo>
                <a:cubicBezTo>
                  <a:pt x="223" y="126"/>
                  <a:pt x="223" y="126"/>
                  <a:pt x="223" y="126"/>
                </a:cubicBezTo>
                <a:cubicBezTo>
                  <a:pt x="232" y="126"/>
                  <a:pt x="232" y="126"/>
                  <a:pt x="232" y="126"/>
                </a:cubicBezTo>
                <a:cubicBezTo>
                  <a:pt x="237" y="126"/>
                  <a:pt x="241" y="122"/>
                  <a:pt x="241" y="117"/>
                </a:cubicBezTo>
                <a:close/>
                <a:moveTo>
                  <a:pt x="4" y="88"/>
                </a:moveTo>
                <a:cubicBezTo>
                  <a:pt x="0" y="88"/>
                  <a:pt x="0" y="88"/>
                  <a:pt x="0" y="88"/>
                </a:cubicBezTo>
                <a:cubicBezTo>
                  <a:pt x="0" y="96"/>
                  <a:pt x="0" y="96"/>
                  <a:pt x="0" y="96"/>
                </a:cubicBezTo>
                <a:cubicBezTo>
                  <a:pt x="4" y="96"/>
                  <a:pt x="4" y="96"/>
                  <a:pt x="4" y="96"/>
                </a:cubicBezTo>
                <a:lnTo>
                  <a:pt x="4" y="88"/>
                </a:lnTo>
                <a:close/>
                <a:moveTo>
                  <a:pt x="125" y="0"/>
                </a:moveTo>
                <a:cubicBezTo>
                  <a:pt x="117" y="0"/>
                  <a:pt x="117" y="0"/>
                  <a:pt x="117" y="0"/>
                </a:cubicBezTo>
                <a:cubicBezTo>
                  <a:pt x="117" y="4"/>
                  <a:pt x="117" y="4"/>
                  <a:pt x="117" y="4"/>
                </a:cubicBezTo>
                <a:cubicBezTo>
                  <a:pt x="125" y="4"/>
                  <a:pt x="125" y="4"/>
                  <a:pt x="125" y="4"/>
                </a:cubicBezTo>
                <a:lnTo>
                  <a:pt x="125" y="0"/>
                </a:lnTo>
                <a:close/>
                <a:moveTo>
                  <a:pt x="61" y="0"/>
                </a:moveTo>
                <a:cubicBezTo>
                  <a:pt x="53" y="0"/>
                  <a:pt x="53" y="0"/>
                  <a:pt x="53" y="0"/>
                </a:cubicBezTo>
                <a:cubicBezTo>
                  <a:pt x="53" y="4"/>
                  <a:pt x="53" y="4"/>
                  <a:pt x="53" y="4"/>
                </a:cubicBezTo>
                <a:cubicBezTo>
                  <a:pt x="61" y="4"/>
                  <a:pt x="61" y="4"/>
                  <a:pt x="61" y="4"/>
                </a:cubicBezTo>
                <a:lnTo>
                  <a:pt x="61" y="0"/>
                </a:lnTo>
                <a:close/>
                <a:moveTo>
                  <a:pt x="42" y="4"/>
                </a:moveTo>
                <a:cubicBezTo>
                  <a:pt x="45" y="4"/>
                  <a:pt x="45" y="4"/>
                  <a:pt x="45" y="4"/>
                </a:cubicBezTo>
                <a:cubicBezTo>
                  <a:pt x="45" y="0"/>
                  <a:pt x="45" y="0"/>
                  <a:pt x="45" y="0"/>
                </a:cubicBezTo>
                <a:cubicBezTo>
                  <a:pt x="42" y="0"/>
                  <a:pt x="42" y="0"/>
                  <a:pt x="42" y="0"/>
                </a:cubicBezTo>
                <a:cubicBezTo>
                  <a:pt x="40" y="0"/>
                  <a:pt x="39" y="0"/>
                  <a:pt x="37" y="1"/>
                </a:cubicBezTo>
                <a:cubicBezTo>
                  <a:pt x="37" y="5"/>
                  <a:pt x="37" y="5"/>
                  <a:pt x="37" y="5"/>
                </a:cubicBezTo>
                <a:cubicBezTo>
                  <a:pt x="39" y="4"/>
                  <a:pt x="40" y="4"/>
                  <a:pt x="42" y="4"/>
                </a:cubicBezTo>
                <a:close/>
                <a:moveTo>
                  <a:pt x="8" y="25"/>
                </a:moveTo>
                <a:cubicBezTo>
                  <a:pt x="4" y="24"/>
                  <a:pt x="4" y="24"/>
                  <a:pt x="4" y="24"/>
                </a:cubicBezTo>
                <a:cubicBezTo>
                  <a:pt x="3" y="26"/>
                  <a:pt x="2" y="29"/>
                  <a:pt x="1" y="32"/>
                </a:cubicBezTo>
                <a:cubicBezTo>
                  <a:pt x="5" y="33"/>
                  <a:pt x="5" y="33"/>
                  <a:pt x="5" y="33"/>
                </a:cubicBezTo>
                <a:cubicBezTo>
                  <a:pt x="6" y="30"/>
                  <a:pt x="7" y="28"/>
                  <a:pt x="8" y="25"/>
                </a:cubicBezTo>
                <a:close/>
                <a:moveTo>
                  <a:pt x="93" y="0"/>
                </a:moveTo>
                <a:cubicBezTo>
                  <a:pt x="85" y="0"/>
                  <a:pt x="85" y="0"/>
                  <a:pt x="85" y="0"/>
                </a:cubicBezTo>
                <a:cubicBezTo>
                  <a:pt x="85" y="4"/>
                  <a:pt x="85" y="4"/>
                  <a:pt x="85" y="4"/>
                </a:cubicBezTo>
                <a:cubicBezTo>
                  <a:pt x="93" y="4"/>
                  <a:pt x="93" y="4"/>
                  <a:pt x="93" y="4"/>
                </a:cubicBezTo>
                <a:lnTo>
                  <a:pt x="93" y="0"/>
                </a:lnTo>
                <a:close/>
                <a:moveTo>
                  <a:pt x="77" y="0"/>
                </a:moveTo>
                <a:cubicBezTo>
                  <a:pt x="69" y="0"/>
                  <a:pt x="69" y="0"/>
                  <a:pt x="69" y="0"/>
                </a:cubicBezTo>
                <a:cubicBezTo>
                  <a:pt x="69" y="4"/>
                  <a:pt x="69" y="4"/>
                  <a:pt x="69" y="4"/>
                </a:cubicBezTo>
                <a:cubicBezTo>
                  <a:pt x="77" y="4"/>
                  <a:pt x="77" y="4"/>
                  <a:pt x="77" y="4"/>
                </a:cubicBezTo>
                <a:lnTo>
                  <a:pt x="77" y="0"/>
                </a:lnTo>
                <a:close/>
                <a:moveTo>
                  <a:pt x="141" y="0"/>
                </a:moveTo>
                <a:cubicBezTo>
                  <a:pt x="133" y="0"/>
                  <a:pt x="133" y="0"/>
                  <a:pt x="133" y="0"/>
                </a:cubicBezTo>
                <a:cubicBezTo>
                  <a:pt x="133" y="4"/>
                  <a:pt x="133" y="4"/>
                  <a:pt x="133" y="4"/>
                </a:cubicBezTo>
                <a:cubicBezTo>
                  <a:pt x="141" y="4"/>
                  <a:pt x="141" y="4"/>
                  <a:pt x="141" y="4"/>
                </a:cubicBezTo>
                <a:lnTo>
                  <a:pt x="141" y="0"/>
                </a:lnTo>
                <a:close/>
                <a:moveTo>
                  <a:pt x="4" y="56"/>
                </a:moveTo>
                <a:cubicBezTo>
                  <a:pt x="0" y="56"/>
                  <a:pt x="0" y="56"/>
                  <a:pt x="0" y="56"/>
                </a:cubicBezTo>
                <a:cubicBezTo>
                  <a:pt x="0" y="64"/>
                  <a:pt x="0" y="64"/>
                  <a:pt x="0" y="64"/>
                </a:cubicBezTo>
                <a:cubicBezTo>
                  <a:pt x="4" y="64"/>
                  <a:pt x="4" y="64"/>
                  <a:pt x="4" y="64"/>
                </a:cubicBezTo>
                <a:lnTo>
                  <a:pt x="4" y="56"/>
                </a:lnTo>
                <a:close/>
                <a:moveTo>
                  <a:pt x="4" y="42"/>
                </a:moveTo>
                <a:cubicBezTo>
                  <a:pt x="4" y="42"/>
                  <a:pt x="4" y="41"/>
                  <a:pt x="4" y="40"/>
                </a:cubicBezTo>
                <a:cubicBezTo>
                  <a:pt x="0" y="40"/>
                  <a:pt x="0" y="40"/>
                  <a:pt x="0" y="40"/>
                </a:cubicBezTo>
                <a:cubicBezTo>
                  <a:pt x="0" y="41"/>
                  <a:pt x="0" y="41"/>
                  <a:pt x="0" y="42"/>
                </a:cubicBezTo>
                <a:cubicBezTo>
                  <a:pt x="0" y="48"/>
                  <a:pt x="0" y="48"/>
                  <a:pt x="0" y="48"/>
                </a:cubicBezTo>
                <a:cubicBezTo>
                  <a:pt x="4" y="48"/>
                  <a:pt x="4" y="48"/>
                  <a:pt x="4" y="48"/>
                </a:cubicBezTo>
                <a:lnTo>
                  <a:pt x="4" y="42"/>
                </a:lnTo>
                <a:close/>
                <a:moveTo>
                  <a:pt x="17" y="14"/>
                </a:moveTo>
                <a:cubicBezTo>
                  <a:pt x="14" y="11"/>
                  <a:pt x="14" y="11"/>
                  <a:pt x="14" y="11"/>
                </a:cubicBezTo>
                <a:cubicBezTo>
                  <a:pt x="12" y="12"/>
                  <a:pt x="10" y="14"/>
                  <a:pt x="9" y="17"/>
                </a:cubicBezTo>
                <a:cubicBezTo>
                  <a:pt x="12" y="19"/>
                  <a:pt x="12" y="19"/>
                  <a:pt x="12" y="19"/>
                </a:cubicBezTo>
                <a:cubicBezTo>
                  <a:pt x="13" y="17"/>
                  <a:pt x="15" y="15"/>
                  <a:pt x="17" y="14"/>
                </a:cubicBezTo>
                <a:close/>
                <a:moveTo>
                  <a:pt x="4" y="72"/>
                </a:moveTo>
                <a:cubicBezTo>
                  <a:pt x="0" y="72"/>
                  <a:pt x="0" y="72"/>
                  <a:pt x="0" y="72"/>
                </a:cubicBezTo>
                <a:cubicBezTo>
                  <a:pt x="0" y="80"/>
                  <a:pt x="0" y="80"/>
                  <a:pt x="0" y="80"/>
                </a:cubicBezTo>
                <a:cubicBezTo>
                  <a:pt x="4" y="80"/>
                  <a:pt x="4" y="80"/>
                  <a:pt x="4" y="80"/>
                </a:cubicBezTo>
                <a:lnTo>
                  <a:pt x="4" y="72"/>
                </a:lnTo>
                <a:close/>
                <a:moveTo>
                  <a:pt x="30" y="6"/>
                </a:moveTo>
                <a:cubicBezTo>
                  <a:pt x="29" y="2"/>
                  <a:pt x="29" y="2"/>
                  <a:pt x="29" y="2"/>
                </a:cubicBezTo>
                <a:cubicBezTo>
                  <a:pt x="26" y="3"/>
                  <a:pt x="24" y="4"/>
                  <a:pt x="21" y="6"/>
                </a:cubicBezTo>
                <a:cubicBezTo>
                  <a:pt x="23" y="9"/>
                  <a:pt x="23" y="9"/>
                  <a:pt x="23" y="9"/>
                </a:cubicBezTo>
                <a:cubicBezTo>
                  <a:pt x="25" y="8"/>
                  <a:pt x="28" y="7"/>
                  <a:pt x="30" y="6"/>
                </a:cubicBezTo>
                <a:close/>
                <a:moveTo>
                  <a:pt x="109" y="0"/>
                </a:moveTo>
                <a:cubicBezTo>
                  <a:pt x="101" y="0"/>
                  <a:pt x="101" y="0"/>
                  <a:pt x="101" y="0"/>
                </a:cubicBezTo>
                <a:cubicBezTo>
                  <a:pt x="101" y="4"/>
                  <a:pt x="101" y="4"/>
                  <a:pt x="101" y="4"/>
                </a:cubicBezTo>
                <a:cubicBezTo>
                  <a:pt x="109" y="4"/>
                  <a:pt x="109" y="4"/>
                  <a:pt x="109" y="4"/>
                </a:cubicBezTo>
                <a:lnTo>
                  <a:pt x="109" y="0"/>
                </a:lnTo>
                <a:close/>
                <a:moveTo>
                  <a:pt x="251" y="47"/>
                </a:moveTo>
                <a:cubicBezTo>
                  <a:pt x="247" y="40"/>
                  <a:pt x="247" y="40"/>
                  <a:pt x="247" y="40"/>
                </a:cubicBezTo>
                <a:cubicBezTo>
                  <a:pt x="244" y="42"/>
                  <a:pt x="244" y="42"/>
                  <a:pt x="244" y="42"/>
                </a:cubicBezTo>
                <a:cubicBezTo>
                  <a:pt x="247" y="49"/>
                  <a:pt x="247" y="49"/>
                  <a:pt x="247" y="49"/>
                </a:cubicBezTo>
                <a:lnTo>
                  <a:pt x="251" y="47"/>
                </a:lnTo>
                <a:close/>
                <a:moveTo>
                  <a:pt x="259" y="61"/>
                </a:moveTo>
                <a:cubicBezTo>
                  <a:pt x="255" y="54"/>
                  <a:pt x="255" y="54"/>
                  <a:pt x="255" y="54"/>
                </a:cubicBezTo>
                <a:cubicBezTo>
                  <a:pt x="251" y="56"/>
                  <a:pt x="251" y="56"/>
                  <a:pt x="251" y="56"/>
                </a:cubicBezTo>
                <a:cubicBezTo>
                  <a:pt x="255" y="63"/>
                  <a:pt x="255" y="63"/>
                  <a:pt x="255" y="63"/>
                </a:cubicBezTo>
                <a:lnTo>
                  <a:pt x="259" y="61"/>
                </a:lnTo>
                <a:close/>
                <a:moveTo>
                  <a:pt x="266" y="75"/>
                </a:moveTo>
                <a:cubicBezTo>
                  <a:pt x="262" y="68"/>
                  <a:pt x="262" y="68"/>
                  <a:pt x="262" y="68"/>
                </a:cubicBezTo>
                <a:cubicBezTo>
                  <a:pt x="259" y="70"/>
                  <a:pt x="259" y="70"/>
                  <a:pt x="259" y="70"/>
                </a:cubicBezTo>
                <a:cubicBezTo>
                  <a:pt x="263" y="77"/>
                  <a:pt x="263" y="77"/>
                  <a:pt x="263" y="77"/>
                </a:cubicBezTo>
                <a:lnTo>
                  <a:pt x="266" y="75"/>
                </a:lnTo>
                <a:close/>
                <a:moveTo>
                  <a:pt x="274" y="89"/>
                </a:moveTo>
                <a:cubicBezTo>
                  <a:pt x="270" y="82"/>
                  <a:pt x="270" y="82"/>
                  <a:pt x="270" y="82"/>
                </a:cubicBezTo>
                <a:cubicBezTo>
                  <a:pt x="266" y="84"/>
                  <a:pt x="266" y="84"/>
                  <a:pt x="266" y="84"/>
                </a:cubicBezTo>
                <a:cubicBezTo>
                  <a:pt x="270" y="91"/>
                  <a:pt x="270" y="91"/>
                  <a:pt x="270" y="91"/>
                </a:cubicBezTo>
                <a:lnTo>
                  <a:pt x="274" y="89"/>
                </a:lnTo>
                <a:close/>
                <a:moveTo>
                  <a:pt x="232" y="20"/>
                </a:moveTo>
                <a:cubicBezTo>
                  <a:pt x="231" y="19"/>
                  <a:pt x="228" y="17"/>
                  <a:pt x="226" y="15"/>
                </a:cubicBezTo>
                <a:cubicBezTo>
                  <a:pt x="224" y="19"/>
                  <a:pt x="224" y="19"/>
                  <a:pt x="224" y="19"/>
                </a:cubicBezTo>
                <a:cubicBezTo>
                  <a:pt x="226" y="20"/>
                  <a:pt x="228" y="22"/>
                  <a:pt x="230" y="23"/>
                </a:cubicBezTo>
                <a:lnTo>
                  <a:pt x="232" y="20"/>
                </a:lnTo>
                <a:close/>
                <a:moveTo>
                  <a:pt x="243" y="33"/>
                </a:moveTo>
                <a:cubicBezTo>
                  <a:pt x="242" y="31"/>
                  <a:pt x="240" y="28"/>
                  <a:pt x="238" y="26"/>
                </a:cubicBezTo>
                <a:cubicBezTo>
                  <a:pt x="235" y="29"/>
                  <a:pt x="235" y="29"/>
                  <a:pt x="235" y="29"/>
                </a:cubicBezTo>
                <a:cubicBezTo>
                  <a:pt x="237" y="31"/>
                  <a:pt x="239" y="33"/>
                  <a:pt x="240" y="35"/>
                </a:cubicBezTo>
                <a:lnTo>
                  <a:pt x="243" y="33"/>
                </a:lnTo>
                <a:close/>
                <a:moveTo>
                  <a:pt x="277" y="105"/>
                </a:moveTo>
                <a:cubicBezTo>
                  <a:pt x="280" y="104"/>
                  <a:pt x="280" y="104"/>
                  <a:pt x="280" y="104"/>
                </a:cubicBezTo>
                <a:cubicBezTo>
                  <a:pt x="279" y="101"/>
                  <a:pt x="278" y="99"/>
                  <a:pt x="277" y="96"/>
                </a:cubicBezTo>
                <a:cubicBezTo>
                  <a:pt x="274" y="98"/>
                  <a:pt x="274" y="98"/>
                  <a:pt x="274" y="98"/>
                </a:cubicBezTo>
                <a:cubicBezTo>
                  <a:pt x="275" y="100"/>
                  <a:pt x="276" y="103"/>
                  <a:pt x="277" y="105"/>
                </a:cubicBezTo>
                <a:close/>
                <a:moveTo>
                  <a:pt x="205" y="4"/>
                </a:moveTo>
                <a:cubicBezTo>
                  <a:pt x="202" y="3"/>
                  <a:pt x="199" y="2"/>
                  <a:pt x="197" y="2"/>
                </a:cubicBezTo>
                <a:cubicBezTo>
                  <a:pt x="196" y="6"/>
                  <a:pt x="196" y="6"/>
                  <a:pt x="196" y="6"/>
                </a:cubicBezTo>
                <a:cubicBezTo>
                  <a:pt x="198" y="6"/>
                  <a:pt x="201" y="7"/>
                  <a:pt x="203" y="8"/>
                </a:cubicBezTo>
                <a:lnTo>
                  <a:pt x="205" y="4"/>
                </a:lnTo>
                <a:close/>
                <a:moveTo>
                  <a:pt x="157" y="0"/>
                </a:moveTo>
                <a:cubicBezTo>
                  <a:pt x="149" y="0"/>
                  <a:pt x="149" y="0"/>
                  <a:pt x="149" y="0"/>
                </a:cubicBezTo>
                <a:cubicBezTo>
                  <a:pt x="149" y="4"/>
                  <a:pt x="149" y="4"/>
                  <a:pt x="149" y="4"/>
                </a:cubicBezTo>
                <a:cubicBezTo>
                  <a:pt x="157" y="4"/>
                  <a:pt x="157" y="4"/>
                  <a:pt x="157" y="4"/>
                </a:cubicBezTo>
                <a:lnTo>
                  <a:pt x="157" y="0"/>
                </a:lnTo>
                <a:close/>
                <a:moveTo>
                  <a:pt x="172" y="0"/>
                </a:moveTo>
                <a:cubicBezTo>
                  <a:pt x="165" y="0"/>
                  <a:pt x="165" y="0"/>
                  <a:pt x="165" y="0"/>
                </a:cubicBezTo>
                <a:cubicBezTo>
                  <a:pt x="165" y="4"/>
                  <a:pt x="165" y="4"/>
                  <a:pt x="165" y="4"/>
                </a:cubicBezTo>
                <a:cubicBezTo>
                  <a:pt x="172" y="4"/>
                  <a:pt x="172" y="4"/>
                  <a:pt x="172" y="4"/>
                </a:cubicBezTo>
                <a:lnTo>
                  <a:pt x="172" y="0"/>
                </a:lnTo>
                <a:close/>
                <a:moveTo>
                  <a:pt x="188" y="4"/>
                </a:moveTo>
                <a:cubicBezTo>
                  <a:pt x="189" y="0"/>
                  <a:pt x="189" y="0"/>
                  <a:pt x="189" y="0"/>
                </a:cubicBezTo>
                <a:cubicBezTo>
                  <a:pt x="187" y="0"/>
                  <a:pt x="186" y="0"/>
                  <a:pt x="185" y="0"/>
                </a:cubicBezTo>
                <a:cubicBezTo>
                  <a:pt x="180" y="0"/>
                  <a:pt x="180" y="0"/>
                  <a:pt x="180" y="0"/>
                </a:cubicBezTo>
                <a:cubicBezTo>
                  <a:pt x="180" y="4"/>
                  <a:pt x="180" y="4"/>
                  <a:pt x="180" y="4"/>
                </a:cubicBezTo>
                <a:cubicBezTo>
                  <a:pt x="185" y="4"/>
                  <a:pt x="185" y="4"/>
                  <a:pt x="185" y="4"/>
                </a:cubicBezTo>
                <a:cubicBezTo>
                  <a:pt x="186" y="4"/>
                  <a:pt x="187" y="4"/>
                  <a:pt x="188" y="4"/>
                </a:cubicBezTo>
                <a:close/>
                <a:moveTo>
                  <a:pt x="219" y="11"/>
                </a:moveTo>
                <a:cubicBezTo>
                  <a:pt x="217" y="9"/>
                  <a:pt x="215" y="8"/>
                  <a:pt x="212" y="7"/>
                </a:cubicBezTo>
                <a:cubicBezTo>
                  <a:pt x="210" y="11"/>
                  <a:pt x="210" y="11"/>
                  <a:pt x="210" y="11"/>
                </a:cubicBezTo>
                <a:cubicBezTo>
                  <a:pt x="213" y="12"/>
                  <a:pt x="215" y="13"/>
                  <a:pt x="217" y="14"/>
                </a:cubicBezTo>
                <a:lnTo>
                  <a:pt x="219" y="11"/>
                </a:lnTo>
                <a:close/>
                <a:moveTo>
                  <a:pt x="285" y="135"/>
                </a:moveTo>
                <a:cubicBezTo>
                  <a:pt x="289" y="135"/>
                  <a:pt x="289" y="135"/>
                  <a:pt x="289" y="135"/>
                </a:cubicBezTo>
                <a:cubicBezTo>
                  <a:pt x="289" y="132"/>
                  <a:pt x="288" y="129"/>
                  <a:pt x="288" y="127"/>
                </a:cubicBezTo>
                <a:cubicBezTo>
                  <a:pt x="284" y="128"/>
                  <a:pt x="284" y="128"/>
                  <a:pt x="284" y="128"/>
                </a:cubicBezTo>
                <a:cubicBezTo>
                  <a:pt x="284" y="130"/>
                  <a:pt x="285" y="133"/>
                  <a:pt x="285" y="135"/>
                </a:cubicBezTo>
                <a:close/>
                <a:moveTo>
                  <a:pt x="288" y="151"/>
                </a:moveTo>
                <a:cubicBezTo>
                  <a:pt x="292" y="150"/>
                  <a:pt x="292" y="150"/>
                  <a:pt x="292" y="150"/>
                </a:cubicBezTo>
                <a:cubicBezTo>
                  <a:pt x="292" y="148"/>
                  <a:pt x="291" y="145"/>
                  <a:pt x="291" y="142"/>
                </a:cubicBezTo>
                <a:cubicBezTo>
                  <a:pt x="287" y="143"/>
                  <a:pt x="287" y="143"/>
                  <a:pt x="287" y="143"/>
                </a:cubicBezTo>
                <a:cubicBezTo>
                  <a:pt x="287" y="146"/>
                  <a:pt x="288" y="148"/>
                  <a:pt x="288" y="151"/>
                </a:cubicBezTo>
                <a:close/>
                <a:moveTo>
                  <a:pt x="242" y="296"/>
                </a:moveTo>
                <a:cubicBezTo>
                  <a:pt x="250" y="296"/>
                  <a:pt x="250" y="296"/>
                  <a:pt x="250" y="296"/>
                </a:cubicBezTo>
                <a:cubicBezTo>
                  <a:pt x="250" y="292"/>
                  <a:pt x="250" y="292"/>
                  <a:pt x="250" y="292"/>
                </a:cubicBezTo>
                <a:cubicBezTo>
                  <a:pt x="242" y="292"/>
                  <a:pt x="242" y="292"/>
                  <a:pt x="242" y="292"/>
                </a:cubicBezTo>
                <a:lnTo>
                  <a:pt x="242" y="296"/>
                </a:lnTo>
                <a:close/>
                <a:moveTo>
                  <a:pt x="226" y="296"/>
                </a:moveTo>
                <a:cubicBezTo>
                  <a:pt x="234" y="296"/>
                  <a:pt x="234" y="296"/>
                  <a:pt x="234" y="296"/>
                </a:cubicBezTo>
                <a:cubicBezTo>
                  <a:pt x="234" y="292"/>
                  <a:pt x="234" y="292"/>
                  <a:pt x="234" y="292"/>
                </a:cubicBezTo>
                <a:cubicBezTo>
                  <a:pt x="226" y="292"/>
                  <a:pt x="226" y="292"/>
                  <a:pt x="226" y="292"/>
                </a:cubicBezTo>
                <a:lnTo>
                  <a:pt x="226" y="296"/>
                </a:lnTo>
                <a:close/>
                <a:moveTo>
                  <a:pt x="258" y="292"/>
                </a:moveTo>
                <a:cubicBezTo>
                  <a:pt x="259" y="296"/>
                  <a:pt x="259" y="296"/>
                  <a:pt x="259" y="296"/>
                </a:cubicBezTo>
                <a:cubicBezTo>
                  <a:pt x="261" y="295"/>
                  <a:pt x="264" y="294"/>
                  <a:pt x="267" y="293"/>
                </a:cubicBezTo>
                <a:cubicBezTo>
                  <a:pt x="265" y="290"/>
                  <a:pt x="265" y="290"/>
                  <a:pt x="265" y="290"/>
                </a:cubicBezTo>
                <a:cubicBezTo>
                  <a:pt x="263" y="291"/>
                  <a:pt x="260" y="291"/>
                  <a:pt x="258" y="292"/>
                </a:cubicBezTo>
                <a:close/>
                <a:moveTo>
                  <a:pt x="210" y="296"/>
                </a:moveTo>
                <a:cubicBezTo>
                  <a:pt x="218" y="296"/>
                  <a:pt x="218" y="296"/>
                  <a:pt x="218" y="296"/>
                </a:cubicBezTo>
                <a:cubicBezTo>
                  <a:pt x="218" y="292"/>
                  <a:pt x="218" y="292"/>
                  <a:pt x="218" y="292"/>
                </a:cubicBezTo>
                <a:cubicBezTo>
                  <a:pt x="210" y="292"/>
                  <a:pt x="210" y="292"/>
                  <a:pt x="210" y="292"/>
                </a:cubicBezTo>
                <a:lnTo>
                  <a:pt x="210" y="296"/>
                </a:lnTo>
                <a:close/>
                <a:moveTo>
                  <a:pt x="179" y="296"/>
                </a:moveTo>
                <a:cubicBezTo>
                  <a:pt x="187" y="296"/>
                  <a:pt x="187" y="296"/>
                  <a:pt x="187" y="296"/>
                </a:cubicBezTo>
                <a:cubicBezTo>
                  <a:pt x="187" y="292"/>
                  <a:pt x="187" y="292"/>
                  <a:pt x="187" y="292"/>
                </a:cubicBezTo>
                <a:cubicBezTo>
                  <a:pt x="179" y="292"/>
                  <a:pt x="179" y="292"/>
                  <a:pt x="179" y="292"/>
                </a:cubicBezTo>
                <a:lnTo>
                  <a:pt x="179" y="296"/>
                </a:lnTo>
                <a:close/>
                <a:moveTo>
                  <a:pt x="163" y="296"/>
                </a:moveTo>
                <a:cubicBezTo>
                  <a:pt x="171" y="296"/>
                  <a:pt x="171" y="296"/>
                  <a:pt x="171" y="296"/>
                </a:cubicBezTo>
                <a:cubicBezTo>
                  <a:pt x="171" y="292"/>
                  <a:pt x="171" y="292"/>
                  <a:pt x="171" y="292"/>
                </a:cubicBezTo>
                <a:cubicBezTo>
                  <a:pt x="163" y="292"/>
                  <a:pt x="163" y="292"/>
                  <a:pt x="163" y="292"/>
                </a:cubicBezTo>
                <a:lnTo>
                  <a:pt x="163" y="296"/>
                </a:lnTo>
                <a:close/>
                <a:moveTo>
                  <a:pt x="147" y="296"/>
                </a:moveTo>
                <a:cubicBezTo>
                  <a:pt x="155" y="296"/>
                  <a:pt x="155" y="296"/>
                  <a:pt x="155" y="296"/>
                </a:cubicBezTo>
                <a:cubicBezTo>
                  <a:pt x="155" y="292"/>
                  <a:pt x="155" y="292"/>
                  <a:pt x="155" y="292"/>
                </a:cubicBezTo>
                <a:cubicBezTo>
                  <a:pt x="147" y="292"/>
                  <a:pt x="147" y="292"/>
                  <a:pt x="147" y="292"/>
                </a:cubicBezTo>
                <a:lnTo>
                  <a:pt x="147" y="296"/>
                </a:lnTo>
                <a:close/>
                <a:moveTo>
                  <a:pt x="195" y="296"/>
                </a:moveTo>
                <a:cubicBezTo>
                  <a:pt x="203" y="296"/>
                  <a:pt x="203" y="296"/>
                  <a:pt x="203" y="296"/>
                </a:cubicBezTo>
                <a:cubicBezTo>
                  <a:pt x="203" y="292"/>
                  <a:pt x="203" y="292"/>
                  <a:pt x="203" y="292"/>
                </a:cubicBezTo>
                <a:cubicBezTo>
                  <a:pt x="195" y="292"/>
                  <a:pt x="195" y="292"/>
                  <a:pt x="195" y="292"/>
                </a:cubicBezTo>
                <a:lnTo>
                  <a:pt x="195" y="296"/>
                </a:lnTo>
                <a:close/>
                <a:moveTo>
                  <a:pt x="131" y="296"/>
                </a:moveTo>
                <a:cubicBezTo>
                  <a:pt x="139" y="296"/>
                  <a:pt x="139" y="296"/>
                  <a:pt x="139" y="296"/>
                </a:cubicBezTo>
                <a:cubicBezTo>
                  <a:pt x="139" y="292"/>
                  <a:pt x="139" y="292"/>
                  <a:pt x="139" y="292"/>
                </a:cubicBezTo>
                <a:cubicBezTo>
                  <a:pt x="131" y="292"/>
                  <a:pt x="131" y="292"/>
                  <a:pt x="131" y="292"/>
                </a:cubicBezTo>
                <a:lnTo>
                  <a:pt x="131" y="296"/>
                </a:lnTo>
                <a:close/>
                <a:moveTo>
                  <a:pt x="272" y="286"/>
                </a:moveTo>
                <a:cubicBezTo>
                  <a:pt x="274" y="289"/>
                  <a:pt x="274" y="289"/>
                  <a:pt x="274" y="289"/>
                </a:cubicBezTo>
                <a:cubicBezTo>
                  <a:pt x="276" y="288"/>
                  <a:pt x="279" y="286"/>
                  <a:pt x="281" y="284"/>
                </a:cubicBezTo>
                <a:cubicBezTo>
                  <a:pt x="278" y="281"/>
                  <a:pt x="278" y="281"/>
                  <a:pt x="278" y="281"/>
                </a:cubicBezTo>
                <a:cubicBezTo>
                  <a:pt x="276" y="283"/>
                  <a:pt x="274" y="285"/>
                  <a:pt x="272" y="286"/>
                </a:cubicBezTo>
                <a:close/>
                <a:moveTo>
                  <a:pt x="289" y="214"/>
                </a:moveTo>
                <a:cubicBezTo>
                  <a:pt x="293" y="214"/>
                  <a:pt x="293" y="214"/>
                  <a:pt x="293" y="214"/>
                </a:cubicBezTo>
                <a:cubicBezTo>
                  <a:pt x="293" y="206"/>
                  <a:pt x="293" y="206"/>
                  <a:pt x="293" y="206"/>
                </a:cubicBezTo>
                <a:cubicBezTo>
                  <a:pt x="289" y="206"/>
                  <a:pt x="289" y="206"/>
                  <a:pt x="289" y="206"/>
                </a:cubicBezTo>
                <a:lnTo>
                  <a:pt x="289" y="214"/>
                </a:lnTo>
                <a:close/>
                <a:moveTo>
                  <a:pt x="289" y="182"/>
                </a:moveTo>
                <a:cubicBezTo>
                  <a:pt x="293" y="182"/>
                  <a:pt x="293" y="182"/>
                  <a:pt x="293" y="182"/>
                </a:cubicBezTo>
                <a:cubicBezTo>
                  <a:pt x="293" y="175"/>
                  <a:pt x="293" y="175"/>
                  <a:pt x="293" y="175"/>
                </a:cubicBezTo>
                <a:cubicBezTo>
                  <a:pt x="289" y="175"/>
                  <a:pt x="289" y="175"/>
                  <a:pt x="289" y="175"/>
                </a:cubicBezTo>
                <a:lnTo>
                  <a:pt x="289" y="182"/>
                </a:lnTo>
                <a:close/>
                <a:moveTo>
                  <a:pt x="289" y="198"/>
                </a:moveTo>
                <a:cubicBezTo>
                  <a:pt x="293" y="198"/>
                  <a:pt x="293" y="198"/>
                  <a:pt x="293" y="198"/>
                </a:cubicBezTo>
                <a:cubicBezTo>
                  <a:pt x="293" y="190"/>
                  <a:pt x="293" y="190"/>
                  <a:pt x="293" y="190"/>
                </a:cubicBezTo>
                <a:cubicBezTo>
                  <a:pt x="289" y="190"/>
                  <a:pt x="289" y="190"/>
                  <a:pt x="289" y="190"/>
                </a:cubicBezTo>
                <a:lnTo>
                  <a:pt x="289" y="198"/>
                </a:lnTo>
                <a:close/>
                <a:moveTo>
                  <a:pt x="283" y="111"/>
                </a:moveTo>
                <a:cubicBezTo>
                  <a:pt x="279" y="113"/>
                  <a:pt x="279" y="113"/>
                  <a:pt x="279" y="113"/>
                </a:cubicBezTo>
                <a:cubicBezTo>
                  <a:pt x="280" y="115"/>
                  <a:pt x="281" y="118"/>
                  <a:pt x="282" y="120"/>
                </a:cubicBezTo>
                <a:cubicBezTo>
                  <a:pt x="285" y="119"/>
                  <a:pt x="285" y="119"/>
                  <a:pt x="285" y="119"/>
                </a:cubicBezTo>
                <a:cubicBezTo>
                  <a:pt x="285" y="116"/>
                  <a:pt x="284" y="114"/>
                  <a:pt x="283" y="111"/>
                </a:cubicBezTo>
                <a:close/>
                <a:moveTo>
                  <a:pt x="293" y="158"/>
                </a:moveTo>
                <a:cubicBezTo>
                  <a:pt x="289" y="159"/>
                  <a:pt x="289" y="159"/>
                  <a:pt x="289" y="159"/>
                </a:cubicBezTo>
                <a:cubicBezTo>
                  <a:pt x="289" y="161"/>
                  <a:pt x="289" y="163"/>
                  <a:pt x="289" y="166"/>
                </a:cubicBezTo>
                <a:cubicBezTo>
                  <a:pt x="289" y="167"/>
                  <a:pt x="289" y="167"/>
                  <a:pt x="289" y="167"/>
                </a:cubicBezTo>
                <a:cubicBezTo>
                  <a:pt x="293" y="167"/>
                  <a:pt x="293" y="167"/>
                  <a:pt x="293" y="167"/>
                </a:cubicBezTo>
                <a:cubicBezTo>
                  <a:pt x="293" y="166"/>
                  <a:pt x="293" y="166"/>
                  <a:pt x="293" y="166"/>
                </a:cubicBezTo>
                <a:cubicBezTo>
                  <a:pt x="293" y="163"/>
                  <a:pt x="293" y="161"/>
                  <a:pt x="293" y="158"/>
                </a:cubicBezTo>
                <a:close/>
                <a:moveTo>
                  <a:pt x="283" y="276"/>
                </a:moveTo>
                <a:cubicBezTo>
                  <a:pt x="286" y="278"/>
                  <a:pt x="286" y="278"/>
                  <a:pt x="286" y="278"/>
                </a:cubicBezTo>
                <a:cubicBezTo>
                  <a:pt x="287" y="276"/>
                  <a:pt x="289" y="273"/>
                  <a:pt x="290" y="271"/>
                </a:cubicBezTo>
                <a:cubicBezTo>
                  <a:pt x="286" y="269"/>
                  <a:pt x="286" y="269"/>
                  <a:pt x="286" y="269"/>
                </a:cubicBezTo>
                <a:cubicBezTo>
                  <a:pt x="285" y="271"/>
                  <a:pt x="284" y="274"/>
                  <a:pt x="283" y="276"/>
                </a:cubicBezTo>
                <a:close/>
                <a:moveTo>
                  <a:pt x="288" y="262"/>
                </a:moveTo>
                <a:cubicBezTo>
                  <a:pt x="292" y="263"/>
                  <a:pt x="292" y="263"/>
                  <a:pt x="292" y="263"/>
                </a:cubicBezTo>
                <a:cubicBezTo>
                  <a:pt x="293" y="260"/>
                  <a:pt x="293" y="257"/>
                  <a:pt x="293" y="254"/>
                </a:cubicBezTo>
                <a:cubicBezTo>
                  <a:pt x="293" y="254"/>
                  <a:pt x="293" y="254"/>
                  <a:pt x="293" y="254"/>
                </a:cubicBezTo>
                <a:cubicBezTo>
                  <a:pt x="289" y="254"/>
                  <a:pt x="289" y="254"/>
                  <a:pt x="289" y="254"/>
                </a:cubicBezTo>
                <a:cubicBezTo>
                  <a:pt x="289" y="257"/>
                  <a:pt x="289" y="259"/>
                  <a:pt x="288" y="262"/>
                </a:cubicBezTo>
                <a:close/>
                <a:moveTo>
                  <a:pt x="289" y="230"/>
                </a:moveTo>
                <a:cubicBezTo>
                  <a:pt x="293" y="230"/>
                  <a:pt x="293" y="230"/>
                  <a:pt x="293" y="230"/>
                </a:cubicBezTo>
                <a:cubicBezTo>
                  <a:pt x="293" y="222"/>
                  <a:pt x="293" y="222"/>
                  <a:pt x="293" y="222"/>
                </a:cubicBezTo>
                <a:cubicBezTo>
                  <a:pt x="289" y="222"/>
                  <a:pt x="289" y="222"/>
                  <a:pt x="289" y="222"/>
                </a:cubicBezTo>
                <a:lnTo>
                  <a:pt x="289" y="230"/>
                </a:lnTo>
                <a:close/>
                <a:moveTo>
                  <a:pt x="289" y="246"/>
                </a:moveTo>
                <a:cubicBezTo>
                  <a:pt x="293" y="246"/>
                  <a:pt x="293" y="246"/>
                  <a:pt x="293" y="246"/>
                </a:cubicBezTo>
                <a:cubicBezTo>
                  <a:pt x="293" y="238"/>
                  <a:pt x="293" y="238"/>
                  <a:pt x="293" y="238"/>
                </a:cubicBezTo>
                <a:cubicBezTo>
                  <a:pt x="289" y="238"/>
                  <a:pt x="289" y="238"/>
                  <a:pt x="289" y="238"/>
                </a:cubicBezTo>
                <a:lnTo>
                  <a:pt x="289" y="246"/>
                </a:lnTo>
                <a:close/>
                <a:moveTo>
                  <a:pt x="4" y="119"/>
                </a:moveTo>
                <a:cubicBezTo>
                  <a:pt x="0" y="119"/>
                  <a:pt x="0" y="119"/>
                  <a:pt x="0" y="119"/>
                </a:cubicBezTo>
                <a:cubicBezTo>
                  <a:pt x="0" y="127"/>
                  <a:pt x="0" y="127"/>
                  <a:pt x="0" y="127"/>
                </a:cubicBezTo>
                <a:cubicBezTo>
                  <a:pt x="4" y="127"/>
                  <a:pt x="4" y="127"/>
                  <a:pt x="4" y="127"/>
                </a:cubicBezTo>
                <a:lnTo>
                  <a:pt x="4" y="119"/>
                </a:lnTo>
                <a:close/>
                <a:moveTo>
                  <a:pt x="4" y="215"/>
                </a:moveTo>
                <a:cubicBezTo>
                  <a:pt x="0" y="215"/>
                  <a:pt x="0" y="215"/>
                  <a:pt x="0" y="215"/>
                </a:cubicBezTo>
                <a:cubicBezTo>
                  <a:pt x="0" y="223"/>
                  <a:pt x="0" y="223"/>
                  <a:pt x="0" y="223"/>
                </a:cubicBezTo>
                <a:cubicBezTo>
                  <a:pt x="4" y="223"/>
                  <a:pt x="4" y="223"/>
                  <a:pt x="4" y="223"/>
                </a:cubicBezTo>
                <a:lnTo>
                  <a:pt x="4" y="215"/>
                </a:lnTo>
                <a:close/>
                <a:moveTo>
                  <a:pt x="115" y="296"/>
                </a:moveTo>
                <a:cubicBezTo>
                  <a:pt x="123" y="296"/>
                  <a:pt x="123" y="296"/>
                  <a:pt x="123" y="296"/>
                </a:cubicBezTo>
                <a:cubicBezTo>
                  <a:pt x="123" y="292"/>
                  <a:pt x="123" y="292"/>
                  <a:pt x="123" y="292"/>
                </a:cubicBezTo>
                <a:cubicBezTo>
                  <a:pt x="115" y="292"/>
                  <a:pt x="115" y="292"/>
                  <a:pt x="115" y="292"/>
                </a:cubicBezTo>
                <a:lnTo>
                  <a:pt x="115" y="296"/>
                </a:lnTo>
                <a:close/>
                <a:moveTo>
                  <a:pt x="4" y="247"/>
                </a:moveTo>
                <a:cubicBezTo>
                  <a:pt x="0" y="247"/>
                  <a:pt x="0" y="247"/>
                  <a:pt x="0" y="247"/>
                </a:cubicBezTo>
                <a:cubicBezTo>
                  <a:pt x="0" y="255"/>
                  <a:pt x="0" y="255"/>
                  <a:pt x="0" y="255"/>
                </a:cubicBezTo>
                <a:cubicBezTo>
                  <a:pt x="4" y="255"/>
                  <a:pt x="4" y="255"/>
                  <a:pt x="4" y="255"/>
                </a:cubicBezTo>
                <a:lnTo>
                  <a:pt x="4" y="247"/>
                </a:lnTo>
                <a:close/>
                <a:moveTo>
                  <a:pt x="4" y="231"/>
                </a:moveTo>
                <a:cubicBezTo>
                  <a:pt x="0" y="231"/>
                  <a:pt x="0" y="231"/>
                  <a:pt x="0" y="231"/>
                </a:cubicBezTo>
                <a:cubicBezTo>
                  <a:pt x="0" y="239"/>
                  <a:pt x="0" y="239"/>
                  <a:pt x="0" y="239"/>
                </a:cubicBezTo>
                <a:cubicBezTo>
                  <a:pt x="4" y="239"/>
                  <a:pt x="4" y="239"/>
                  <a:pt x="4" y="239"/>
                </a:cubicBezTo>
                <a:lnTo>
                  <a:pt x="4" y="231"/>
                </a:lnTo>
                <a:close/>
                <a:moveTo>
                  <a:pt x="4" y="183"/>
                </a:moveTo>
                <a:cubicBezTo>
                  <a:pt x="0" y="183"/>
                  <a:pt x="0" y="183"/>
                  <a:pt x="0" y="183"/>
                </a:cubicBezTo>
                <a:cubicBezTo>
                  <a:pt x="0" y="191"/>
                  <a:pt x="0" y="191"/>
                  <a:pt x="0" y="191"/>
                </a:cubicBezTo>
                <a:cubicBezTo>
                  <a:pt x="4" y="191"/>
                  <a:pt x="4" y="191"/>
                  <a:pt x="4" y="191"/>
                </a:cubicBezTo>
                <a:lnTo>
                  <a:pt x="4" y="183"/>
                </a:lnTo>
                <a:close/>
                <a:moveTo>
                  <a:pt x="4" y="135"/>
                </a:moveTo>
                <a:cubicBezTo>
                  <a:pt x="0" y="135"/>
                  <a:pt x="0" y="135"/>
                  <a:pt x="0" y="135"/>
                </a:cubicBezTo>
                <a:cubicBezTo>
                  <a:pt x="0" y="143"/>
                  <a:pt x="0" y="143"/>
                  <a:pt x="0" y="143"/>
                </a:cubicBezTo>
                <a:cubicBezTo>
                  <a:pt x="4" y="143"/>
                  <a:pt x="4" y="143"/>
                  <a:pt x="4" y="143"/>
                </a:cubicBezTo>
                <a:lnTo>
                  <a:pt x="4" y="135"/>
                </a:lnTo>
                <a:close/>
                <a:moveTo>
                  <a:pt x="4" y="104"/>
                </a:moveTo>
                <a:cubicBezTo>
                  <a:pt x="0" y="104"/>
                  <a:pt x="0" y="104"/>
                  <a:pt x="0" y="104"/>
                </a:cubicBezTo>
                <a:cubicBezTo>
                  <a:pt x="0" y="112"/>
                  <a:pt x="0" y="112"/>
                  <a:pt x="0" y="112"/>
                </a:cubicBezTo>
                <a:cubicBezTo>
                  <a:pt x="4" y="112"/>
                  <a:pt x="4" y="112"/>
                  <a:pt x="4" y="112"/>
                </a:cubicBezTo>
                <a:lnTo>
                  <a:pt x="4" y="104"/>
                </a:lnTo>
                <a:close/>
                <a:moveTo>
                  <a:pt x="4" y="167"/>
                </a:moveTo>
                <a:cubicBezTo>
                  <a:pt x="0" y="167"/>
                  <a:pt x="0" y="167"/>
                  <a:pt x="0" y="167"/>
                </a:cubicBezTo>
                <a:cubicBezTo>
                  <a:pt x="0" y="175"/>
                  <a:pt x="0" y="175"/>
                  <a:pt x="0" y="175"/>
                </a:cubicBezTo>
                <a:cubicBezTo>
                  <a:pt x="4" y="175"/>
                  <a:pt x="4" y="175"/>
                  <a:pt x="4" y="175"/>
                </a:cubicBezTo>
                <a:lnTo>
                  <a:pt x="4" y="167"/>
                </a:lnTo>
                <a:close/>
                <a:moveTo>
                  <a:pt x="4" y="151"/>
                </a:moveTo>
                <a:cubicBezTo>
                  <a:pt x="0" y="151"/>
                  <a:pt x="0" y="151"/>
                  <a:pt x="0" y="151"/>
                </a:cubicBezTo>
                <a:cubicBezTo>
                  <a:pt x="0" y="159"/>
                  <a:pt x="0" y="159"/>
                  <a:pt x="0" y="159"/>
                </a:cubicBezTo>
                <a:cubicBezTo>
                  <a:pt x="4" y="159"/>
                  <a:pt x="4" y="159"/>
                  <a:pt x="4" y="159"/>
                </a:cubicBezTo>
                <a:lnTo>
                  <a:pt x="4" y="151"/>
                </a:lnTo>
                <a:close/>
                <a:moveTo>
                  <a:pt x="4" y="199"/>
                </a:moveTo>
                <a:cubicBezTo>
                  <a:pt x="0" y="199"/>
                  <a:pt x="0" y="199"/>
                  <a:pt x="0" y="199"/>
                </a:cubicBezTo>
                <a:cubicBezTo>
                  <a:pt x="0" y="207"/>
                  <a:pt x="0" y="207"/>
                  <a:pt x="0" y="207"/>
                </a:cubicBezTo>
                <a:cubicBezTo>
                  <a:pt x="4" y="207"/>
                  <a:pt x="4" y="207"/>
                  <a:pt x="4" y="207"/>
                </a:cubicBezTo>
                <a:lnTo>
                  <a:pt x="4" y="199"/>
                </a:lnTo>
                <a:close/>
                <a:moveTo>
                  <a:pt x="51" y="296"/>
                </a:moveTo>
                <a:cubicBezTo>
                  <a:pt x="59" y="296"/>
                  <a:pt x="59" y="296"/>
                  <a:pt x="59" y="296"/>
                </a:cubicBezTo>
                <a:cubicBezTo>
                  <a:pt x="59" y="292"/>
                  <a:pt x="59" y="292"/>
                  <a:pt x="59" y="292"/>
                </a:cubicBezTo>
                <a:cubicBezTo>
                  <a:pt x="51" y="292"/>
                  <a:pt x="51" y="292"/>
                  <a:pt x="51" y="292"/>
                </a:cubicBezTo>
                <a:lnTo>
                  <a:pt x="51" y="296"/>
                </a:lnTo>
                <a:close/>
                <a:moveTo>
                  <a:pt x="83" y="296"/>
                </a:moveTo>
                <a:cubicBezTo>
                  <a:pt x="91" y="296"/>
                  <a:pt x="91" y="296"/>
                  <a:pt x="91" y="296"/>
                </a:cubicBezTo>
                <a:cubicBezTo>
                  <a:pt x="91" y="292"/>
                  <a:pt x="91" y="292"/>
                  <a:pt x="91" y="292"/>
                </a:cubicBezTo>
                <a:cubicBezTo>
                  <a:pt x="83" y="292"/>
                  <a:pt x="83" y="292"/>
                  <a:pt x="83" y="292"/>
                </a:cubicBezTo>
                <a:lnTo>
                  <a:pt x="83" y="296"/>
                </a:lnTo>
                <a:close/>
                <a:moveTo>
                  <a:pt x="67" y="296"/>
                </a:moveTo>
                <a:cubicBezTo>
                  <a:pt x="75" y="296"/>
                  <a:pt x="75" y="296"/>
                  <a:pt x="75" y="296"/>
                </a:cubicBezTo>
                <a:cubicBezTo>
                  <a:pt x="75" y="292"/>
                  <a:pt x="75" y="292"/>
                  <a:pt x="75" y="292"/>
                </a:cubicBezTo>
                <a:cubicBezTo>
                  <a:pt x="67" y="292"/>
                  <a:pt x="67" y="292"/>
                  <a:pt x="67" y="292"/>
                </a:cubicBezTo>
                <a:lnTo>
                  <a:pt x="67" y="296"/>
                </a:lnTo>
                <a:close/>
                <a:moveTo>
                  <a:pt x="99" y="296"/>
                </a:moveTo>
                <a:cubicBezTo>
                  <a:pt x="107" y="296"/>
                  <a:pt x="107" y="296"/>
                  <a:pt x="107" y="296"/>
                </a:cubicBezTo>
                <a:cubicBezTo>
                  <a:pt x="107" y="292"/>
                  <a:pt x="107" y="292"/>
                  <a:pt x="107" y="292"/>
                </a:cubicBezTo>
                <a:cubicBezTo>
                  <a:pt x="99" y="292"/>
                  <a:pt x="99" y="292"/>
                  <a:pt x="99" y="292"/>
                </a:cubicBezTo>
                <a:lnTo>
                  <a:pt x="99" y="296"/>
                </a:lnTo>
                <a:close/>
                <a:moveTo>
                  <a:pt x="20" y="290"/>
                </a:moveTo>
                <a:cubicBezTo>
                  <a:pt x="22" y="291"/>
                  <a:pt x="24" y="293"/>
                  <a:pt x="27" y="294"/>
                </a:cubicBezTo>
                <a:cubicBezTo>
                  <a:pt x="28" y="290"/>
                  <a:pt x="28" y="290"/>
                  <a:pt x="28" y="290"/>
                </a:cubicBezTo>
                <a:cubicBezTo>
                  <a:pt x="26" y="289"/>
                  <a:pt x="24" y="288"/>
                  <a:pt x="22" y="286"/>
                </a:cubicBezTo>
                <a:lnTo>
                  <a:pt x="20" y="290"/>
                </a:lnTo>
                <a:close/>
                <a:moveTo>
                  <a:pt x="7" y="278"/>
                </a:moveTo>
                <a:cubicBezTo>
                  <a:pt x="9" y="281"/>
                  <a:pt x="11" y="283"/>
                  <a:pt x="13" y="285"/>
                </a:cubicBezTo>
                <a:cubicBezTo>
                  <a:pt x="16" y="282"/>
                  <a:pt x="16" y="282"/>
                  <a:pt x="16" y="282"/>
                </a:cubicBezTo>
                <a:cubicBezTo>
                  <a:pt x="14" y="280"/>
                  <a:pt x="12" y="278"/>
                  <a:pt x="11" y="276"/>
                </a:cubicBezTo>
                <a:lnTo>
                  <a:pt x="7" y="278"/>
                </a:lnTo>
                <a:close/>
                <a:moveTo>
                  <a:pt x="36" y="292"/>
                </a:moveTo>
                <a:cubicBezTo>
                  <a:pt x="35" y="296"/>
                  <a:pt x="35" y="296"/>
                  <a:pt x="35" y="296"/>
                </a:cubicBezTo>
                <a:cubicBezTo>
                  <a:pt x="37" y="296"/>
                  <a:pt x="40" y="296"/>
                  <a:pt x="42" y="296"/>
                </a:cubicBezTo>
                <a:cubicBezTo>
                  <a:pt x="43" y="296"/>
                  <a:pt x="43" y="296"/>
                  <a:pt x="43" y="296"/>
                </a:cubicBezTo>
                <a:cubicBezTo>
                  <a:pt x="43" y="292"/>
                  <a:pt x="43" y="292"/>
                  <a:pt x="43" y="292"/>
                </a:cubicBezTo>
                <a:cubicBezTo>
                  <a:pt x="42" y="292"/>
                  <a:pt x="42" y="292"/>
                  <a:pt x="42" y="292"/>
                </a:cubicBezTo>
                <a:cubicBezTo>
                  <a:pt x="40" y="292"/>
                  <a:pt x="38" y="292"/>
                  <a:pt x="36" y="292"/>
                </a:cubicBezTo>
                <a:close/>
                <a:moveTo>
                  <a:pt x="1" y="263"/>
                </a:moveTo>
                <a:cubicBezTo>
                  <a:pt x="1" y="266"/>
                  <a:pt x="2" y="269"/>
                  <a:pt x="3" y="271"/>
                </a:cubicBezTo>
                <a:cubicBezTo>
                  <a:pt x="7" y="269"/>
                  <a:pt x="7" y="269"/>
                  <a:pt x="7" y="269"/>
                </a:cubicBezTo>
                <a:cubicBezTo>
                  <a:pt x="6" y="267"/>
                  <a:pt x="5" y="265"/>
                  <a:pt x="5" y="262"/>
                </a:cubicBezTo>
                <a:lnTo>
                  <a:pt x="1" y="263"/>
                </a:lnTo>
                <a:close/>
              </a:path>
            </a:pathLst>
          </a:custGeom>
          <a:solidFill>
            <a:schemeClr val="bg1"/>
          </a:solidFill>
          <a:ln>
            <a:noFill/>
          </a:ln>
        </p:spPr>
        <p:txBody>
          <a:bodyPr vert="horz" wrap="square" lIns="121899" tIns="60949" rIns="121899" bIns="60949" numCol="1" anchor="t" anchorCtr="0" compatLnSpc="1">
            <a:prstTxWarp prst="textNoShape">
              <a:avLst/>
            </a:prstTxWarp>
          </a:bodyPr>
          <a:lstStyle/>
          <a:p>
            <a:endParaRPr lang="en-US"/>
          </a:p>
        </p:txBody>
      </p:sp>
      <p:grpSp>
        <p:nvGrpSpPr>
          <p:cNvPr id="4" name="Group 3"/>
          <p:cNvGrpSpPr/>
          <p:nvPr/>
        </p:nvGrpSpPr>
        <p:grpSpPr>
          <a:xfrm>
            <a:off x="6730374" y="2579194"/>
            <a:ext cx="1045443" cy="1168121"/>
            <a:chOff x="6705443" y="2579193"/>
            <a:chExt cx="1045443" cy="1168121"/>
          </a:xfrm>
        </p:grpSpPr>
        <p:sp>
          <p:nvSpPr>
            <p:cNvPr id="35" name="Freeform 6"/>
            <p:cNvSpPr>
              <a:spLocks noChangeAspect="1" noEditPoints="1"/>
            </p:cNvSpPr>
            <p:nvPr/>
          </p:nvSpPr>
          <p:spPr bwMode="auto">
            <a:xfrm>
              <a:off x="6705443" y="2579193"/>
              <a:ext cx="442311" cy="581451"/>
            </a:xfrm>
            <a:custGeom>
              <a:avLst/>
              <a:gdLst>
                <a:gd name="T0" fmla="*/ 16 w 199"/>
                <a:gd name="T1" fmla="*/ 212 h 262"/>
                <a:gd name="T2" fmla="*/ 171 w 199"/>
                <a:gd name="T3" fmla="*/ 238 h 262"/>
                <a:gd name="T4" fmla="*/ 171 w 199"/>
                <a:gd name="T5" fmla="*/ 200 h 262"/>
                <a:gd name="T6" fmla="*/ 36 w 199"/>
                <a:gd name="T7" fmla="*/ 219 h 262"/>
                <a:gd name="T8" fmla="*/ 45 w 199"/>
                <a:gd name="T9" fmla="*/ 219 h 262"/>
                <a:gd name="T10" fmla="*/ 96 w 199"/>
                <a:gd name="T11" fmla="*/ 223 h 262"/>
                <a:gd name="T12" fmla="*/ 162 w 199"/>
                <a:gd name="T13" fmla="*/ 215 h 262"/>
                <a:gd name="T14" fmla="*/ 171 w 199"/>
                <a:gd name="T15" fmla="*/ 65 h 262"/>
                <a:gd name="T16" fmla="*/ 16 w 199"/>
                <a:gd name="T17" fmla="*/ 91 h 262"/>
                <a:gd name="T18" fmla="*/ 183 w 199"/>
                <a:gd name="T19" fmla="*/ 91 h 262"/>
                <a:gd name="T20" fmla="*/ 41 w 199"/>
                <a:gd name="T21" fmla="*/ 88 h 262"/>
                <a:gd name="T22" fmla="*/ 40 w 199"/>
                <a:gd name="T23" fmla="*/ 80 h 262"/>
                <a:gd name="T24" fmla="*/ 41 w 199"/>
                <a:gd name="T25" fmla="*/ 88 h 262"/>
                <a:gd name="T26" fmla="*/ 92 w 199"/>
                <a:gd name="T27" fmla="*/ 84 h 262"/>
                <a:gd name="T28" fmla="*/ 166 w 199"/>
                <a:gd name="T29" fmla="*/ 84 h 262"/>
                <a:gd name="T30" fmla="*/ 27 w 199"/>
                <a:gd name="T31" fmla="*/ 0 h 262"/>
                <a:gd name="T32" fmla="*/ 18 w 199"/>
                <a:gd name="T33" fmla="*/ 253 h 262"/>
                <a:gd name="T34" fmla="*/ 63 w 199"/>
                <a:gd name="T35" fmla="*/ 255 h 262"/>
                <a:gd name="T36" fmla="*/ 177 w 199"/>
                <a:gd name="T37" fmla="*/ 262 h 262"/>
                <a:gd name="T38" fmla="*/ 199 w 199"/>
                <a:gd name="T39" fmla="*/ 27 h 262"/>
                <a:gd name="T40" fmla="*/ 172 w 199"/>
                <a:gd name="T41" fmla="*/ 249 h 262"/>
                <a:gd name="T42" fmla="*/ 6 w 199"/>
                <a:gd name="T43" fmla="*/ 27 h 262"/>
                <a:gd name="T44" fmla="*/ 193 w 199"/>
                <a:gd name="T45" fmla="*/ 27 h 262"/>
                <a:gd name="T46" fmla="*/ 28 w 199"/>
                <a:gd name="T47" fmla="*/ 20 h 262"/>
                <a:gd name="T48" fmla="*/ 28 w 199"/>
                <a:gd name="T49" fmla="*/ 58 h 262"/>
                <a:gd name="T50" fmla="*/ 183 w 199"/>
                <a:gd name="T51" fmla="*/ 32 h 262"/>
                <a:gd name="T52" fmla="*/ 40 w 199"/>
                <a:gd name="T53" fmla="*/ 43 h 262"/>
                <a:gd name="T54" fmla="*/ 41 w 199"/>
                <a:gd name="T55" fmla="*/ 35 h 262"/>
                <a:gd name="T56" fmla="*/ 162 w 199"/>
                <a:gd name="T57" fmla="*/ 43 h 262"/>
                <a:gd name="T58" fmla="*/ 96 w 199"/>
                <a:gd name="T59" fmla="*/ 35 h 262"/>
                <a:gd name="T60" fmla="*/ 162 w 199"/>
                <a:gd name="T61" fmla="*/ 43 h 262"/>
                <a:gd name="T62" fmla="*/ 16 w 199"/>
                <a:gd name="T63" fmla="*/ 122 h 262"/>
                <a:gd name="T64" fmla="*/ 171 w 199"/>
                <a:gd name="T65" fmla="*/ 148 h 262"/>
                <a:gd name="T66" fmla="*/ 171 w 199"/>
                <a:gd name="T67" fmla="*/ 110 h 262"/>
                <a:gd name="T68" fmla="*/ 36 w 199"/>
                <a:gd name="T69" fmla="*/ 129 h 262"/>
                <a:gd name="T70" fmla="*/ 45 w 199"/>
                <a:gd name="T71" fmla="*/ 129 h 262"/>
                <a:gd name="T72" fmla="*/ 96 w 199"/>
                <a:gd name="T73" fmla="*/ 133 h 262"/>
                <a:gd name="T74" fmla="*/ 162 w 199"/>
                <a:gd name="T75" fmla="*/ 125 h 262"/>
                <a:gd name="T76" fmla="*/ 171 w 199"/>
                <a:gd name="T77" fmla="*/ 155 h 262"/>
                <a:gd name="T78" fmla="*/ 16 w 199"/>
                <a:gd name="T79" fmla="*/ 181 h 262"/>
                <a:gd name="T80" fmla="*/ 183 w 199"/>
                <a:gd name="T81" fmla="*/ 181 h 262"/>
                <a:gd name="T82" fmla="*/ 41 w 199"/>
                <a:gd name="T83" fmla="*/ 178 h 262"/>
                <a:gd name="T84" fmla="*/ 40 w 199"/>
                <a:gd name="T85" fmla="*/ 170 h 262"/>
                <a:gd name="T86" fmla="*/ 41 w 199"/>
                <a:gd name="T87" fmla="*/ 178 h 262"/>
                <a:gd name="T88" fmla="*/ 92 w 199"/>
                <a:gd name="T89" fmla="*/ 174 h 262"/>
                <a:gd name="T90" fmla="*/ 166 w 199"/>
                <a:gd name="T91" fmla="*/ 174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99" h="262">
                  <a:moveTo>
                    <a:pt x="171" y="200"/>
                  </a:moveTo>
                  <a:cubicBezTo>
                    <a:pt x="28" y="200"/>
                    <a:pt x="28" y="200"/>
                    <a:pt x="28" y="200"/>
                  </a:cubicBezTo>
                  <a:cubicBezTo>
                    <a:pt x="22" y="200"/>
                    <a:pt x="16" y="206"/>
                    <a:pt x="16" y="212"/>
                  </a:cubicBezTo>
                  <a:cubicBezTo>
                    <a:pt x="16" y="226"/>
                    <a:pt x="16" y="226"/>
                    <a:pt x="16" y="226"/>
                  </a:cubicBezTo>
                  <a:cubicBezTo>
                    <a:pt x="16" y="233"/>
                    <a:pt x="22" y="238"/>
                    <a:pt x="28" y="238"/>
                  </a:cubicBezTo>
                  <a:cubicBezTo>
                    <a:pt x="171" y="238"/>
                    <a:pt x="171" y="238"/>
                    <a:pt x="171" y="238"/>
                  </a:cubicBezTo>
                  <a:cubicBezTo>
                    <a:pt x="178" y="238"/>
                    <a:pt x="183" y="233"/>
                    <a:pt x="183" y="226"/>
                  </a:cubicBezTo>
                  <a:cubicBezTo>
                    <a:pt x="183" y="212"/>
                    <a:pt x="183" y="212"/>
                    <a:pt x="183" y="212"/>
                  </a:cubicBezTo>
                  <a:cubicBezTo>
                    <a:pt x="183" y="206"/>
                    <a:pt x="178" y="200"/>
                    <a:pt x="171" y="200"/>
                  </a:cubicBezTo>
                  <a:close/>
                  <a:moveTo>
                    <a:pt x="41" y="223"/>
                  </a:moveTo>
                  <a:cubicBezTo>
                    <a:pt x="40" y="223"/>
                    <a:pt x="40" y="223"/>
                    <a:pt x="40" y="223"/>
                  </a:cubicBezTo>
                  <a:cubicBezTo>
                    <a:pt x="38" y="223"/>
                    <a:pt x="36" y="221"/>
                    <a:pt x="36" y="219"/>
                  </a:cubicBezTo>
                  <a:cubicBezTo>
                    <a:pt x="36" y="217"/>
                    <a:pt x="38" y="215"/>
                    <a:pt x="40" y="215"/>
                  </a:cubicBezTo>
                  <a:cubicBezTo>
                    <a:pt x="41" y="215"/>
                    <a:pt x="41" y="215"/>
                    <a:pt x="41" y="215"/>
                  </a:cubicBezTo>
                  <a:cubicBezTo>
                    <a:pt x="43" y="215"/>
                    <a:pt x="45" y="217"/>
                    <a:pt x="45" y="219"/>
                  </a:cubicBezTo>
                  <a:cubicBezTo>
                    <a:pt x="45" y="221"/>
                    <a:pt x="43" y="223"/>
                    <a:pt x="41" y="223"/>
                  </a:cubicBezTo>
                  <a:close/>
                  <a:moveTo>
                    <a:pt x="162" y="223"/>
                  </a:moveTo>
                  <a:cubicBezTo>
                    <a:pt x="96" y="223"/>
                    <a:pt x="96" y="223"/>
                    <a:pt x="96" y="223"/>
                  </a:cubicBezTo>
                  <a:cubicBezTo>
                    <a:pt x="94" y="223"/>
                    <a:pt x="92" y="221"/>
                    <a:pt x="92" y="219"/>
                  </a:cubicBezTo>
                  <a:cubicBezTo>
                    <a:pt x="92" y="217"/>
                    <a:pt x="94" y="215"/>
                    <a:pt x="96" y="215"/>
                  </a:cubicBezTo>
                  <a:cubicBezTo>
                    <a:pt x="162" y="215"/>
                    <a:pt x="162" y="215"/>
                    <a:pt x="162" y="215"/>
                  </a:cubicBezTo>
                  <a:cubicBezTo>
                    <a:pt x="165" y="215"/>
                    <a:pt x="166" y="217"/>
                    <a:pt x="166" y="219"/>
                  </a:cubicBezTo>
                  <a:cubicBezTo>
                    <a:pt x="166" y="221"/>
                    <a:pt x="165" y="223"/>
                    <a:pt x="162" y="223"/>
                  </a:cubicBezTo>
                  <a:close/>
                  <a:moveTo>
                    <a:pt x="171" y="65"/>
                  </a:moveTo>
                  <a:cubicBezTo>
                    <a:pt x="28" y="65"/>
                    <a:pt x="28" y="65"/>
                    <a:pt x="28" y="65"/>
                  </a:cubicBezTo>
                  <a:cubicBezTo>
                    <a:pt x="22" y="65"/>
                    <a:pt x="16" y="71"/>
                    <a:pt x="16" y="77"/>
                  </a:cubicBezTo>
                  <a:cubicBezTo>
                    <a:pt x="16" y="91"/>
                    <a:pt x="16" y="91"/>
                    <a:pt x="16" y="91"/>
                  </a:cubicBezTo>
                  <a:cubicBezTo>
                    <a:pt x="16" y="98"/>
                    <a:pt x="22" y="103"/>
                    <a:pt x="28" y="103"/>
                  </a:cubicBezTo>
                  <a:cubicBezTo>
                    <a:pt x="171" y="103"/>
                    <a:pt x="171" y="103"/>
                    <a:pt x="171" y="103"/>
                  </a:cubicBezTo>
                  <a:cubicBezTo>
                    <a:pt x="178" y="103"/>
                    <a:pt x="183" y="98"/>
                    <a:pt x="183" y="91"/>
                  </a:cubicBezTo>
                  <a:cubicBezTo>
                    <a:pt x="183" y="77"/>
                    <a:pt x="183" y="77"/>
                    <a:pt x="183" y="77"/>
                  </a:cubicBezTo>
                  <a:cubicBezTo>
                    <a:pt x="183" y="71"/>
                    <a:pt x="178" y="65"/>
                    <a:pt x="171" y="65"/>
                  </a:cubicBezTo>
                  <a:close/>
                  <a:moveTo>
                    <a:pt x="41" y="88"/>
                  </a:moveTo>
                  <a:cubicBezTo>
                    <a:pt x="40" y="88"/>
                    <a:pt x="40" y="88"/>
                    <a:pt x="40" y="88"/>
                  </a:cubicBezTo>
                  <a:cubicBezTo>
                    <a:pt x="38" y="88"/>
                    <a:pt x="36" y="86"/>
                    <a:pt x="36" y="84"/>
                  </a:cubicBezTo>
                  <a:cubicBezTo>
                    <a:pt x="36" y="82"/>
                    <a:pt x="38" y="80"/>
                    <a:pt x="40" y="80"/>
                  </a:cubicBezTo>
                  <a:cubicBezTo>
                    <a:pt x="41" y="80"/>
                    <a:pt x="41" y="80"/>
                    <a:pt x="41" y="80"/>
                  </a:cubicBezTo>
                  <a:cubicBezTo>
                    <a:pt x="43" y="80"/>
                    <a:pt x="45" y="82"/>
                    <a:pt x="45" y="84"/>
                  </a:cubicBezTo>
                  <a:cubicBezTo>
                    <a:pt x="45" y="86"/>
                    <a:pt x="43" y="88"/>
                    <a:pt x="41" y="88"/>
                  </a:cubicBezTo>
                  <a:close/>
                  <a:moveTo>
                    <a:pt x="162" y="88"/>
                  </a:moveTo>
                  <a:cubicBezTo>
                    <a:pt x="96" y="88"/>
                    <a:pt x="96" y="88"/>
                    <a:pt x="96" y="88"/>
                  </a:cubicBezTo>
                  <a:cubicBezTo>
                    <a:pt x="94" y="88"/>
                    <a:pt x="92" y="86"/>
                    <a:pt x="92" y="84"/>
                  </a:cubicBezTo>
                  <a:cubicBezTo>
                    <a:pt x="92" y="82"/>
                    <a:pt x="94" y="80"/>
                    <a:pt x="96" y="80"/>
                  </a:cubicBezTo>
                  <a:cubicBezTo>
                    <a:pt x="162" y="80"/>
                    <a:pt x="162" y="80"/>
                    <a:pt x="162" y="80"/>
                  </a:cubicBezTo>
                  <a:cubicBezTo>
                    <a:pt x="165" y="80"/>
                    <a:pt x="166" y="82"/>
                    <a:pt x="166" y="84"/>
                  </a:cubicBezTo>
                  <a:cubicBezTo>
                    <a:pt x="166" y="86"/>
                    <a:pt x="165" y="88"/>
                    <a:pt x="162" y="88"/>
                  </a:cubicBezTo>
                  <a:close/>
                  <a:moveTo>
                    <a:pt x="172" y="0"/>
                  </a:moveTo>
                  <a:cubicBezTo>
                    <a:pt x="27" y="0"/>
                    <a:pt x="27" y="0"/>
                    <a:pt x="27" y="0"/>
                  </a:cubicBezTo>
                  <a:cubicBezTo>
                    <a:pt x="12" y="0"/>
                    <a:pt x="0" y="12"/>
                    <a:pt x="0" y="27"/>
                  </a:cubicBezTo>
                  <a:cubicBezTo>
                    <a:pt x="0" y="228"/>
                    <a:pt x="0" y="228"/>
                    <a:pt x="0" y="228"/>
                  </a:cubicBezTo>
                  <a:cubicBezTo>
                    <a:pt x="0" y="240"/>
                    <a:pt x="7" y="249"/>
                    <a:pt x="18" y="253"/>
                  </a:cubicBezTo>
                  <a:cubicBezTo>
                    <a:pt x="22" y="262"/>
                    <a:pt x="22" y="262"/>
                    <a:pt x="22" y="262"/>
                  </a:cubicBezTo>
                  <a:cubicBezTo>
                    <a:pt x="59" y="262"/>
                    <a:pt x="59" y="262"/>
                    <a:pt x="59" y="262"/>
                  </a:cubicBezTo>
                  <a:cubicBezTo>
                    <a:pt x="63" y="255"/>
                    <a:pt x="63" y="255"/>
                    <a:pt x="63" y="255"/>
                  </a:cubicBezTo>
                  <a:cubicBezTo>
                    <a:pt x="137" y="255"/>
                    <a:pt x="137" y="255"/>
                    <a:pt x="137" y="255"/>
                  </a:cubicBezTo>
                  <a:cubicBezTo>
                    <a:pt x="140" y="262"/>
                    <a:pt x="140" y="262"/>
                    <a:pt x="140" y="262"/>
                  </a:cubicBezTo>
                  <a:cubicBezTo>
                    <a:pt x="177" y="262"/>
                    <a:pt x="177" y="262"/>
                    <a:pt x="177" y="262"/>
                  </a:cubicBezTo>
                  <a:cubicBezTo>
                    <a:pt x="182" y="253"/>
                    <a:pt x="182" y="253"/>
                    <a:pt x="182" y="253"/>
                  </a:cubicBezTo>
                  <a:cubicBezTo>
                    <a:pt x="192" y="249"/>
                    <a:pt x="199" y="240"/>
                    <a:pt x="199" y="228"/>
                  </a:cubicBezTo>
                  <a:cubicBezTo>
                    <a:pt x="199" y="27"/>
                    <a:pt x="199" y="27"/>
                    <a:pt x="199" y="27"/>
                  </a:cubicBezTo>
                  <a:cubicBezTo>
                    <a:pt x="199" y="12"/>
                    <a:pt x="187" y="0"/>
                    <a:pt x="172" y="0"/>
                  </a:cubicBezTo>
                  <a:close/>
                  <a:moveTo>
                    <a:pt x="193" y="228"/>
                  </a:moveTo>
                  <a:cubicBezTo>
                    <a:pt x="193" y="240"/>
                    <a:pt x="184" y="249"/>
                    <a:pt x="172" y="249"/>
                  </a:cubicBezTo>
                  <a:cubicBezTo>
                    <a:pt x="27" y="249"/>
                    <a:pt x="27" y="249"/>
                    <a:pt x="27" y="249"/>
                  </a:cubicBezTo>
                  <a:cubicBezTo>
                    <a:pt x="16" y="249"/>
                    <a:pt x="6" y="240"/>
                    <a:pt x="6" y="228"/>
                  </a:cubicBezTo>
                  <a:cubicBezTo>
                    <a:pt x="6" y="27"/>
                    <a:pt x="6" y="27"/>
                    <a:pt x="6" y="27"/>
                  </a:cubicBezTo>
                  <a:cubicBezTo>
                    <a:pt x="6" y="15"/>
                    <a:pt x="16" y="6"/>
                    <a:pt x="27" y="6"/>
                  </a:cubicBezTo>
                  <a:cubicBezTo>
                    <a:pt x="172" y="6"/>
                    <a:pt x="172" y="6"/>
                    <a:pt x="172" y="6"/>
                  </a:cubicBezTo>
                  <a:cubicBezTo>
                    <a:pt x="184" y="6"/>
                    <a:pt x="193" y="15"/>
                    <a:pt x="193" y="27"/>
                  </a:cubicBezTo>
                  <a:lnTo>
                    <a:pt x="193" y="228"/>
                  </a:lnTo>
                  <a:close/>
                  <a:moveTo>
                    <a:pt x="171" y="20"/>
                  </a:moveTo>
                  <a:cubicBezTo>
                    <a:pt x="28" y="20"/>
                    <a:pt x="28" y="20"/>
                    <a:pt x="28" y="20"/>
                  </a:cubicBezTo>
                  <a:cubicBezTo>
                    <a:pt x="22" y="20"/>
                    <a:pt x="16" y="26"/>
                    <a:pt x="16" y="32"/>
                  </a:cubicBezTo>
                  <a:cubicBezTo>
                    <a:pt x="16" y="46"/>
                    <a:pt x="16" y="46"/>
                    <a:pt x="16" y="46"/>
                  </a:cubicBezTo>
                  <a:cubicBezTo>
                    <a:pt x="16" y="53"/>
                    <a:pt x="22" y="58"/>
                    <a:pt x="28" y="58"/>
                  </a:cubicBezTo>
                  <a:cubicBezTo>
                    <a:pt x="171" y="58"/>
                    <a:pt x="171" y="58"/>
                    <a:pt x="171" y="58"/>
                  </a:cubicBezTo>
                  <a:cubicBezTo>
                    <a:pt x="178" y="58"/>
                    <a:pt x="183" y="53"/>
                    <a:pt x="183" y="46"/>
                  </a:cubicBezTo>
                  <a:cubicBezTo>
                    <a:pt x="183" y="32"/>
                    <a:pt x="183" y="32"/>
                    <a:pt x="183" y="32"/>
                  </a:cubicBezTo>
                  <a:cubicBezTo>
                    <a:pt x="183" y="26"/>
                    <a:pt x="178" y="20"/>
                    <a:pt x="171" y="20"/>
                  </a:cubicBezTo>
                  <a:close/>
                  <a:moveTo>
                    <a:pt x="41" y="43"/>
                  </a:moveTo>
                  <a:cubicBezTo>
                    <a:pt x="40" y="43"/>
                    <a:pt x="40" y="43"/>
                    <a:pt x="40" y="43"/>
                  </a:cubicBezTo>
                  <a:cubicBezTo>
                    <a:pt x="38" y="43"/>
                    <a:pt x="36" y="41"/>
                    <a:pt x="36" y="39"/>
                  </a:cubicBezTo>
                  <a:cubicBezTo>
                    <a:pt x="36" y="37"/>
                    <a:pt x="38" y="35"/>
                    <a:pt x="40" y="35"/>
                  </a:cubicBezTo>
                  <a:cubicBezTo>
                    <a:pt x="41" y="35"/>
                    <a:pt x="41" y="35"/>
                    <a:pt x="41" y="35"/>
                  </a:cubicBezTo>
                  <a:cubicBezTo>
                    <a:pt x="43" y="35"/>
                    <a:pt x="45" y="37"/>
                    <a:pt x="45" y="39"/>
                  </a:cubicBezTo>
                  <a:cubicBezTo>
                    <a:pt x="45" y="41"/>
                    <a:pt x="43" y="43"/>
                    <a:pt x="41" y="43"/>
                  </a:cubicBezTo>
                  <a:close/>
                  <a:moveTo>
                    <a:pt x="162" y="43"/>
                  </a:moveTo>
                  <a:cubicBezTo>
                    <a:pt x="96" y="43"/>
                    <a:pt x="96" y="43"/>
                    <a:pt x="96" y="43"/>
                  </a:cubicBezTo>
                  <a:cubicBezTo>
                    <a:pt x="94" y="43"/>
                    <a:pt x="92" y="41"/>
                    <a:pt x="92" y="39"/>
                  </a:cubicBezTo>
                  <a:cubicBezTo>
                    <a:pt x="92" y="37"/>
                    <a:pt x="94" y="35"/>
                    <a:pt x="96" y="35"/>
                  </a:cubicBezTo>
                  <a:cubicBezTo>
                    <a:pt x="162" y="35"/>
                    <a:pt x="162" y="35"/>
                    <a:pt x="162" y="35"/>
                  </a:cubicBezTo>
                  <a:cubicBezTo>
                    <a:pt x="165" y="35"/>
                    <a:pt x="166" y="37"/>
                    <a:pt x="166" y="39"/>
                  </a:cubicBezTo>
                  <a:cubicBezTo>
                    <a:pt x="166" y="41"/>
                    <a:pt x="165" y="43"/>
                    <a:pt x="162" y="43"/>
                  </a:cubicBezTo>
                  <a:close/>
                  <a:moveTo>
                    <a:pt x="171" y="110"/>
                  </a:moveTo>
                  <a:cubicBezTo>
                    <a:pt x="28" y="110"/>
                    <a:pt x="28" y="110"/>
                    <a:pt x="28" y="110"/>
                  </a:cubicBezTo>
                  <a:cubicBezTo>
                    <a:pt x="22" y="110"/>
                    <a:pt x="16" y="116"/>
                    <a:pt x="16" y="122"/>
                  </a:cubicBezTo>
                  <a:cubicBezTo>
                    <a:pt x="16" y="136"/>
                    <a:pt x="16" y="136"/>
                    <a:pt x="16" y="136"/>
                  </a:cubicBezTo>
                  <a:cubicBezTo>
                    <a:pt x="16" y="143"/>
                    <a:pt x="22" y="148"/>
                    <a:pt x="28" y="148"/>
                  </a:cubicBezTo>
                  <a:cubicBezTo>
                    <a:pt x="171" y="148"/>
                    <a:pt x="171" y="148"/>
                    <a:pt x="171" y="148"/>
                  </a:cubicBezTo>
                  <a:cubicBezTo>
                    <a:pt x="178" y="148"/>
                    <a:pt x="183" y="143"/>
                    <a:pt x="183" y="136"/>
                  </a:cubicBezTo>
                  <a:cubicBezTo>
                    <a:pt x="183" y="122"/>
                    <a:pt x="183" y="122"/>
                    <a:pt x="183" y="122"/>
                  </a:cubicBezTo>
                  <a:cubicBezTo>
                    <a:pt x="183" y="116"/>
                    <a:pt x="178" y="110"/>
                    <a:pt x="171" y="110"/>
                  </a:cubicBezTo>
                  <a:close/>
                  <a:moveTo>
                    <a:pt x="41" y="133"/>
                  </a:moveTo>
                  <a:cubicBezTo>
                    <a:pt x="40" y="133"/>
                    <a:pt x="40" y="133"/>
                    <a:pt x="40" y="133"/>
                  </a:cubicBezTo>
                  <a:cubicBezTo>
                    <a:pt x="38" y="133"/>
                    <a:pt x="36" y="131"/>
                    <a:pt x="36" y="129"/>
                  </a:cubicBezTo>
                  <a:cubicBezTo>
                    <a:pt x="36" y="127"/>
                    <a:pt x="38" y="125"/>
                    <a:pt x="40" y="125"/>
                  </a:cubicBezTo>
                  <a:cubicBezTo>
                    <a:pt x="41" y="125"/>
                    <a:pt x="41" y="125"/>
                    <a:pt x="41" y="125"/>
                  </a:cubicBezTo>
                  <a:cubicBezTo>
                    <a:pt x="43" y="125"/>
                    <a:pt x="45" y="127"/>
                    <a:pt x="45" y="129"/>
                  </a:cubicBezTo>
                  <a:cubicBezTo>
                    <a:pt x="45" y="131"/>
                    <a:pt x="43" y="133"/>
                    <a:pt x="41" y="133"/>
                  </a:cubicBezTo>
                  <a:close/>
                  <a:moveTo>
                    <a:pt x="162" y="133"/>
                  </a:moveTo>
                  <a:cubicBezTo>
                    <a:pt x="96" y="133"/>
                    <a:pt x="96" y="133"/>
                    <a:pt x="96" y="133"/>
                  </a:cubicBezTo>
                  <a:cubicBezTo>
                    <a:pt x="94" y="133"/>
                    <a:pt x="92" y="131"/>
                    <a:pt x="92" y="129"/>
                  </a:cubicBezTo>
                  <a:cubicBezTo>
                    <a:pt x="92" y="127"/>
                    <a:pt x="94" y="125"/>
                    <a:pt x="96" y="125"/>
                  </a:cubicBezTo>
                  <a:cubicBezTo>
                    <a:pt x="162" y="125"/>
                    <a:pt x="162" y="125"/>
                    <a:pt x="162" y="125"/>
                  </a:cubicBezTo>
                  <a:cubicBezTo>
                    <a:pt x="165" y="125"/>
                    <a:pt x="166" y="127"/>
                    <a:pt x="166" y="129"/>
                  </a:cubicBezTo>
                  <a:cubicBezTo>
                    <a:pt x="166" y="131"/>
                    <a:pt x="165" y="133"/>
                    <a:pt x="162" y="133"/>
                  </a:cubicBezTo>
                  <a:close/>
                  <a:moveTo>
                    <a:pt x="171" y="155"/>
                  </a:moveTo>
                  <a:cubicBezTo>
                    <a:pt x="28" y="155"/>
                    <a:pt x="28" y="155"/>
                    <a:pt x="28" y="155"/>
                  </a:cubicBezTo>
                  <a:cubicBezTo>
                    <a:pt x="22" y="155"/>
                    <a:pt x="16" y="161"/>
                    <a:pt x="16" y="167"/>
                  </a:cubicBezTo>
                  <a:cubicBezTo>
                    <a:pt x="16" y="181"/>
                    <a:pt x="16" y="181"/>
                    <a:pt x="16" y="181"/>
                  </a:cubicBezTo>
                  <a:cubicBezTo>
                    <a:pt x="16" y="188"/>
                    <a:pt x="22" y="193"/>
                    <a:pt x="28" y="193"/>
                  </a:cubicBezTo>
                  <a:cubicBezTo>
                    <a:pt x="171" y="193"/>
                    <a:pt x="171" y="193"/>
                    <a:pt x="171" y="193"/>
                  </a:cubicBezTo>
                  <a:cubicBezTo>
                    <a:pt x="178" y="193"/>
                    <a:pt x="183" y="188"/>
                    <a:pt x="183" y="181"/>
                  </a:cubicBezTo>
                  <a:cubicBezTo>
                    <a:pt x="183" y="167"/>
                    <a:pt x="183" y="167"/>
                    <a:pt x="183" y="167"/>
                  </a:cubicBezTo>
                  <a:cubicBezTo>
                    <a:pt x="183" y="161"/>
                    <a:pt x="178" y="155"/>
                    <a:pt x="171" y="155"/>
                  </a:cubicBezTo>
                  <a:close/>
                  <a:moveTo>
                    <a:pt x="41" y="178"/>
                  </a:moveTo>
                  <a:cubicBezTo>
                    <a:pt x="40" y="178"/>
                    <a:pt x="40" y="178"/>
                    <a:pt x="40" y="178"/>
                  </a:cubicBezTo>
                  <a:cubicBezTo>
                    <a:pt x="38" y="178"/>
                    <a:pt x="36" y="176"/>
                    <a:pt x="36" y="174"/>
                  </a:cubicBezTo>
                  <a:cubicBezTo>
                    <a:pt x="36" y="172"/>
                    <a:pt x="38" y="170"/>
                    <a:pt x="40" y="170"/>
                  </a:cubicBezTo>
                  <a:cubicBezTo>
                    <a:pt x="41" y="170"/>
                    <a:pt x="41" y="170"/>
                    <a:pt x="41" y="170"/>
                  </a:cubicBezTo>
                  <a:cubicBezTo>
                    <a:pt x="43" y="170"/>
                    <a:pt x="45" y="172"/>
                    <a:pt x="45" y="174"/>
                  </a:cubicBezTo>
                  <a:cubicBezTo>
                    <a:pt x="45" y="176"/>
                    <a:pt x="43" y="178"/>
                    <a:pt x="41" y="178"/>
                  </a:cubicBezTo>
                  <a:close/>
                  <a:moveTo>
                    <a:pt x="162" y="178"/>
                  </a:moveTo>
                  <a:cubicBezTo>
                    <a:pt x="96" y="178"/>
                    <a:pt x="96" y="178"/>
                    <a:pt x="96" y="178"/>
                  </a:cubicBezTo>
                  <a:cubicBezTo>
                    <a:pt x="94" y="178"/>
                    <a:pt x="92" y="176"/>
                    <a:pt x="92" y="174"/>
                  </a:cubicBezTo>
                  <a:cubicBezTo>
                    <a:pt x="92" y="172"/>
                    <a:pt x="94" y="170"/>
                    <a:pt x="96" y="170"/>
                  </a:cubicBezTo>
                  <a:cubicBezTo>
                    <a:pt x="162" y="170"/>
                    <a:pt x="162" y="170"/>
                    <a:pt x="162" y="170"/>
                  </a:cubicBezTo>
                  <a:cubicBezTo>
                    <a:pt x="165" y="170"/>
                    <a:pt x="166" y="172"/>
                    <a:pt x="166" y="174"/>
                  </a:cubicBezTo>
                  <a:cubicBezTo>
                    <a:pt x="166" y="176"/>
                    <a:pt x="165" y="178"/>
                    <a:pt x="162" y="178"/>
                  </a:cubicBezTo>
                  <a:close/>
                </a:path>
              </a:pathLst>
            </a:custGeom>
            <a:solidFill>
              <a:schemeClr val="bg1"/>
            </a:solidFill>
            <a:ln>
              <a:noFill/>
            </a:ln>
          </p:spPr>
          <p:txBody>
            <a:bodyPr vert="horz" wrap="square" lIns="121899" tIns="60949" rIns="121899" bIns="60949" numCol="1" anchor="t" anchorCtr="0" compatLnSpc="1">
              <a:prstTxWarp prst="textNoShape">
                <a:avLst/>
              </a:prstTxWarp>
            </a:bodyPr>
            <a:lstStyle/>
            <a:p>
              <a:endParaRPr lang="en-US"/>
            </a:p>
          </p:txBody>
        </p:sp>
        <p:sp>
          <p:nvSpPr>
            <p:cNvPr id="24" name="Freeform 128"/>
            <p:cNvSpPr>
              <a:spLocks noChangeAspect="1"/>
            </p:cNvSpPr>
            <p:nvPr/>
          </p:nvSpPr>
          <p:spPr bwMode="black">
            <a:xfrm>
              <a:off x="7097892" y="3386591"/>
              <a:ext cx="652994" cy="360723"/>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 name="Trapezoid 1"/>
            <p:cNvSpPr/>
            <p:nvPr/>
          </p:nvSpPr>
          <p:spPr bwMode="auto">
            <a:xfrm rot="8419041">
              <a:off x="6915480" y="2911222"/>
              <a:ext cx="549101" cy="678034"/>
            </a:xfrm>
            <a:custGeom>
              <a:avLst/>
              <a:gdLst>
                <a:gd name="connsiteX0" fmla="*/ 0 w 575519"/>
                <a:gd name="connsiteY0" fmla="*/ 638732 h 638732"/>
                <a:gd name="connsiteX1" fmla="*/ 143880 w 575519"/>
                <a:gd name="connsiteY1" fmla="*/ 0 h 638732"/>
                <a:gd name="connsiteX2" fmla="*/ 431639 w 575519"/>
                <a:gd name="connsiteY2" fmla="*/ 0 h 638732"/>
                <a:gd name="connsiteX3" fmla="*/ 575519 w 575519"/>
                <a:gd name="connsiteY3" fmla="*/ 638732 h 638732"/>
                <a:gd name="connsiteX4" fmla="*/ 0 w 575519"/>
                <a:gd name="connsiteY4" fmla="*/ 638732 h 638732"/>
                <a:gd name="connsiteX0" fmla="*/ 0 w 575519"/>
                <a:gd name="connsiteY0" fmla="*/ 638732 h 638732"/>
                <a:gd name="connsiteX1" fmla="*/ 143880 w 575519"/>
                <a:gd name="connsiteY1" fmla="*/ 0 h 638732"/>
                <a:gd name="connsiteX2" fmla="*/ 431639 w 575519"/>
                <a:gd name="connsiteY2" fmla="*/ 0 h 638732"/>
                <a:gd name="connsiteX3" fmla="*/ 575519 w 575519"/>
                <a:gd name="connsiteY3" fmla="*/ 638732 h 638732"/>
                <a:gd name="connsiteX4" fmla="*/ 293050 w 575519"/>
                <a:gd name="connsiteY4" fmla="*/ 636375 h 638732"/>
                <a:gd name="connsiteX5" fmla="*/ 0 w 575519"/>
                <a:gd name="connsiteY5" fmla="*/ 638732 h 638732"/>
                <a:gd name="connsiteX0" fmla="*/ 0 w 575519"/>
                <a:gd name="connsiteY0" fmla="*/ 638732 h 638732"/>
                <a:gd name="connsiteX1" fmla="*/ 143880 w 575519"/>
                <a:gd name="connsiteY1" fmla="*/ 0 h 638732"/>
                <a:gd name="connsiteX2" fmla="*/ 431639 w 575519"/>
                <a:gd name="connsiteY2" fmla="*/ 0 h 638732"/>
                <a:gd name="connsiteX3" fmla="*/ 575519 w 575519"/>
                <a:gd name="connsiteY3" fmla="*/ 638732 h 638732"/>
                <a:gd name="connsiteX4" fmla="*/ 251543 w 575519"/>
                <a:gd name="connsiteY4" fmla="*/ 389765 h 638732"/>
                <a:gd name="connsiteX5" fmla="*/ 0 w 575519"/>
                <a:gd name="connsiteY5" fmla="*/ 638732 h 638732"/>
                <a:gd name="connsiteX0" fmla="*/ 0 w 574179"/>
                <a:gd name="connsiteY0" fmla="*/ 678034 h 678034"/>
                <a:gd name="connsiteX1" fmla="*/ 142540 w 574179"/>
                <a:gd name="connsiteY1" fmla="*/ 0 h 678034"/>
                <a:gd name="connsiteX2" fmla="*/ 430299 w 574179"/>
                <a:gd name="connsiteY2" fmla="*/ 0 h 678034"/>
                <a:gd name="connsiteX3" fmla="*/ 574179 w 574179"/>
                <a:gd name="connsiteY3" fmla="*/ 638732 h 678034"/>
                <a:gd name="connsiteX4" fmla="*/ 250203 w 574179"/>
                <a:gd name="connsiteY4" fmla="*/ 389765 h 678034"/>
                <a:gd name="connsiteX5" fmla="*/ 0 w 574179"/>
                <a:gd name="connsiteY5" fmla="*/ 678034 h 678034"/>
                <a:gd name="connsiteX0" fmla="*/ 0 w 549101"/>
                <a:gd name="connsiteY0" fmla="*/ 678034 h 678034"/>
                <a:gd name="connsiteX1" fmla="*/ 142540 w 549101"/>
                <a:gd name="connsiteY1" fmla="*/ 0 h 678034"/>
                <a:gd name="connsiteX2" fmla="*/ 430299 w 549101"/>
                <a:gd name="connsiteY2" fmla="*/ 0 h 678034"/>
                <a:gd name="connsiteX3" fmla="*/ 549101 w 549101"/>
                <a:gd name="connsiteY3" fmla="*/ 643388 h 678034"/>
                <a:gd name="connsiteX4" fmla="*/ 250203 w 549101"/>
                <a:gd name="connsiteY4" fmla="*/ 389765 h 678034"/>
                <a:gd name="connsiteX5" fmla="*/ 0 w 549101"/>
                <a:gd name="connsiteY5" fmla="*/ 678034 h 678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9101" h="678034">
                  <a:moveTo>
                    <a:pt x="0" y="678034"/>
                  </a:moveTo>
                  <a:lnTo>
                    <a:pt x="142540" y="0"/>
                  </a:lnTo>
                  <a:lnTo>
                    <a:pt x="430299" y="0"/>
                  </a:lnTo>
                  <a:lnTo>
                    <a:pt x="549101" y="643388"/>
                  </a:lnTo>
                  <a:lnTo>
                    <a:pt x="250203" y="389765"/>
                  </a:lnTo>
                  <a:lnTo>
                    <a:pt x="0" y="678034"/>
                  </a:lnTo>
                  <a:close/>
                </a:path>
              </a:pathLst>
            </a:custGeom>
            <a:gradFill>
              <a:gsLst>
                <a:gs pos="0">
                  <a:schemeClr val="bg1"/>
                </a:gs>
                <a:gs pos="100000">
                  <a:schemeClr val="bg1">
                    <a:alpha val="0"/>
                  </a:schemeClr>
                </a:gs>
              </a:gsLst>
              <a:lin ang="162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36" name="Rectangle 35"/>
          <p:cNvSpPr/>
          <p:nvPr/>
        </p:nvSpPr>
        <p:spPr>
          <a:xfrm>
            <a:off x="8480487" y="4241666"/>
            <a:ext cx="733492" cy="372387"/>
          </a:xfrm>
          <a:prstGeom prst="rect">
            <a:avLst/>
          </a:prstGeom>
        </p:spPr>
        <p:txBody>
          <a:bodyPr wrap="none" lIns="121899" tIns="60949" rIns="121899" bIns="60949">
            <a:spAutoFit/>
          </a:bodyPr>
          <a:lstStyle/>
          <a:p>
            <a:pPr defTabSz="914209">
              <a:lnSpc>
                <a:spcPct val="90000"/>
              </a:lnSpc>
              <a:buSzPct val="90000"/>
              <a:defRPr/>
            </a:pPr>
            <a:r>
              <a:rPr lang="en-US" kern="0" dirty="0" smtClean="0">
                <a:gradFill>
                  <a:gsLst>
                    <a:gs pos="85000">
                      <a:srgbClr val="FFFFFF"/>
                    </a:gs>
                    <a:gs pos="0">
                      <a:srgbClr val="FFFFFF"/>
                    </a:gs>
                  </a:gsLst>
                  <a:lin ang="5400000" scaled="0"/>
                </a:gradFill>
              </a:rPr>
              <a:t>PaaS</a:t>
            </a:r>
            <a:endParaRPr lang="en-US" kern="0" dirty="0">
              <a:gradFill>
                <a:gsLst>
                  <a:gs pos="85000">
                    <a:srgbClr val="FFFFFF"/>
                  </a:gs>
                  <a:gs pos="0">
                    <a:srgbClr val="FFFFFF"/>
                  </a:gs>
                </a:gsLst>
                <a:lin ang="5400000" scaled="0"/>
              </a:gradFill>
            </a:endParaRPr>
          </a:p>
        </p:txBody>
      </p:sp>
      <p:grpSp>
        <p:nvGrpSpPr>
          <p:cNvPr id="6" name="Group 5"/>
          <p:cNvGrpSpPr/>
          <p:nvPr/>
        </p:nvGrpSpPr>
        <p:grpSpPr>
          <a:xfrm>
            <a:off x="8333090" y="2557292"/>
            <a:ext cx="1028286" cy="1211925"/>
            <a:chOff x="8237852" y="2535042"/>
            <a:chExt cx="1028286" cy="1211925"/>
          </a:xfrm>
        </p:grpSpPr>
        <p:pic>
          <p:nvPicPr>
            <p:cNvPr id="72" name="Picture 2" descr="\\MAGNUM\Projects\Microsoft\Cloud Power FY12\Design\Icons\PNGs\Web.png"/>
            <p:cNvPicPr>
              <a:picLocks noChangeAspect="1" noChangeArrowheads="1"/>
            </p:cNvPicPr>
            <p:nvPr/>
          </p:nvPicPr>
          <p:blipFill rotWithShape="1">
            <a:blip r:embed="rId3" cstate="print">
              <a:lum bright="100000"/>
            </a:blip>
            <a:srcRect t="1" b="-1316"/>
            <a:stretch/>
          </p:blipFill>
          <p:spPr bwMode="auto">
            <a:xfrm>
              <a:off x="8237852" y="2535042"/>
              <a:ext cx="676969" cy="685872"/>
            </a:xfrm>
            <a:prstGeom prst="rect">
              <a:avLst/>
            </a:prstGeom>
            <a:noFill/>
          </p:spPr>
        </p:pic>
        <p:sp>
          <p:nvSpPr>
            <p:cNvPr id="30" name="Freeform 128"/>
            <p:cNvSpPr>
              <a:spLocks noChangeAspect="1"/>
            </p:cNvSpPr>
            <p:nvPr/>
          </p:nvSpPr>
          <p:spPr bwMode="black">
            <a:xfrm>
              <a:off x="8613144" y="3386244"/>
              <a:ext cx="652994" cy="360723"/>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32" name="Trapezoid 1"/>
            <p:cNvSpPr/>
            <p:nvPr/>
          </p:nvSpPr>
          <p:spPr bwMode="auto">
            <a:xfrm rot="9184644">
              <a:off x="8512224" y="2917660"/>
              <a:ext cx="575091" cy="661425"/>
            </a:xfrm>
            <a:custGeom>
              <a:avLst/>
              <a:gdLst>
                <a:gd name="connsiteX0" fmla="*/ 0 w 575519"/>
                <a:gd name="connsiteY0" fmla="*/ 638732 h 638732"/>
                <a:gd name="connsiteX1" fmla="*/ 143880 w 575519"/>
                <a:gd name="connsiteY1" fmla="*/ 0 h 638732"/>
                <a:gd name="connsiteX2" fmla="*/ 431639 w 575519"/>
                <a:gd name="connsiteY2" fmla="*/ 0 h 638732"/>
                <a:gd name="connsiteX3" fmla="*/ 575519 w 575519"/>
                <a:gd name="connsiteY3" fmla="*/ 638732 h 638732"/>
                <a:gd name="connsiteX4" fmla="*/ 0 w 575519"/>
                <a:gd name="connsiteY4" fmla="*/ 638732 h 638732"/>
                <a:gd name="connsiteX0" fmla="*/ 0 w 575519"/>
                <a:gd name="connsiteY0" fmla="*/ 638732 h 638732"/>
                <a:gd name="connsiteX1" fmla="*/ 143880 w 575519"/>
                <a:gd name="connsiteY1" fmla="*/ 0 h 638732"/>
                <a:gd name="connsiteX2" fmla="*/ 431639 w 575519"/>
                <a:gd name="connsiteY2" fmla="*/ 0 h 638732"/>
                <a:gd name="connsiteX3" fmla="*/ 575519 w 575519"/>
                <a:gd name="connsiteY3" fmla="*/ 638732 h 638732"/>
                <a:gd name="connsiteX4" fmla="*/ 293050 w 575519"/>
                <a:gd name="connsiteY4" fmla="*/ 636375 h 638732"/>
                <a:gd name="connsiteX5" fmla="*/ 0 w 575519"/>
                <a:gd name="connsiteY5" fmla="*/ 638732 h 638732"/>
                <a:gd name="connsiteX0" fmla="*/ 0 w 575519"/>
                <a:gd name="connsiteY0" fmla="*/ 638732 h 638732"/>
                <a:gd name="connsiteX1" fmla="*/ 143880 w 575519"/>
                <a:gd name="connsiteY1" fmla="*/ 0 h 638732"/>
                <a:gd name="connsiteX2" fmla="*/ 431639 w 575519"/>
                <a:gd name="connsiteY2" fmla="*/ 0 h 638732"/>
                <a:gd name="connsiteX3" fmla="*/ 575519 w 575519"/>
                <a:gd name="connsiteY3" fmla="*/ 638732 h 638732"/>
                <a:gd name="connsiteX4" fmla="*/ 251543 w 575519"/>
                <a:gd name="connsiteY4" fmla="*/ 389765 h 638732"/>
                <a:gd name="connsiteX5" fmla="*/ 0 w 575519"/>
                <a:gd name="connsiteY5" fmla="*/ 638732 h 638732"/>
                <a:gd name="connsiteX0" fmla="*/ 0 w 574179"/>
                <a:gd name="connsiteY0" fmla="*/ 678034 h 678034"/>
                <a:gd name="connsiteX1" fmla="*/ 142540 w 574179"/>
                <a:gd name="connsiteY1" fmla="*/ 0 h 678034"/>
                <a:gd name="connsiteX2" fmla="*/ 430299 w 574179"/>
                <a:gd name="connsiteY2" fmla="*/ 0 h 678034"/>
                <a:gd name="connsiteX3" fmla="*/ 574179 w 574179"/>
                <a:gd name="connsiteY3" fmla="*/ 638732 h 678034"/>
                <a:gd name="connsiteX4" fmla="*/ 250203 w 574179"/>
                <a:gd name="connsiteY4" fmla="*/ 389765 h 678034"/>
                <a:gd name="connsiteX5" fmla="*/ 0 w 574179"/>
                <a:gd name="connsiteY5" fmla="*/ 678034 h 678034"/>
                <a:gd name="connsiteX0" fmla="*/ 0 w 549101"/>
                <a:gd name="connsiteY0" fmla="*/ 678034 h 678034"/>
                <a:gd name="connsiteX1" fmla="*/ 142540 w 549101"/>
                <a:gd name="connsiteY1" fmla="*/ 0 h 678034"/>
                <a:gd name="connsiteX2" fmla="*/ 430299 w 549101"/>
                <a:gd name="connsiteY2" fmla="*/ 0 h 678034"/>
                <a:gd name="connsiteX3" fmla="*/ 549101 w 549101"/>
                <a:gd name="connsiteY3" fmla="*/ 643388 h 678034"/>
                <a:gd name="connsiteX4" fmla="*/ 250203 w 549101"/>
                <a:gd name="connsiteY4" fmla="*/ 389765 h 678034"/>
                <a:gd name="connsiteX5" fmla="*/ 0 w 549101"/>
                <a:gd name="connsiteY5" fmla="*/ 678034 h 678034"/>
                <a:gd name="connsiteX0" fmla="*/ 0 w 581807"/>
                <a:gd name="connsiteY0" fmla="*/ 661425 h 661425"/>
                <a:gd name="connsiteX1" fmla="*/ 175246 w 581807"/>
                <a:gd name="connsiteY1" fmla="*/ 0 h 661425"/>
                <a:gd name="connsiteX2" fmla="*/ 463005 w 581807"/>
                <a:gd name="connsiteY2" fmla="*/ 0 h 661425"/>
                <a:gd name="connsiteX3" fmla="*/ 581807 w 581807"/>
                <a:gd name="connsiteY3" fmla="*/ 643388 h 661425"/>
                <a:gd name="connsiteX4" fmla="*/ 282909 w 581807"/>
                <a:gd name="connsiteY4" fmla="*/ 389765 h 661425"/>
                <a:gd name="connsiteX5" fmla="*/ 0 w 581807"/>
                <a:gd name="connsiteY5" fmla="*/ 661425 h 661425"/>
                <a:gd name="connsiteX0" fmla="*/ 0 w 581807"/>
                <a:gd name="connsiteY0" fmla="*/ 661425 h 661425"/>
                <a:gd name="connsiteX1" fmla="*/ 175246 w 581807"/>
                <a:gd name="connsiteY1" fmla="*/ 0 h 661425"/>
                <a:gd name="connsiteX2" fmla="*/ 463005 w 581807"/>
                <a:gd name="connsiteY2" fmla="*/ 0 h 661425"/>
                <a:gd name="connsiteX3" fmla="*/ 581807 w 581807"/>
                <a:gd name="connsiteY3" fmla="*/ 643388 h 661425"/>
                <a:gd name="connsiteX4" fmla="*/ 151795 w 581807"/>
                <a:gd name="connsiteY4" fmla="*/ 370198 h 661425"/>
                <a:gd name="connsiteX5" fmla="*/ 0 w 581807"/>
                <a:gd name="connsiteY5" fmla="*/ 661425 h 661425"/>
                <a:gd name="connsiteX0" fmla="*/ 0 w 575091"/>
                <a:gd name="connsiteY0" fmla="*/ 661425 h 661425"/>
                <a:gd name="connsiteX1" fmla="*/ 175246 w 575091"/>
                <a:gd name="connsiteY1" fmla="*/ 0 h 661425"/>
                <a:gd name="connsiteX2" fmla="*/ 463005 w 575091"/>
                <a:gd name="connsiteY2" fmla="*/ 0 h 661425"/>
                <a:gd name="connsiteX3" fmla="*/ 575091 w 575091"/>
                <a:gd name="connsiteY3" fmla="*/ 592961 h 661425"/>
                <a:gd name="connsiteX4" fmla="*/ 151795 w 575091"/>
                <a:gd name="connsiteY4" fmla="*/ 370198 h 661425"/>
                <a:gd name="connsiteX5" fmla="*/ 0 w 575091"/>
                <a:gd name="connsiteY5" fmla="*/ 661425 h 661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5091" h="661425">
                  <a:moveTo>
                    <a:pt x="0" y="661425"/>
                  </a:moveTo>
                  <a:lnTo>
                    <a:pt x="175246" y="0"/>
                  </a:lnTo>
                  <a:lnTo>
                    <a:pt x="463005" y="0"/>
                  </a:lnTo>
                  <a:lnTo>
                    <a:pt x="575091" y="592961"/>
                  </a:lnTo>
                  <a:lnTo>
                    <a:pt x="151795" y="370198"/>
                  </a:lnTo>
                  <a:lnTo>
                    <a:pt x="0" y="661425"/>
                  </a:lnTo>
                  <a:close/>
                </a:path>
              </a:pathLst>
            </a:custGeom>
            <a:gradFill>
              <a:gsLst>
                <a:gs pos="0">
                  <a:schemeClr val="bg1"/>
                </a:gs>
                <a:gs pos="100000">
                  <a:schemeClr val="bg1">
                    <a:alpha val="0"/>
                  </a:schemeClr>
                </a:gs>
              </a:gsLst>
              <a:lin ang="162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3" name="Rectangle 2"/>
          <p:cNvSpPr/>
          <p:nvPr/>
        </p:nvSpPr>
        <p:spPr>
          <a:xfrm>
            <a:off x="1061884" y="4687314"/>
            <a:ext cx="7010429" cy="2170686"/>
          </a:xfrm>
          <a:prstGeom prst="rect">
            <a:avLst/>
          </a:prstGeom>
        </p:spPr>
        <p:txBody>
          <a:bodyPr wrap="square" anchor="ctr">
            <a:noAutofit/>
          </a:bodyPr>
          <a:lstStyle/>
          <a:p>
            <a:pPr algn="r"/>
            <a:r>
              <a:rPr lang="en-US" sz="4400" dirty="0" smtClean="0">
                <a:solidFill>
                  <a:schemeClr val="bg1"/>
                </a:solidFill>
                <a:latin typeface="+mj-lt"/>
                <a:ea typeface="+mj-ea"/>
                <a:cs typeface="+mj-cs"/>
              </a:rPr>
              <a:t>From private to public </a:t>
            </a:r>
            <a:r>
              <a:rPr lang="en-US" sz="4400" dirty="0">
                <a:solidFill>
                  <a:schemeClr val="bg1"/>
                </a:solidFill>
                <a:latin typeface="+mj-lt"/>
                <a:ea typeface="+mj-ea"/>
                <a:cs typeface="+mj-cs"/>
              </a:rPr>
              <a:t>Cloud</a:t>
            </a:r>
            <a:endParaRPr lang="sv-SE" sz="4400" dirty="0">
              <a:solidFill>
                <a:schemeClr val="bg1"/>
              </a:solidFill>
              <a:latin typeface="+mj-lt"/>
              <a:ea typeface="+mj-ea"/>
              <a:cs typeface="+mj-cs"/>
            </a:endParaRPr>
          </a:p>
        </p:txBody>
      </p:sp>
      <p:sp>
        <p:nvSpPr>
          <p:cNvPr id="37" name="Title 1"/>
          <p:cNvSpPr txBox="1">
            <a:spLocks/>
          </p:cNvSpPr>
          <p:nvPr/>
        </p:nvSpPr>
        <p:spPr>
          <a:xfrm>
            <a:off x="0" y="0"/>
            <a:ext cx="12201418"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smtClean="0"/>
              <a:t>Microsoft Relational Storage Options</a:t>
            </a:r>
            <a:endParaRPr lang="en-US" dirty="0"/>
          </a:p>
        </p:txBody>
      </p:sp>
      <p:sp>
        <p:nvSpPr>
          <p:cNvPr id="38" name="Rectangle 37"/>
          <p:cNvSpPr/>
          <p:nvPr/>
        </p:nvSpPr>
        <p:spPr>
          <a:xfrm>
            <a:off x="1061884" y="548787"/>
            <a:ext cx="7010430" cy="1660204"/>
          </a:xfrm>
          <a:prstGeom prst="rect">
            <a:avLst/>
          </a:prstGeom>
        </p:spPr>
        <p:txBody>
          <a:bodyPr wrap="square" anchor="ctr">
            <a:noAutofit/>
          </a:bodyPr>
          <a:lstStyle/>
          <a:p>
            <a:pPr algn="r"/>
            <a:r>
              <a:rPr lang="en-US" sz="4400" dirty="0">
                <a:solidFill>
                  <a:schemeClr val="bg1"/>
                </a:solidFill>
                <a:latin typeface="+mj-lt"/>
                <a:ea typeface="+mj-ea"/>
                <a:cs typeface="+mj-cs"/>
              </a:rPr>
              <a:t>A Continuous </a:t>
            </a:r>
            <a:r>
              <a:rPr lang="en-US" sz="4400" dirty="0" smtClean="0">
                <a:solidFill>
                  <a:schemeClr val="bg1"/>
                </a:solidFill>
                <a:latin typeface="+mj-lt"/>
                <a:ea typeface="+mj-ea"/>
                <a:cs typeface="+mj-cs"/>
              </a:rPr>
              <a:t>offering</a:t>
            </a:r>
            <a:endParaRPr lang="sv-SE" sz="4400" dirty="0">
              <a:solidFill>
                <a:schemeClr val="bg1"/>
              </a:solidFill>
              <a:latin typeface="+mj-lt"/>
              <a:ea typeface="+mj-ea"/>
              <a:cs typeface="+mj-cs"/>
            </a:endParaRPr>
          </a:p>
        </p:txBody>
      </p:sp>
      <p:pic>
        <p:nvPicPr>
          <p:cNvPr id="26" name="Picture 25"/>
          <p:cNvPicPr>
            <a:picLocks noChangeAspect="1"/>
          </p:cNvPicPr>
          <p:nvPr/>
        </p:nvPicPr>
        <p:blipFill>
          <a:blip r:embed="rId4">
            <a:biLevel thresh="25000"/>
          </a:blip>
          <a:stretch>
            <a:fillRect/>
          </a:stretch>
        </p:blipFill>
        <p:spPr>
          <a:xfrm>
            <a:off x="11287913" y="72570"/>
            <a:ext cx="817002" cy="859814"/>
          </a:xfrm>
          <a:prstGeom prst="rect">
            <a:avLst/>
          </a:prstGeom>
        </p:spPr>
      </p:pic>
    </p:spTree>
    <p:extLst>
      <p:ext uri="{BB962C8B-B14F-4D97-AF65-F5344CB8AC3E}">
        <p14:creationId xmlns:p14="http://schemas.microsoft.com/office/powerpoint/2010/main" val="3775885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81"/>
                                        </p:tgtEl>
                                        <p:attrNameLst>
                                          <p:attrName>style.visibility</p:attrName>
                                        </p:attrNameLst>
                                      </p:cBhvr>
                                      <p:to>
                                        <p:strVal val="visible"/>
                                      </p:to>
                                    </p:set>
                                    <p:animEffect transition="in" filter="wipe(up)">
                                      <p:cBhvr>
                                        <p:cTn id="7" dur="5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DAC Deployment </a:t>
            </a:r>
            <a:br>
              <a:rPr lang="en-US" dirty="0"/>
            </a:br>
            <a:r>
              <a:rPr lang="en-US" dirty="0"/>
              <a:t>From SQL Server Management </a:t>
            </a:r>
            <a:r>
              <a:rPr lang="en-US" dirty="0" smtClean="0"/>
              <a:t>Studio</a:t>
            </a:r>
            <a:endParaRPr lang="en-US" dirty="0"/>
          </a:p>
        </p:txBody>
      </p:sp>
    </p:spTree>
    <p:extLst>
      <p:ext uri="{BB962C8B-B14F-4D97-AF65-F5344CB8AC3E}">
        <p14:creationId xmlns:p14="http://schemas.microsoft.com/office/powerpoint/2010/main" val="4253634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Elastic Database</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40879" y="4411663"/>
            <a:ext cx="1306559" cy="1515608"/>
          </a:xfrm>
          <a:prstGeom prst="rect">
            <a:avLst/>
          </a:prstGeom>
        </p:spPr>
      </p:pic>
    </p:spTree>
    <p:extLst>
      <p:ext uri="{BB962C8B-B14F-4D97-AF65-F5344CB8AC3E}">
        <p14:creationId xmlns:p14="http://schemas.microsoft.com/office/powerpoint/2010/main" val="164426966"/>
      </p:ext>
    </p:extLst>
  </p:cSld>
  <p:clrMapOvr>
    <a:masterClrMapping/>
  </p:clrMapOvr>
  <p:transition>
    <p:fad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9530" y="5597525"/>
            <a:ext cx="8069064" cy="917575"/>
          </a:xfrm>
        </p:spPr>
        <p:txBody>
          <a:bodyPr/>
          <a:lstStyle/>
          <a:p>
            <a:r>
              <a:rPr lang="en-US" dirty="0" smtClean="0"/>
              <a:t>Elastic Database Pool</a:t>
            </a:r>
            <a:endParaRPr lang="en-US" dirty="0"/>
          </a:p>
        </p:txBody>
      </p:sp>
      <p:grpSp>
        <p:nvGrpSpPr>
          <p:cNvPr id="8" name="Group 7"/>
          <p:cNvGrpSpPr>
            <a:grpSpLocks noChangeAspect="1"/>
          </p:cNvGrpSpPr>
          <p:nvPr/>
        </p:nvGrpSpPr>
        <p:grpSpPr>
          <a:xfrm>
            <a:off x="2932113" y="927178"/>
            <a:ext cx="7486650" cy="3027285"/>
            <a:chOff x="3932238" y="1511429"/>
            <a:chExt cx="6359167" cy="2571378"/>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93358" y="2022434"/>
              <a:ext cx="1306559" cy="1515608"/>
            </a:xfrm>
            <a:prstGeom prst="rect">
              <a:avLst/>
            </a:prstGeom>
          </p:spPr>
        </p:pic>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860308" y="1816321"/>
              <a:ext cx="2023633" cy="2065968"/>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84787" y="2570677"/>
              <a:ext cx="990651" cy="419122"/>
            </a:xfrm>
            <a:prstGeom prst="rect">
              <a:avLst/>
            </a:prstGeom>
          </p:spPr>
        </p:pic>
        <p:sp>
          <p:nvSpPr>
            <p:cNvPr id="6" name="TextBox 5"/>
            <p:cNvSpPr txBox="1"/>
            <p:nvPr/>
          </p:nvSpPr>
          <p:spPr>
            <a:xfrm>
              <a:off x="8224301" y="1511429"/>
              <a:ext cx="2067104" cy="871008"/>
            </a:xfrm>
            <a:prstGeom prst="rect">
              <a:avLst/>
            </a:prstGeom>
            <a:noFill/>
          </p:spPr>
          <p:txBody>
            <a:bodyPr wrap="none" lIns="182880" tIns="146304" rIns="182880" bIns="146304" rtlCol="0">
              <a:spAutoFit/>
            </a:bodyPr>
            <a:lstStyle/>
            <a:p>
              <a:pPr>
                <a:lnSpc>
                  <a:spcPct val="90000"/>
                </a:lnSpc>
                <a:spcAft>
                  <a:spcPts val="600"/>
                </a:spcAft>
              </a:pPr>
              <a:r>
                <a:rPr lang="en-US" dirty="0" smtClean="0">
                  <a:gradFill>
                    <a:gsLst>
                      <a:gs pos="2917">
                        <a:srgbClr val="343434"/>
                      </a:gs>
                      <a:gs pos="30000">
                        <a:srgbClr val="343434"/>
                      </a:gs>
                    </a:gsLst>
                    <a:lin ang="5400000" scaled="0"/>
                  </a:gradFill>
                </a:rPr>
                <a:t>Elastic Database </a:t>
              </a:r>
            </a:p>
            <a:p>
              <a:pPr>
                <a:lnSpc>
                  <a:spcPct val="90000"/>
                </a:lnSpc>
                <a:spcAft>
                  <a:spcPts val="600"/>
                </a:spcAft>
              </a:pPr>
              <a:r>
                <a:rPr lang="en-US" dirty="0" smtClean="0">
                  <a:gradFill>
                    <a:gsLst>
                      <a:gs pos="2917">
                        <a:srgbClr val="343434"/>
                      </a:gs>
                      <a:gs pos="30000">
                        <a:srgbClr val="343434"/>
                      </a:gs>
                    </a:gsLst>
                    <a:lin ang="5400000" scaled="0"/>
                  </a:gradFill>
                </a:rPr>
                <a:t>Pool</a:t>
              </a:r>
            </a:p>
          </p:txBody>
        </p:sp>
        <p:sp>
          <p:nvSpPr>
            <p:cNvPr id="7" name="TextBox 6"/>
            <p:cNvSpPr txBox="1"/>
            <p:nvPr/>
          </p:nvSpPr>
          <p:spPr>
            <a:xfrm>
              <a:off x="3932238" y="3538042"/>
              <a:ext cx="2004588" cy="544765"/>
            </a:xfrm>
            <a:prstGeom prst="rect">
              <a:avLst/>
            </a:prstGeom>
            <a:noFill/>
          </p:spPr>
          <p:txBody>
            <a:bodyPr wrap="none" lIns="182880" tIns="146304" rIns="182880" bIns="146304" rtlCol="0">
              <a:spAutoFit/>
            </a:bodyPr>
            <a:lstStyle/>
            <a:p>
              <a:pPr>
                <a:lnSpc>
                  <a:spcPct val="90000"/>
                </a:lnSpc>
                <a:spcAft>
                  <a:spcPts val="600"/>
                </a:spcAft>
              </a:pPr>
              <a:r>
                <a:rPr lang="en-US" dirty="0" smtClean="0">
                  <a:gradFill>
                    <a:gsLst>
                      <a:gs pos="2917">
                        <a:srgbClr val="343434"/>
                      </a:gs>
                      <a:gs pos="30000">
                        <a:srgbClr val="343434"/>
                      </a:gs>
                    </a:gsLst>
                    <a:lin ang="5400000" scaled="0"/>
                  </a:gradFill>
                </a:rPr>
                <a:t>Elastic Database</a:t>
              </a:r>
            </a:p>
          </p:txBody>
        </p:sp>
      </p:grpSp>
      <p:sp>
        <p:nvSpPr>
          <p:cNvPr id="9" name="Rectangle 8"/>
          <p:cNvSpPr/>
          <p:nvPr/>
        </p:nvSpPr>
        <p:spPr>
          <a:xfrm>
            <a:off x="3026531" y="4629325"/>
            <a:ext cx="6705600" cy="369332"/>
          </a:xfrm>
          <a:prstGeom prst="rect">
            <a:avLst/>
          </a:prstGeom>
        </p:spPr>
        <p:txBody>
          <a:bodyPr wrap="square">
            <a:spAutoFit/>
          </a:bodyPr>
          <a:lstStyle/>
          <a:p>
            <a:r>
              <a:rPr lang="en-US" dirty="0" smtClean="0">
                <a:solidFill>
                  <a:srgbClr val="505050"/>
                </a:solidFill>
                <a:latin typeface="wf_segoe-ui_normal"/>
              </a:rPr>
              <a:t>Predictable </a:t>
            </a:r>
            <a:r>
              <a:rPr lang="en-US" dirty="0">
                <a:solidFill>
                  <a:srgbClr val="505050"/>
                </a:solidFill>
                <a:latin typeface="wf_segoe-ui_normal"/>
              </a:rPr>
              <a:t>model for deploying large numbers of databases</a:t>
            </a:r>
            <a:endParaRPr lang="en-US" dirty="0">
              <a:solidFill>
                <a:srgbClr val="343434"/>
              </a:solidFill>
            </a:endParaRPr>
          </a:p>
        </p:txBody>
      </p:sp>
    </p:spTree>
    <p:extLst>
      <p:ext uri="{BB962C8B-B14F-4D97-AF65-F5344CB8AC3E}">
        <p14:creationId xmlns:p14="http://schemas.microsoft.com/office/powerpoint/2010/main" val="2542441296"/>
      </p:ext>
    </p:extLst>
  </p:cSld>
  <p:clrMapOvr>
    <a:masterClrMapping/>
  </p:clrMapOvr>
  <p:transition>
    <p:fad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4050197" y="5606298"/>
            <a:ext cx="7590192" cy="287870"/>
            <a:chOff x="4131411" y="5751738"/>
            <a:chExt cx="7742391" cy="260124"/>
          </a:xfrm>
        </p:grpSpPr>
        <p:sp>
          <p:nvSpPr>
            <p:cNvPr id="759" name="Rectangle 758"/>
            <p:cNvSpPr/>
            <p:nvPr/>
          </p:nvSpPr>
          <p:spPr bwMode="auto">
            <a:xfrm>
              <a:off x="6102696" y="5751738"/>
              <a:ext cx="1724019" cy="260124"/>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760" name="Rectangle 759"/>
            <p:cNvSpPr/>
            <p:nvPr/>
          </p:nvSpPr>
          <p:spPr bwMode="auto">
            <a:xfrm>
              <a:off x="8111579" y="5751738"/>
              <a:ext cx="1724019" cy="260124"/>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761" name="Rectangle 760"/>
            <p:cNvSpPr/>
            <p:nvPr/>
          </p:nvSpPr>
          <p:spPr bwMode="auto">
            <a:xfrm>
              <a:off x="10149783" y="5751738"/>
              <a:ext cx="1724019" cy="260124"/>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p:nvSpPr>
          <p:spPr bwMode="auto">
            <a:xfrm>
              <a:off x="4131411" y="5751738"/>
              <a:ext cx="1724019" cy="260124"/>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grpSp>
      <p:sp>
        <p:nvSpPr>
          <p:cNvPr id="5" name="Title 1"/>
          <p:cNvSpPr txBox="1">
            <a:spLocks/>
          </p:cNvSpPr>
          <p:nvPr/>
        </p:nvSpPr>
        <p:spPr>
          <a:xfrm>
            <a:off x="269241" y="289957"/>
            <a:ext cx="11655840" cy="899537"/>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sz="4705">
                <a:gradFill>
                  <a:gsLst>
                    <a:gs pos="1250">
                      <a:srgbClr val="404040"/>
                    </a:gs>
                    <a:gs pos="100000">
                      <a:srgbClr val="404040"/>
                    </a:gs>
                  </a:gsLst>
                  <a:lin ang="5400000" scaled="0"/>
                </a:gradFill>
              </a:rPr>
              <a:t>Elastic Database Model</a:t>
            </a:r>
          </a:p>
        </p:txBody>
      </p:sp>
      <p:sp>
        <p:nvSpPr>
          <p:cNvPr id="6" name="Text Placeholder 2"/>
          <p:cNvSpPr txBox="1">
            <a:spLocks/>
          </p:cNvSpPr>
          <p:nvPr/>
        </p:nvSpPr>
        <p:spPr>
          <a:xfrm>
            <a:off x="387210" y="1508933"/>
            <a:ext cx="9976674" cy="2522432"/>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0000"/>
              </a:lnSpc>
            </a:pPr>
            <a:endParaRPr lang="en-US" sz="1961" dirty="0">
              <a:gradFill>
                <a:gsLst>
                  <a:gs pos="1250">
                    <a:srgbClr val="404040"/>
                  </a:gs>
                  <a:gs pos="100000">
                    <a:srgbClr val="404040"/>
                  </a:gs>
                </a:gsLst>
                <a:lin ang="5400000" scaled="0"/>
              </a:gradFill>
            </a:endParaRPr>
          </a:p>
        </p:txBody>
      </p:sp>
      <p:sp>
        <p:nvSpPr>
          <p:cNvPr id="10" name="Rectangle 9"/>
          <p:cNvSpPr/>
          <p:nvPr/>
        </p:nvSpPr>
        <p:spPr bwMode="auto">
          <a:xfrm>
            <a:off x="4050197" y="5361669"/>
            <a:ext cx="1685807" cy="510021"/>
          </a:xfrm>
          <a:prstGeom prst="rect">
            <a:avLst/>
          </a:prstGeom>
          <a:no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solidFill>
                <a:srgbClr val="00B050"/>
              </a:solidFill>
              <a:ea typeface="Segoe UI" pitchFamily="34" charset="0"/>
              <a:cs typeface="Segoe UI" pitchFamily="34" charset="0"/>
            </a:endParaRPr>
          </a:p>
        </p:txBody>
      </p:sp>
      <p:sp>
        <p:nvSpPr>
          <p:cNvPr id="11" name="Rectangle 10"/>
          <p:cNvSpPr/>
          <p:nvPr/>
        </p:nvSpPr>
        <p:spPr bwMode="auto">
          <a:xfrm>
            <a:off x="9929311" y="2233767"/>
            <a:ext cx="1685807" cy="3637923"/>
          </a:xfrm>
          <a:prstGeom prst="rect">
            <a:avLst/>
          </a:prstGeom>
          <a:no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solidFill>
                <a:srgbClr val="00B050"/>
              </a:solidFill>
              <a:ea typeface="Segoe UI" pitchFamily="34" charset="0"/>
              <a:cs typeface="Segoe UI" pitchFamily="34" charset="0"/>
            </a:endParaRPr>
          </a:p>
        </p:txBody>
      </p:sp>
      <p:sp>
        <p:nvSpPr>
          <p:cNvPr id="19" name="TextBox 18"/>
          <p:cNvSpPr txBox="1"/>
          <p:nvPr/>
        </p:nvSpPr>
        <p:spPr>
          <a:xfrm>
            <a:off x="4392089" y="5819466"/>
            <a:ext cx="852377" cy="615522"/>
          </a:xfrm>
          <a:prstGeom prst="rect">
            <a:avLst/>
          </a:prstGeom>
          <a:noFill/>
        </p:spPr>
        <p:txBody>
          <a:bodyPr wrap="none" lIns="179285" tIns="143428" rIns="179285" bIns="143428" rtlCol="0">
            <a:spAutoFit/>
          </a:bodyPr>
          <a:lstStyle/>
          <a:p>
            <a:pPr algn="ctr" defTabSz="914367">
              <a:lnSpc>
                <a:spcPct val="90000"/>
              </a:lnSpc>
              <a:spcAft>
                <a:spcPts val="588"/>
              </a:spcAft>
            </a:pPr>
            <a:r>
              <a:rPr lang="en-US" sz="2353" dirty="0">
                <a:gradFill>
                  <a:gsLst>
                    <a:gs pos="2917">
                      <a:srgbClr val="404040"/>
                    </a:gs>
                    <a:gs pos="30000">
                      <a:srgbClr val="404040"/>
                    </a:gs>
                  </a:gsLst>
                  <a:lin ang="5400000" scaled="0"/>
                </a:gradFill>
              </a:rPr>
              <a:t>200</a:t>
            </a:r>
          </a:p>
        </p:txBody>
      </p:sp>
      <p:sp>
        <p:nvSpPr>
          <p:cNvPr id="20" name="TextBox 19"/>
          <p:cNvSpPr txBox="1"/>
          <p:nvPr/>
        </p:nvSpPr>
        <p:spPr>
          <a:xfrm>
            <a:off x="10234630" y="5819466"/>
            <a:ext cx="1015813" cy="615522"/>
          </a:xfrm>
          <a:prstGeom prst="rect">
            <a:avLst/>
          </a:prstGeom>
          <a:noFill/>
        </p:spPr>
        <p:txBody>
          <a:bodyPr wrap="none" lIns="179285" tIns="143428" rIns="179285" bIns="143428" rtlCol="0">
            <a:spAutoFit/>
          </a:bodyPr>
          <a:lstStyle/>
          <a:p>
            <a:pPr algn="ctr" defTabSz="914367">
              <a:lnSpc>
                <a:spcPct val="90000"/>
              </a:lnSpc>
              <a:spcAft>
                <a:spcPts val="588"/>
              </a:spcAft>
            </a:pPr>
            <a:r>
              <a:rPr lang="en-US" sz="2353" dirty="0">
                <a:gradFill>
                  <a:gsLst>
                    <a:gs pos="2917">
                      <a:srgbClr val="404040"/>
                    </a:gs>
                    <a:gs pos="30000">
                      <a:srgbClr val="404040"/>
                    </a:gs>
                  </a:gsLst>
                  <a:lin ang="5400000" scaled="0"/>
                </a:gradFill>
              </a:rPr>
              <a:t>1200</a:t>
            </a:r>
          </a:p>
        </p:txBody>
      </p:sp>
      <p:sp>
        <p:nvSpPr>
          <p:cNvPr id="22" name="TextBox 21"/>
          <p:cNvSpPr txBox="1"/>
          <p:nvPr/>
        </p:nvSpPr>
        <p:spPr>
          <a:xfrm>
            <a:off x="2820571" y="5819466"/>
            <a:ext cx="1222678" cy="615522"/>
          </a:xfrm>
          <a:prstGeom prst="rect">
            <a:avLst/>
          </a:prstGeom>
          <a:noFill/>
        </p:spPr>
        <p:txBody>
          <a:bodyPr wrap="square" lIns="179285" tIns="143428" rIns="179285" bIns="143428" rtlCol="0">
            <a:spAutoFit/>
          </a:bodyPr>
          <a:lstStyle/>
          <a:p>
            <a:pPr defTabSz="914367">
              <a:lnSpc>
                <a:spcPct val="90000"/>
              </a:lnSpc>
              <a:spcAft>
                <a:spcPts val="588"/>
              </a:spcAft>
            </a:pPr>
            <a:r>
              <a:rPr lang="en-US" sz="2353" dirty="0">
                <a:gradFill>
                  <a:gsLst>
                    <a:gs pos="2917">
                      <a:srgbClr val="404040"/>
                    </a:gs>
                    <a:gs pos="30000">
                      <a:srgbClr val="404040"/>
                    </a:gs>
                  </a:gsLst>
                  <a:lin ang="5400000" scaled="0"/>
                </a:gradFill>
              </a:rPr>
              <a:t>eDTUs</a:t>
            </a:r>
          </a:p>
        </p:txBody>
      </p:sp>
      <p:sp>
        <p:nvSpPr>
          <p:cNvPr id="32" name="Rectangle 31"/>
          <p:cNvSpPr/>
          <p:nvPr/>
        </p:nvSpPr>
        <p:spPr bwMode="auto">
          <a:xfrm>
            <a:off x="5980104" y="4794790"/>
            <a:ext cx="1685807" cy="1076900"/>
          </a:xfrm>
          <a:prstGeom prst="rect">
            <a:avLst/>
          </a:prstGeom>
          <a:no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solidFill>
                <a:srgbClr val="00B050"/>
              </a:solidFill>
              <a:ea typeface="Segoe UI" pitchFamily="34" charset="0"/>
              <a:cs typeface="Segoe UI" pitchFamily="34" charset="0"/>
            </a:endParaRPr>
          </a:p>
        </p:txBody>
      </p:sp>
      <p:sp>
        <p:nvSpPr>
          <p:cNvPr id="36" name="Rectangle 35"/>
          <p:cNvSpPr/>
          <p:nvPr/>
        </p:nvSpPr>
        <p:spPr bwMode="auto">
          <a:xfrm>
            <a:off x="7955478" y="3693130"/>
            <a:ext cx="1685807" cy="2178560"/>
          </a:xfrm>
          <a:prstGeom prst="rect">
            <a:avLst/>
          </a:prstGeom>
          <a:no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solidFill>
                <a:srgbClr val="00B050"/>
              </a:solidFill>
              <a:ea typeface="Segoe UI" pitchFamily="34" charset="0"/>
              <a:cs typeface="Segoe UI" pitchFamily="34" charset="0"/>
            </a:endParaRPr>
          </a:p>
        </p:txBody>
      </p:sp>
      <p:sp>
        <p:nvSpPr>
          <p:cNvPr id="39" name="TextBox 38"/>
          <p:cNvSpPr txBox="1"/>
          <p:nvPr/>
        </p:nvSpPr>
        <p:spPr>
          <a:xfrm>
            <a:off x="6421713" y="5819466"/>
            <a:ext cx="852377" cy="615522"/>
          </a:xfrm>
          <a:prstGeom prst="rect">
            <a:avLst/>
          </a:prstGeom>
          <a:noFill/>
        </p:spPr>
        <p:txBody>
          <a:bodyPr wrap="none" lIns="179285" tIns="143428" rIns="179285" bIns="143428" rtlCol="0">
            <a:spAutoFit/>
          </a:bodyPr>
          <a:lstStyle/>
          <a:p>
            <a:pPr algn="ctr" defTabSz="914367">
              <a:lnSpc>
                <a:spcPct val="90000"/>
              </a:lnSpc>
              <a:spcAft>
                <a:spcPts val="588"/>
              </a:spcAft>
            </a:pPr>
            <a:r>
              <a:rPr lang="en-US" sz="2353" dirty="0">
                <a:gradFill>
                  <a:gsLst>
                    <a:gs pos="2917">
                      <a:srgbClr val="404040"/>
                    </a:gs>
                    <a:gs pos="30000">
                      <a:srgbClr val="404040"/>
                    </a:gs>
                  </a:gsLst>
                  <a:lin ang="5400000" scaled="0"/>
                </a:gradFill>
              </a:rPr>
              <a:t>400</a:t>
            </a:r>
          </a:p>
        </p:txBody>
      </p:sp>
      <p:sp>
        <p:nvSpPr>
          <p:cNvPr id="40" name="TextBox 39"/>
          <p:cNvSpPr txBox="1"/>
          <p:nvPr/>
        </p:nvSpPr>
        <p:spPr>
          <a:xfrm>
            <a:off x="8328172" y="5819466"/>
            <a:ext cx="852377" cy="615522"/>
          </a:xfrm>
          <a:prstGeom prst="rect">
            <a:avLst/>
          </a:prstGeom>
          <a:noFill/>
        </p:spPr>
        <p:txBody>
          <a:bodyPr wrap="none" lIns="179285" tIns="143428" rIns="179285" bIns="143428" rtlCol="0">
            <a:spAutoFit/>
          </a:bodyPr>
          <a:lstStyle/>
          <a:p>
            <a:pPr algn="ctr" defTabSz="914367">
              <a:lnSpc>
                <a:spcPct val="90000"/>
              </a:lnSpc>
              <a:spcAft>
                <a:spcPts val="588"/>
              </a:spcAft>
            </a:pPr>
            <a:r>
              <a:rPr lang="en-US" sz="2353" dirty="0">
                <a:gradFill>
                  <a:gsLst>
                    <a:gs pos="2917">
                      <a:srgbClr val="404040"/>
                    </a:gs>
                    <a:gs pos="30000">
                      <a:srgbClr val="404040"/>
                    </a:gs>
                  </a:gsLst>
                  <a:lin ang="5400000" scaled="0"/>
                </a:gradFill>
              </a:rPr>
              <a:t>800</a:t>
            </a:r>
          </a:p>
        </p:txBody>
      </p:sp>
      <p:sp>
        <p:nvSpPr>
          <p:cNvPr id="3" name="TextBox 2"/>
          <p:cNvSpPr txBox="1"/>
          <p:nvPr/>
        </p:nvSpPr>
        <p:spPr>
          <a:xfrm>
            <a:off x="5790841" y="203939"/>
            <a:ext cx="1570108" cy="615522"/>
          </a:xfrm>
          <a:prstGeom prst="rect">
            <a:avLst/>
          </a:prstGeom>
          <a:noFill/>
        </p:spPr>
        <p:txBody>
          <a:bodyPr wrap="none" lIns="179285" tIns="143428" rIns="179285" bIns="143428" rtlCol="0">
            <a:spAutoFit/>
          </a:bodyPr>
          <a:lstStyle/>
          <a:p>
            <a:pPr defTabSz="914367">
              <a:lnSpc>
                <a:spcPct val="90000"/>
              </a:lnSpc>
              <a:spcAft>
                <a:spcPts val="588"/>
              </a:spcAft>
            </a:pPr>
            <a:r>
              <a:rPr lang="en-US" sz="2353" dirty="0">
                <a:solidFill>
                  <a:srgbClr val="00B050"/>
                </a:solidFill>
              </a:rPr>
              <a:t>PREVIEW</a:t>
            </a:r>
          </a:p>
        </p:txBody>
      </p:sp>
      <p:sp>
        <p:nvSpPr>
          <p:cNvPr id="23" name="Text Placeholder 2"/>
          <p:cNvSpPr txBox="1">
            <a:spLocks/>
          </p:cNvSpPr>
          <p:nvPr/>
        </p:nvSpPr>
        <p:spPr>
          <a:xfrm>
            <a:off x="350525" y="1213055"/>
            <a:ext cx="9480579" cy="2522432"/>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0000"/>
              </a:lnSpc>
            </a:pPr>
            <a:r>
              <a:rPr lang="en-US" sz="1961" dirty="0">
                <a:solidFill>
                  <a:srgbClr val="404040"/>
                </a:solidFill>
              </a:rPr>
              <a:t>Elastic databases, Elastic database pools</a:t>
            </a:r>
          </a:p>
          <a:p>
            <a:pPr>
              <a:lnSpc>
                <a:spcPct val="100000"/>
              </a:lnSpc>
            </a:pPr>
            <a:r>
              <a:rPr lang="en-US" sz="1961" dirty="0">
                <a:solidFill>
                  <a:srgbClr val="404040"/>
                </a:solidFill>
              </a:rPr>
              <a:t>Pooled resources leveraged by many databases</a:t>
            </a:r>
            <a:endParaRPr lang="en-US" sz="1961" dirty="0">
              <a:solidFill>
                <a:srgbClr val="00B050"/>
              </a:solidFill>
            </a:endParaRPr>
          </a:p>
          <a:p>
            <a:pPr>
              <a:lnSpc>
                <a:spcPct val="100000"/>
              </a:lnSpc>
            </a:pPr>
            <a:r>
              <a:rPr lang="en-US" sz="1961" b="1" dirty="0">
                <a:solidFill>
                  <a:srgbClr val="00B050"/>
                </a:solidFill>
              </a:rPr>
              <a:t>Standard</a:t>
            </a:r>
            <a:r>
              <a:rPr lang="en-US" sz="1961" dirty="0">
                <a:solidFill>
                  <a:srgbClr val="404040"/>
                </a:solidFill>
              </a:rPr>
              <a:t> elastic pool provides 200-1200* eDTUs for up to 100* databases</a:t>
            </a:r>
          </a:p>
          <a:p>
            <a:pPr>
              <a:lnSpc>
                <a:spcPct val="100000"/>
              </a:lnSpc>
            </a:pPr>
            <a:r>
              <a:rPr lang="en-US" sz="1961" b="1" dirty="0">
                <a:solidFill>
                  <a:srgbClr val="00B050"/>
                </a:solidFill>
              </a:rPr>
              <a:t>Elastic Standard </a:t>
            </a:r>
            <a:r>
              <a:rPr lang="en-US" sz="1961" dirty="0">
                <a:solidFill>
                  <a:srgbClr val="404040"/>
                </a:solidFill>
              </a:rPr>
              <a:t>databases can burst up to 100 eDTUs (S3 level)</a:t>
            </a:r>
          </a:p>
          <a:p>
            <a:pPr>
              <a:lnSpc>
                <a:spcPct val="100000"/>
              </a:lnSpc>
            </a:pPr>
            <a:r>
              <a:rPr lang="en-US" sz="1961" dirty="0">
                <a:gradFill>
                  <a:gsLst>
                    <a:gs pos="1250">
                      <a:srgbClr val="404040"/>
                    </a:gs>
                    <a:gs pos="100000">
                      <a:srgbClr val="404040"/>
                    </a:gs>
                  </a:gsLst>
                  <a:lin ang="5400000" scaled="0"/>
                </a:gradFill>
              </a:rPr>
              <a:t>Create/configure pool via portal, PowerShell, REST APIs </a:t>
            </a:r>
          </a:p>
          <a:p>
            <a:pPr>
              <a:lnSpc>
                <a:spcPct val="100000"/>
              </a:lnSpc>
            </a:pPr>
            <a:r>
              <a:rPr lang="en-US" sz="1961" dirty="0">
                <a:gradFill>
                  <a:gsLst>
                    <a:gs pos="1250">
                      <a:srgbClr val="404040"/>
                    </a:gs>
                    <a:gs pos="100000">
                      <a:srgbClr val="404040"/>
                    </a:gs>
                  </a:gsLst>
                  <a:lin ang="5400000" scaled="0"/>
                </a:gradFill>
              </a:rPr>
              <a:t>Move databases in/out using portal, PowerShell, REST APIs, T-SQL</a:t>
            </a:r>
          </a:p>
          <a:p>
            <a:pPr>
              <a:lnSpc>
                <a:spcPct val="100000"/>
              </a:lnSpc>
            </a:pPr>
            <a:r>
              <a:rPr lang="en-US" sz="1961" dirty="0">
                <a:gradFill>
                  <a:gsLst>
                    <a:gs pos="1250">
                      <a:srgbClr val="404040"/>
                    </a:gs>
                    <a:gs pos="100000">
                      <a:srgbClr val="404040"/>
                    </a:gs>
                  </a:gsLst>
                  <a:lin ang="5400000" scaled="0"/>
                </a:gradFill>
              </a:rPr>
              <a:t>Databases remain online throughout</a:t>
            </a:r>
          </a:p>
          <a:p>
            <a:pPr>
              <a:lnSpc>
                <a:spcPct val="100000"/>
              </a:lnSpc>
            </a:pPr>
            <a:r>
              <a:rPr lang="en-US" sz="1961" dirty="0">
                <a:gradFill>
                  <a:gsLst>
                    <a:gs pos="1250">
                      <a:srgbClr val="404040"/>
                    </a:gs>
                    <a:gs pos="100000">
                      <a:srgbClr val="404040"/>
                    </a:gs>
                  </a:gsLst>
                  <a:lin ang="5400000" scaled="0"/>
                </a:gradFill>
              </a:rPr>
              <a:t>Monitoring and alerting is available on both pool and databases</a:t>
            </a:r>
            <a:r>
              <a:rPr lang="en-US" sz="1961" dirty="0">
                <a:solidFill>
                  <a:srgbClr val="404040"/>
                </a:solidFill>
              </a:rPr>
              <a:t>  </a:t>
            </a:r>
            <a:endParaRPr lang="en-US" sz="1961" dirty="0">
              <a:gradFill>
                <a:gsLst>
                  <a:gs pos="1250">
                    <a:srgbClr val="404040"/>
                  </a:gs>
                  <a:gs pos="100000">
                    <a:srgbClr val="404040"/>
                  </a:gs>
                </a:gsLst>
                <a:lin ang="5400000" scaled="0"/>
              </a:gradFill>
            </a:endParaRPr>
          </a:p>
        </p:txBody>
      </p:sp>
      <p:sp>
        <p:nvSpPr>
          <p:cNvPr id="15" name="Rectangle 14"/>
          <p:cNvSpPr/>
          <p:nvPr/>
        </p:nvSpPr>
        <p:spPr>
          <a:xfrm>
            <a:off x="269241" y="6495443"/>
            <a:ext cx="8483602" cy="301727"/>
          </a:xfrm>
          <a:prstGeom prst="rect">
            <a:avLst/>
          </a:prstGeom>
        </p:spPr>
        <p:txBody>
          <a:bodyPr wrap="none">
            <a:spAutoFit/>
          </a:bodyPr>
          <a:lstStyle/>
          <a:p>
            <a:pPr defTabSz="914367"/>
            <a:r>
              <a:rPr lang="en-US" sz="1372" dirty="0">
                <a:solidFill>
                  <a:srgbClr val="404040"/>
                </a:solidFill>
              </a:rPr>
              <a:t>*Additional pricing tiers may be introduced, and the ranges and limits may be increased during the preview</a:t>
            </a:r>
          </a:p>
        </p:txBody>
      </p:sp>
      <p:grpSp>
        <p:nvGrpSpPr>
          <p:cNvPr id="7" name="Group 6"/>
          <p:cNvGrpSpPr/>
          <p:nvPr/>
        </p:nvGrpSpPr>
        <p:grpSpPr>
          <a:xfrm>
            <a:off x="4228449" y="5473097"/>
            <a:ext cx="1281055" cy="271667"/>
            <a:chOff x="4313237" y="5582348"/>
            <a:chExt cx="1306743" cy="277114"/>
          </a:xfrm>
        </p:grpSpPr>
        <p:grpSp>
          <p:nvGrpSpPr>
            <p:cNvPr id="2" name="Group 1"/>
            <p:cNvGrpSpPr/>
            <p:nvPr/>
          </p:nvGrpSpPr>
          <p:grpSpPr>
            <a:xfrm>
              <a:off x="4387586" y="5582348"/>
              <a:ext cx="602070" cy="223776"/>
              <a:chOff x="621719" y="4712770"/>
              <a:chExt cx="1904166" cy="707737"/>
            </a:xfrm>
          </p:grpSpPr>
          <p:sp>
            <p:nvSpPr>
              <p:cNvPr id="30" name="Can 2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3" name="Can 32"/>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4" name="Can 33"/>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5" name="Group 34"/>
            <p:cNvGrpSpPr/>
            <p:nvPr/>
          </p:nvGrpSpPr>
          <p:grpSpPr>
            <a:xfrm>
              <a:off x="4353433" y="5611941"/>
              <a:ext cx="602070" cy="223776"/>
              <a:chOff x="621719" y="4712770"/>
              <a:chExt cx="1904166" cy="707737"/>
            </a:xfrm>
          </p:grpSpPr>
          <p:sp>
            <p:nvSpPr>
              <p:cNvPr id="37" name="Can 36"/>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8" name="Can 37"/>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1" name="Can 40"/>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2" name="Group 41"/>
            <p:cNvGrpSpPr/>
            <p:nvPr/>
          </p:nvGrpSpPr>
          <p:grpSpPr>
            <a:xfrm>
              <a:off x="4313237" y="5635686"/>
              <a:ext cx="602070" cy="223776"/>
              <a:chOff x="621719" y="4712770"/>
              <a:chExt cx="1904166" cy="707737"/>
            </a:xfrm>
          </p:grpSpPr>
          <p:sp>
            <p:nvSpPr>
              <p:cNvPr id="43" name="Can 42"/>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4" name="Can 43"/>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5" name="Can 44"/>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6" name="Group 45"/>
            <p:cNvGrpSpPr/>
            <p:nvPr/>
          </p:nvGrpSpPr>
          <p:grpSpPr>
            <a:xfrm>
              <a:off x="5017910" y="5582348"/>
              <a:ext cx="602070" cy="223776"/>
              <a:chOff x="621719" y="4712770"/>
              <a:chExt cx="1904166" cy="707737"/>
            </a:xfrm>
          </p:grpSpPr>
          <p:sp>
            <p:nvSpPr>
              <p:cNvPr id="47" name="Can 46"/>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8" name="Can 47"/>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9" name="Can 48"/>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0" name="Group 49"/>
            <p:cNvGrpSpPr/>
            <p:nvPr/>
          </p:nvGrpSpPr>
          <p:grpSpPr>
            <a:xfrm>
              <a:off x="4983757" y="5611941"/>
              <a:ext cx="602070" cy="223776"/>
              <a:chOff x="621719" y="4712770"/>
              <a:chExt cx="1904166" cy="707737"/>
            </a:xfrm>
          </p:grpSpPr>
          <p:sp>
            <p:nvSpPr>
              <p:cNvPr id="51" name="Can 5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2" name="Can 5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3" name="Can 5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4" name="Group 53"/>
            <p:cNvGrpSpPr/>
            <p:nvPr/>
          </p:nvGrpSpPr>
          <p:grpSpPr>
            <a:xfrm>
              <a:off x="4943561" y="5635686"/>
              <a:ext cx="602070" cy="223776"/>
              <a:chOff x="621719" y="4712770"/>
              <a:chExt cx="1904166" cy="707737"/>
            </a:xfrm>
          </p:grpSpPr>
          <p:sp>
            <p:nvSpPr>
              <p:cNvPr id="55" name="Can 5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6" name="Can 5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7" name="Can 5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133" name="Group 132"/>
          <p:cNvGrpSpPr/>
          <p:nvPr/>
        </p:nvGrpSpPr>
        <p:grpSpPr>
          <a:xfrm>
            <a:off x="6170703" y="5468185"/>
            <a:ext cx="1281055" cy="271667"/>
            <a:chOff x="4313237" y="5582348"/>
            <a:chExt cx="1306743" cy="277114"/>
          </a:xfrm>
        </p:grpSpPr>
        <p:grpSp>
          <p:nvGrpSpPr>
            <p:cNvPr id="134" name="Group 133"/>
            <p:cNvGrpSpPr/>
            <p:nvPr/>
          </p:nvGrpSpPr>
          <p:grpSpPr>
            <a:xfrm>
              <a:off x="4387586" y="5582348"/>
              <a:ext cx="602070" cy="223776"/>
              <a:chOff x="621719" y="4712770"/>
              <a:chExt cx="1904166" cy="707737"/>
            </a:xfrm>
          </p:grpSpPr>
          <p:sp>
            <p:nvSpPr>
              <p:cNvPr id="155" name="Can 15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56" name="Can 15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57" name="Can 15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135" name="Group 134"/>
            <p:cNvGrpSpPr/>
            <p:nvPr/>
          </p:nvGrpSpPr>
          <p:grpSpPr>
            <a:xfrm>
              <a:off x="4353433" y="5611941"/>
              <a:ext cx="602070" cy="223776"/>
              <a:chOff x="621719" y="4712770"/>
              <a:chExt cx="1904166" cy="707737"/>
            </a:xfrm>
          </p:grpSpPr>
          <p:sp>
            <p:nvSpPr>
              <p:cNvPr id="152" name="Can 151"/>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53" name="Can 152"/>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54" name="Can 153"/>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136" name="Group 135"/>
            <p:cNvGrpSpPr/>
            <p:nvPr/>
          </p:nvGrpSpPr>
          <p:grpSpPr>
            <a:xfrm>
              <a:off x="4313237" y="5635686"/>
              <a:ext cx="602070" cy="223776"/>
              <a:chOff x="621719" y="4712770"/>
              <a:chExt cx="1904166" cy="707737"/>
            </a:xfrm>
          </p:grpSpPr>
          <p:sp>
            <p:nvSpPr>
              <p:cNvPr id="149" name="Can 148"/>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50" name="Can 149"/>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51" name="Can 150"/>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137" name="Group 136"/>
            <p:cNvGrpSpPr/>
            <p:nvPr/>
          </p:nvGrpSpPr>
          <p:grpSpPr>
            <a:xfrm>
              <a:off x="5017910" y="5582348"/>
              <a:ext cx="602070" cy="223776"/>
              <a:chOff x="621719" y="4712770"/>
              <a:chExt cx="1904166" cy="707737"/>
            </a:xfrm>
          </p:grpSpPr>
          <p:sp>
            <p:nvSpPr>
              <p:cNvPr id="146" name="Can 14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47" name="Can 14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48" name="Can 14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138" name="Group 137"/>
            <p:cNvGrpSpPr/>
            <p:nvPr/>
          </p:nvGrpSpPr>
          <p:grpSpPr>
            <a:xfrm>
              <a:off x="4983757" y="5611941"/>
              <a:ext cx="602070" cy="223776"/>
              <a:chOff x="621719" y="4712770"/>
              <a:chExt cx="1904166" cy="707737"/>
            </a:xfrm>
          </p:grpSpPr>
          <p:sp>
            <p:nvSpPr>
              <p:cNvPr id="143" name="Can 142"/>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44" name="Can 143"/>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45" name="Can 144"/>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139" name="Group 138"/>
            <p:cNvGrpSpPr/>
            <p:nvPr/>
          </p:nvGrpSpPr>
          <p:grpSpPr>
            <a:xfrm>
              <a:off x="4943561" y="5635686"/>
              <a:ext cx="602070" cy="223776"/>
              <a:chOff x="621719" y="4712770"/>
              <a:chExt cx="1904166" cy="707737"/>
            </a:xfrm>
          </p:grpSpPr>
          <p:sp>
            <p:nvSpPr>
              <p:cNvPr id="140" name="Can 13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41" name="Can 14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42" name="Can 14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158" name="Group 157"/>
          <p:cNvGrpSpPr/>
          <p:nvPr/>
        </p:nvGrpSpPr>
        <p:grpSpPr>
          <a:xfrm>
            <a:off x="6170703" y="5248991"/>
            <a:ext cx="1281055" cy="271667"/>
            <a:chOff x="4313237" y="5582348"/>
            <a:chExt cx="1306743" cy="277114"/>
          </a:xfrm>
        </p:grpSpPr>
        <p:grpSp>
          <p:nvGrpSpPr>
            <p:cNvPr id="159" name="Group 158"/>
            <p:cNvGrpSpPr/>
            <p:nvPr/>
          </p:nvGrpSpPr>
          <p:grpSpPr>
            <a:xfrm>
              <a:off x="4387586" y="5582348"/>
              <a:ext cx="602070" cy="223776"/>
              <a:chOff x="621719" y="4712770"/>
              <a:chExt cx="1904166" cy="707737"/>
            </a:xfrm>
          </p:grpSpPr>
          <p:sp>
            <p:nvSpPr>
              <p:cNvPr id="180" name="Can 17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81" name="Can 18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82" name="Can 18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160" name="Group 159"/>
            <p:cNvGrpSpPr/>
            <p:nvPr/>
          </p:nvGrpSpPr>
          <p:grpSpPr>
            <a:xfrm>
              <a:off x="4353433" y="5611941"/>
              <a:ext cx="602070" cy="223776"/>
              <a:chOff x="621719" y="4712770"/>
              <a:chExt cx="1904166" cy="707737"/>
            </a:xfrm>
          </p:grpSpPr>
          <p:sp>
            <p:nvSpPr>
              <p:cNvPr id="177" name="Can 176"/>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78" name="Can 177"/>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79" name="Can 178"/>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161" name="Group 160"/>
            <p:cNvGrpSpPr/>
            <p:nvPr/>
          </p:nvGrpSpPr>
          <p:grpSpPr>
            <a:xfrm>
              <a:off x="4313237" y="5635686"/>
              <a:ext cx="602070" cy="223776"/>
              <a:chOff x="621719" y="4712770"/>
              <a:chExt cx="1904166" cy="707737"/>
            </a:xfrm>
          </p:grpSpPr>
          <p:sp>
            <p:nvSpPr>
              <p:cNvPr id="174" name="Can 173"/>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75" name="Can 174"/>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76" name="Can 175"/>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162" name="Group 161"/>
            <p:cNvGrpSpPr/>
            <p:nvPr/>
          </p:nvGrpSpPr>
          <p:grpSpPr>
            <a:xfrm>
              <a:off x="5017910" y="5582348"/>
              <a:ext cx="602070" cy="223776"/>
              <a:chOff x="621719" y="4712770"/>
              <a:chExt cx="1904166" cy="707737"/>
            </a:xfrm>
          </p:grpSpPr>
          <p:sp>
            <p:nvSpPr>
              <p:cNvPr id="171" name="Can 17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72" name="Can 17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73" name="Can 17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163" name="Group 162"/>
            <p:cNvGrpSpPr/>
            <p:nvPr/>
          </p:nvGrpSpPr>
          <p:grpSpPr>
            <a:xfrm>
              <a:off x="4983757" y="5611941"/>
              <a:ext cx="602070" cy="223776"/>
              <a:chOff x="621719" y="4712770"/>
              <a:chExt cx="1904166" cy="707737"/>
            </a:xfrm>
          </p:grpSpPr>
          <p:sp>
            <p:nvSpPr>
              <p:cNvPr id="168" name="Can 167"/>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69" name="Can 168"/>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70" name="Can 169"/>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164" name="Group 163"/>
            <p:cNvGrpSpPr/>
            <p:nvPr/>
          </p:nvGrpSpPr>
          <p:grpSpPr>
            <a:xfrm>
              <a:off x="4943561" y="5635686"/>
              <a:ext cx="602070" cy="223776"/>
              <a:chOff x="621719" y="4712770"/>
              <a:chExt cx="1904166" cy="707737"/>
            </a:xfrm>
          </p:grpSpPr>
          <p:sp>
            <p:nvSpPr>
              <p:cNvPr id="165" name="Can 16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66" name="Can 16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67" name="Can 16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183" name="Group 182"/>
          <p:cNvGrpSpPr/>
          <p:nvPr/>
        </p:nvGrpSpPr>
        <p:grpSpPr>
          <a:xfrm>
            <a:off x="6170703" y="5019247"/>
            <a:ext cx="1281055" cy="271667"/>
            <a:chOff x="4313237" y="5582348"/>
            <a:chExt cx="1306743" cy="277114"/>
          </a:xfrm>
        </p:grpSpPr>
        <p:grpSp>
          <p:nvGrpSpPr>
            <p:cNvPr id="184" name="Group 183"/>
            <p:cNvGrpSpPr/>
            <p:nvPr/>
          </p:nvGrpSpPr>
          <p:grpSpPr>
            <a:xfrm>
              <a:off x="4387586" y="5582348"/>
              <a:ext cx="602070" cy="223776"/>
              <a:chOff x="621719" y="4712770"/>
              <a:chExt cx="1904166" cy="707737"/>
            </a:xfrm>
          </p:grpSpPr>
          <p:sp>
            <p:nvSpPr>
              <p:cNvPr id="205" name="Can 20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06" name="Can 20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07" name="Can 20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185" name="Group 184"/>
            <p:cNvGrpSpPr/>
            <p:nvPr/>
          </p:nvGrpSpPr>
          <p:grpSpPr>
            <a:xfrm>
              <a:off x="4353433" y="5611941"/>
              <a:ext cx="602070" cy="223776"/>
              <a:chOff x="621719" y="4712770"/>
              <a:chExt cx="1904166" cy="707737"/>
            </a:xfrm>
          </p:grpSpPr>
          <p:sp>
            <p:nvSpPr>
              <p:cNvPr id="202" name="Can 201"/>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03" name="Can 202"/>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04" name="Can 203"/>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186" name="Group 185"/>
            <p:cNvGrpSpPr/>
            <p:nvPr/>
          </p:nvGrpSpPr>
          <p:grpSpPr>
            <a:xfrm>
              <a:off x="4313237" y="5635686"/>
              <a:ext cx="602070" cy="223776"/>
              <a:chOff x="621719" y="4712770"/>
              <a:chExt cx="1904166" cy="707737"/>
            </a:xfrm>
          </p:grpSpPr>
          <p:sp>
            <p:nvSpPr>
              <p:cNvPr id="199" name="Can 198"/>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00" name="Can 199"/>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01" name="Can 200"/>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187" name="Group 186"/>
            <p:cNvGrpSpPr/>
            <p:nvPr/>
          </p:nvGrpSpPr>
          <p:grpSpPr>
            <a:xfrm>
              <a:off x="5017910" y="5582348"/>
              <a:ext cx="602070" cy="223776"/>
              <a:chOff x="621719" y="4712770"/>
              <a:chExt cx="1904166" cy="707737"/>
            </a:xfrm>
          </p:grpSpPr>
          <p:sp>
            <p:nvSpPr>
              <p:cNvPr id="196" name="Can 19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97" name="Can 19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98" name="Can 19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188" name="Group 187"/>
            <p:cNvGrpSpPr/>
            <p:nvPr/>
          </p:nvGrpSpPr>
          <p:grpSpPr>
            <a:xfrm>
              <a:off x="4983757" y="5611941"/>
              <a:ext cx="602070" cy="223776"/>
              <a:chOff x="621719" y="4712770"/>
              <a:chExt cx="1904166" cy="707737"/>
            </a:xfrm>
          </p:grpSpPr>
          <p:sp>
            <p:nvSpPr>
              <p:cNvPr id="193" name="Can 192"/>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94" name="Can 193"/>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95" name="Can 194"/>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189" name="Group 188"/>
            <p:cNvGrpSpPr/>
            <p:nvPr/>
          </p:nvGrpSpPr>
          <p:grpSpPr>
            <a:xfrm>
              <a:off x="4943561" y="5635686"/>
              <a:ext cx="602070" cy="223776"/>
              <a:chOff x="621719" y="4712770"/>
              <a:chExt cx="1904166" cy="707737"/>
            </a:xfrm>
          </p:grpSpPr>
          <p:sp>
            <p:nvSpPr>
              <p:cNvPr id="190" name="Can 18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91" name="Can 19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92" name="Can 19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208" name="Group 207"/>
          <p:cNvGrpSpPr/>
          <p:nvPr/>
        </p:nvGrpSpPr>
        <p:grpSpPr>
          <a:xfrm>
            <a:off x="8187658" y="5468185"/>
            <a:ext cx="1281055" cy="271667"/>
            <a:chOff x="4313237" y="5582348"/>
            <a:chExt cx="1306743" cy="277114"/>
          </a:xfrm>
        </p:grpSpPr>
        <p:grpSp>
          <p:nvGrpSpPr>
            <p:cNvPr id="209" name="Group 208"/>
            <p:cNvGrpSpPr/>
            <p:nvPr/>
          </p:nvGrpSpPr>
          <p:grpSpPr>
            <a:xfrm>
              <a:off x="4387586" y="5582348"/>
              <a:ext cx="602070" cy="223776"/>
              <a:chOff x="621719" y="4712770"/>
              <a:chExt cx="1904166" cy="707737"/>
            </a:xfrm>
          </p:grpSpPr>
          <p:sp>
            <p:nvSpPr>
              <p:cNvPr id="230" name="Can 22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31" name="Can 23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32" name="Can 23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210" name="Group 209"/>
            <p:cNvGrpSpPr/>
            <p:nvPr/>
          </p:nvGrpSpPr>
          <p:grpSpPr>
            <a:xfrm>
              <a:off x="4353433" y="5611941"/>
              <a:ext cx="602070" cy="223776"/>
              <a:chOff x="621719" y="4712770"/>
              <a:chExt cx="1904166" cy="707737"/>
            </a:xfrm>
          </p:grpSpPr>
          <p:sp>
            <p:nvSpPr>
              <p:cNvPr id="227" name="Can 226"/>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28" name="Can 227"/>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29" name="Can 228"/>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211" name="Group 210"/>
            <p:cNvGrpSpPr/>
            <p:nvPr/>
          </p:nvGrpSpPr>
          <p:grpSpPr>
            <a:xfrm>
              <a:off x="4313237" y="5635686"/>
              <a:ext cx="602070" cy="223776"/>
              <a:chOff x="621719" y="4712770"/>
              <a:chExt cx="1904166" cy="707737"/>
            </a:xfrm>
          </p:grpSpPr>
          <p:sp>
            <p:nvSpPr>
              <p:cNvPr id="224" name="Can 223"/>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25" name="Can 224"/>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26" name="Can 225"/>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212" name="Group 211"/>
            <p:cNvGrpSpPr/>
            <p:nvPr/>
          </p:nvGrpSpPr>
          <p:grpSpPr>
            <a:xfrm>
              <a:off x="5017910" y="5582348"/>
              <a:ext cx="602070" cy="223776"/>
              <a:chOff x="621719" y="4712770"/>
              <a:chExt cx="1904166" cy="707737"/>
            </a:xfrm>
          </p:grpSpPr>
          <p:sp>
            <p:nvSpPr>
              <p:cNvPr id="221" name="Can 22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22" name="Can 22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23" name="Can 22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213" name="Group 212"/>
            <p:cNvGrpSpPr/>
            <p:nvPr/>
          </p:nvGrpSpPr>
          <p:grpSpPr>
            <a:xfrm>
              <a:off x="4983757" y="5611941"/>
              <a:ext cx="602070" cy="223776"/>
              <a:chOff x="621719" y="4712770"/>
              <a:chExt cx="1904166" cy="707737"/>
            </a:xfrm>
          </p:grpSpPr>
          <p:sp>
            <p:nvSpPr>
              <p:cNvPr id="218" name="Can 217"/>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19" name="Can 218"/>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20" name="Can 219"/>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214" name="Group 213"/>
            <p:cNvGrpSpPr/>
            <p:nvPr/>
          </p:nvGrpSpPr>
          <p:grpSpPr>
            <a:xfrm>
              <a:off x="4943561" y="5635686"/>
              <a:ext cx="602070" cy="223776"/>
              <a:chOff x="621719" y="4712770"/>
              <a:chExt cx="1904166" cy="707737"/>
            </a:xfrm>
          </p:grpSpPr>
          <p:sp>
            <p:nvSpPr>
              <p:cNvPr id="215" name="Can 21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16" name="Can 21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17" name="Can 21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233" name="Group 232"/>
          <p:cNvGrpSpPr/>
          <p:nvPr/>
        </p:nvGrpSpPr>
        <p:grpSpPr>
          <a:xfrm>
            <a:off x="8187658" y="5248991"/>
            <a:ext cx="1281055" cy="271667"/>
            <a:chOff x="4313237" y="5582348"/>
            <a:chExt cx="1306743" cy="277114"/>
          </a:xfrm>
        </p:grpSpPr>
        <p:grpSp>
          <p:nvGrpSpPr>
            <p:cNvPr id="234" name="Group 233"/>
            <p:cNvGrpSpPr/>
            <p:nvPr/>
          </p:nvGrpSpPr>
          <p:grpSpPr>
            <a:xfrm>
              <a:off x="4387586" y="5582348"/>
              <a:ext cx="602070" cy="223776"/>
              <a:chOff x="621719" y="4712770"/>
              <a:chExt cx="1904166" cy="707737"/>
            </a:xfrm>
          </p:grpSpPr>
          <p:sp>
            <p:nvSpPr>
              <p:cNvPr id="255" name="Can 25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56" name="Can 25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57" name="Can 25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235" name="Group 234"/>
            <p:cNvGrpSpPr/>
            <p:nvPr/>
          </p:nvGrpSpPr>
          <p:grpSpPr>
            <a:xfrm>
              <a:off x="4353433" y="5611941"/>
              <a:ext cx="602070" cy="223776"/>
              <a:chOff x="621719" y="4712770"/>
              <a:chExt cx="1904166" cy="707737"/>
            </a:xfrm>
          </p:grpSpPr>
          <p:sp>
            <p:nvSpPr>
              <p:cNvPr id="252" name="Can 251"/>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53" name="Can 252"/>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54" name="Can 253"/>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236" name="Group 235"/>
            <p:cNvGrpSpPr/>
            <p:nvPr/>
          </p:nvGrpSpPr>
          <p:grpSpPr>
            <a:xfrm>
              <a:off x="4313237" y="5635686"/>
              <a:ext cx="602070" cy="223776"/>
              <a:chOff x="621719" y="4712770"/>
              <a:chExt cx="1904166" cy="707737"/>
            </a:xfrm>
          </p:grpSpPr>
          <p:sp>
            <p:nvSpPr>
              <p:cNvPr id="249" name="Can 248"/>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50" name="Can 249"/>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51" name="Can 250"/>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237" name="Group 236"/>
            <p:cNvGrpSpPr/>
            <p:nvPr/>
          </p:nvGrpSpPr>
          <p:grpSpPr>
            <a:xfrm>
              <a:off x="5017910" y="5582348"/>
              <a:ext cx="602070" cy="223776"/>
              <a:chOff x="621719" y="4712770"/>
              <a:chExt cx="1904166" cy="707737"/>
            </a:xfrm>
          </p:grpSpPr>
          <p:sp>
            <p:nvSpPr>
              <p:cNvPr id="246" name="Can 24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47" name="Can 24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48" name="Can 24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238" name="Group 237"/>
            <p:cNvGrpSpPr/>
            <p:nvPr/>
          </p:nvGrpSpPr>
          <p:grpSpPr>
            <a:xfrm>
              <a:off x="4983757" y="5611941"/>
              <a:ext cx="602070" cy="223776"/>
              <a:chOff x="621719" y="4712770"/>
              <a:chExt cx="1904166" cy="707737"/>
            </a:xfrm>
          </p:grpSpPr>
          <p:sp>
            <p:nvSpPr>
              <p:cNvPr id="243" name="Can 242"/>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44" name="Can 243"/>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45" name="Can 244"/>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239" name="Group 238"/>
            <p:cNvGrpSpPr/>
            <p:nvPr/>
          </p:nvGrpSpPr>
          <p:grpSpPr>
            <a:xfrm>
              <a:off x="4943561" y="5635686"/>
              <a:ext cx="602070" cy="223776"/>
              <a:chOff x="621719" y="4712770"/>
              <a:chExt cx="1904166" cy="707737"/>
            </a:xfrm>
          </p:grpSpPr>
          <p:sp>
            <p:nvSpPr>
              <p:cNvPr id="240" name="Can 23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41" name="Can 24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42" name="Can 24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258" name="Group 257"/>
          <p:cNvGrpSpPr/>
          <p:nvPr/>
        </p:nvGrpSpPr>
        <p:grpSpPr>
          <a:xfrm>
            <a:off x="8187658" y="5019247"/>
            <a:ext cx="1281055" cy="271667"/>
            <a:chOff x="4313237" y="5582348"/>
            <a:chExt cx="1306743" cy="277114"/>
          </a:xfrm>
        </p:grpSpPr>
        <p:grpSp>
          <p:nvGrpSpPr>
            <p:cNvPr id="259" name="Group 258"/>
            <p:cNvGrpSpPr/>
            <p:nvPr/>
          </p:nvGrpSpPr>
          <p:grpSpPr>
            <a:xfrm>
              <a:off x="4387586" y="5582348"/>
              <a:ext cx="602070" cy="223776"/>
              <a:chOff x="621719" y="4712770"/>
              <a:chExt cx="1904166" cy="707737"/>
            </a:xfrm>
          </p:grpSpPr>
          <p:sp>
            <p:nvSpPr>
              <p:cNvPr id="280" name="Can 27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81" name="Can 28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82" name="Can 28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260" name="Group 259"/>
            <p:cNvGrpSpPr/>
            <p:nvPr/>
          </p:nvGrpSpPr>
          <p:grpSpPr>
            <a:xfrm>
              <a:off x="4353433" y="5611941"/>
              <a:ext cx="602070" cy="223776"/>
              <a:chOff x="621719" y="4712770"/>
              <a:chExt cx="1904166" cy="707737"/>
            </a:xfrm>
          </p:grpSpPr>
          <p:sp>
            <p:nvSpPr>
              <p:cNvPr id="277" name="Can 276"/>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78" name="Can 277"/>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79" name="Can 278"/>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261" name="Group 260"/>
            <p:cNvGrpSpPr/>
            <p:nvPr/>
          </p:nvGrpSpPr>
          <p:grpSpPr>
            <a:xfrm>
              <a:off x="4313237" y="5635686"/>
              <a:ext cx="602070" cy="223776"/>
              <a:chOff x="621719" y="4712770"/>
              <a:chExt cx="1904166" cy="707737"/>
            </a:xfrm>
          </p:grpSpPr>
          <p:sp>
            <p:nvSpPr>
              <p:cNvPr id="274" name="Can 273"/>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75" name="Can 274"/>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76" name="Can 275"/>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262" name="Group 261"/>
            <p:cNvGrpSpPr/>
            <p:nvPr/>
          </p:nvGrpSpPr>
          <p:grpSpPr>
            <a:xfrm>
              <a:off x="5017910" y="5582348"/>
              <a:ext cx="602070" cy="223776"/>
              <a:chOff x="621719" y="4712770"/>
              <a:chExt cx="1904166" cy="707737"/>
            </a:xfrm>
          </p:grpSpPr>
          <p:sp>
            <p:nvSpPr>
              <p:cNvPr id="271" name="Can 27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72" name="Can 27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73" name="Can 27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263" name="Group 262"/>
            <p:cNvGrpSpPr/>
            <p:nvPr/>
          </p:nvGrpSpPr>
          <p:grpSpPr>
            <a:xfrm>
              <a:off x="4983757" y="5611941"/>
              <a:ext cx="602070" cy="223776"/>
              <a:chOff x="621719" y="4712770"/>
              <a:chExt cx="1904166" cy="707737"/>
            </a:xfrm>
          </p:grpSpPr>
          <p:sp>
            <p:nvSpPr>
              <p:cNvPr id="268" name="Can 267"/>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69" name="Can 268"/>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70" name="Can 269"/>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264" name="Group 263"/>
            <p:cNvGrpSpPr/>
            <p:nvPr/>
          </p:nvGrpSpPr>
          <p:grpSpPr>
            <a:xfrm>
              <a:off x="4943561" y="5635686"/>
              <a:ext cx="602070" cy="223776"/>
              <a:chOff x="621719" y="4712770"/>
              <a:chExt cx="1904166" cy="707737"/>
            </a:xfrm>
          </p:grpSpPr>
          <p:sp>
            <p:nvSpPr>
              <p:cNvPr id="265" name="Can 26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66" name="Can 26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67" name="Can 26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283" name="Group 282"/>
          <p:cNvGrpSpPr/>
          <p:nvPr/>
        </p:nvGrpSpPr>
        <p:grpSpPr>
          <a:xfrm>
            <a:off x="8187658" y="4799870"/>
            <a:ext cx="1281055" cy="271667"/>
            <a:chOff x="4313237" y="5582348"/>
            <a:chExt cx="1306743" cy="277114"/>
          </a:xfrm>
        </p:grpSpPr>
        <p:grpSp>
          <p:nvGrpSpPr>
            <p:cNvPr id="284" name="Group 283"/>
            <p:cNvGrpSpPr/>
            <p:nvPr/>
          </p:nvGrpSpPr>
          <p:grpSpPr>
            <a:xfrm>
              <a:off x="4387586" y="5582348"/>
              <a:ext cx="602070" cy="223776"/>
              <a:chOff x="621719" y="4712770"/>
              <a:chExt cx="1904166" cy="707737"/>
            </a:xfrm>
          </p:grpSpPr>
          <p:sp>
            <p:nvSpPr>
              <p:cNvPr id="305" name="Can 30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06" name="Can 30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07" name="Can 30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285" name="Group 284"/>
            <p:cNvGrpSpPr/>
            <p:nvPr/>
          </p:nvGrpSpPr>
          <p:grpSpPr>
            <a:xfrm>
              <a:off x="4353433" y="5611941"/>
              <a:ext cx="602070" cy="223776"/>
              <a:chOff x="621719" y="4712770"/>
              <a:chExt cx="1904166" cy="707737"/>
            </a:xfrm>
          </p:grpSpPr>
          <p:sp>
            <p:nvSpPr>
              <p:cNvPr id="302" name="Can 301"/>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03" name="Can 302"/>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04" name="Can 303"/>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286" name="Group 285"/>
            <p:cNvGrpSpPr/>
            <p:nvPr/>
          </p:nvGrpSpPr>
          <p:grpSpPr>
            <a:xfrm>
              <a:off x="4313237" y="5635686"/>
              <a:ext cx="602070" cy="223776"/>
              <a:chOff x="621719" y="4712770"/>
              <a:chExt cx="1904166" cy="707737"/>
            </a:xfrm>
          </p:grpSpPr>
          <p:sp>
            <p:nvSpPr>
              <p:cNvPr id="299" name="Can 298"/>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00" name="Can 299"/>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01" name="Can 300"/>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287" name="Group 286"/>
            <p:cNvGrpSpPr/>
            <p:nvPr/>
          </p:nvGrpSpPr>
          <p:grpSpPr>
            <a:xfrm>
              <a:off x="5017910" y="5582348"/>
              <a:ext cx="602070" cy="223776"/>
              <a:chOff x="621719" y="4712770"/>
              <a:chExt cx="1904166" cy="707737"/>
            </a:xfrm>
          </p:grpSpPr>
          <p:sp>
            <p:nvSpPr>
              <p:cNvPr id="296" name="Can 29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97" name="Can 29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98" name="Can 29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288" name="Group 287"/>
            <p:cNvGrpSpPr/>
            <p:nvPr/>
          </p:nvGrpSpPr>
          <p:grpSpPr>
            <a:xfrm>
              <a:off x="4983757" y="5611941"/>
              <a:ext cx="602070" cy="223776"/>
              <a:chOff x="621719" y="4712770"/>
              <a:chExt cx="1904166" cy="707737"/>
            </a:xfrm>
          </p:grpSpPr>
          <p:sp>
            <p:nvSpPr>
              <p:cNvPr id="293" name="Can 292"/>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94" name="Can 293"/>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95" name="Can 294"/>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289" name="Group 288"/>
            <p:cNvGrpSpPr/>
            <p:nvPr/>
          </p:nvGrpSpPr>
          <p:grpSpPr>
            <a:xfrm>
              <a:off x="4943561" y="5635686"/>
              <a:ext cx="602070" cy="223776"/>
              <a:chOff x="621719" y="4712770"/>
              <a:chExt cx="1904166" cy="707737"/>
            </a:xfrm>
          </p:grpSpPr>
          <p:sp>
            <p:nvSpPr>
              <p:cNvPr id="290" name="Can 28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91" name="Can 29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92" name="Can 29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308" name="Group 307"/>
          <p:cNvGrpSpPr/>
          <p:nvPr/>
        </p:nvGrpSpPr>
        <p:grpSpPr>
          <a:xfrm>
            <a:off x="8187658" y="4576673"/>
            <a:ext cx="1281055" cy="271667"/>
            <a:chOff x="4313237" y="5582348"/>
            <a:chExt cx="1306743" cy="277114"/>
          </a:xfrm>
        </p:grpSpPr>
        <p:grpSp>
          <p:nvGrpSpPr>
            <p:cNvPr id="309" name="Group 308"/>
            <p:cNvGrpSpPr/>
            <p:nvPr/>
          </p:nvGrpSpPr>
          <p:grpSpPr>
            <a:xfrm>
              <a:off x="4387586" y="5582348"/>
              <a:ext cx="602070" cy="223776"/>
              <a:chOff x="621719" y="4712770"/>
              <a:chExt cx="1904166" cy="707737"/>
            </a:xfrm>
          </p:grpSpPr>
          <p:sp>
            <p:nvSpPr>
              <p:cNvPr id="330" name="Can 32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31" name="Can 33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32" name="Can 33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10" name="Group 309"/>
            <p:cNvGrpSpPr/>
            <p:nvPr/>
          </p:nvGrpSpPr>
          <p:grpSpPr>
            <a:xfrm>
              <a:off x="4353433" y="5611941"/>
              <a:ext cx="602070" cy="223776"/>
              <a:chOff x="621719" y="4712770"/>
              <a:chExt cx="1904166" cy="707737"/>
            </a:xfrm>
          </p:grpSpPr>
          <p:sp>
            <p:nvSpPr>
              <p:cNvPr id="327" name="Can 326"/>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28" name="Can 327"/>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29" name="Can 328"/>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11" name="Group 310"/>
            <p:cNvGrpSpPr/>
            <p:nvPr/>
          </p:nvGrpSpPr>
          <p:grpSpPr>
            <a:xfrm>
              <a:off x="4313237" y="5635686"/>
              <a:ext cx="602070" cy="223776"/>
              <a:chOff x="621719" y="4712770"/>
              <a:chExt cx="1904166" cy="707737"/>
            </a:xfrm>
          </p:grpSpPr>
          <p:sp>
            <p:nvSpPr>
              <p:cNvPr id="324" name="Can 323"/>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25" name="Can 324"/>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26" name="Can 325"/>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12" name="Group 311"/>
            <p:cNvGrpSpPr/>
            <p:nvPr/>
          </p:nvGrpSpPr>
          <p:grpSpPr>
            <a:xfrm>
              <a:off x="5017910" y="5582348"/>
              <a:ext cx="602070" cy="223776"/>
              <a:chOff x="621719" y="4712770"/>
              <a:chExt cx="1904166" cy="707737"/>
            </a:xfrm>
          </p:grpSpPr>
          <p:sp>
            <p:nvSpPr>
              <p:cNvPr id="321" name="Can 32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22" name="Can 32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23" name="Can 32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13" name="Group 312"/>
            <p:cNvGrpSpPr/>
            <p:nvPr/>
          </p:nvGrpSpPr>
          <p:grpSpPr>
            <a:xfrm>
              <a:off x="4983757" y="5611941"/>
              <a:ext cx="602070" cy="223776"/>
              <a:chOff x="621719" y="4712770"/>
              <a:chExt cx="1904166" cy="707737"/>
            </a:xfrm>
          </p:grpSpPr>
          <p:sp>
            <p:nvSpPr>
              <p:cNvPr id="318" name="Can 317"/>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19" name="Can 318"/>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20" name="Can 319"/>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14" name="Group 313"/>
            <p:cNvGrpSpPr/>
            <p:nvPr/>
          </p:nvGrpSpPr>
          <p:grpSpPr>
            <a:xfrm>
              <a:off x="4943561" y="5635686"/>
              <a:ext cx="602070" cy="223776"/>
              <a:chOff x="621719" y="4712770"/>
              <a:chExt cx="1904166" cy="707737"/>
            </a:xfrm>
          </p:grpSpPr>
          <p:sp>
            <p:nvSpPr>
              <p:cNvPr id="315" name="Can 31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16" name="Can 31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17" name="Can 31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333" name="Group 332"/>
          <p:cNvGrpSpPr/>
          <p:nvPr/>
        </p:nvGrpSpPr>
        <p:grpSpPr>
          <a:xfrm>
            <a:off x="8187658" y="4352566"/>
            <a:ext cx="1281055" cy="271667"/>
            <a:chOff x="4313237" y="5582348"/>
            <a:chExt cx="1306743" cy="277114"/>
          </a:xfrm>
        </p:grpSpPr>
        <p:grpSp>
          <p:nvGrpSpPr>
            <p:cNvPr id="334" name="Group 333"/>
            <p:cNvGrpSpPr/>
            <p:nvPr/>
          </p:nvGrpSpPr>
          <p:grpSpPr>
            <a:xfrm>
              <a:off x="4387586" y="5582348"/>
              <a:ext cx="602070" cy="223776"/>
              <a:chOff x="621719" y="4712770"/>
              <a:chExt cx="1904166" cy="707737"/>
            </a:xfrm>
          </p:grpSpPr>
          <p:sp>
            <p:nvSpPr>
              <p:cNvPr id="355" name="Can 35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56" name="Can 35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57" name="Can 35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35" name="Group 334"/>
            <p:cNvGrpSpPr/>
            <p:nvPr/>
          </p:nvGrpSpPr>
          <p:grpSpPr>
            <a:xfrm>
              <a:off x="4353433" y="5611941"/>
              <a:ext cx="602070" cy="223776"/>
              <a:chOff x="621719" y="4712770"/>
              <a:chExt cx="1904166" cy="707737"/>
            </a:xfrm>
          </p:grpSpPr>
          <p:sp>
            <p:nvSpPr>
              <p:cNvPr id="352" name="Can 351"/>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53" name="Can 352"/>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54" name="Can 353"/>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36" name="Group 335"/>
            <p:cNvGrpSpPr/>
            <p:nvPr/>
          </p:nvGrpSpPr>
          <p:grpSpPr>
            <a:xfrm>
              <a:off x="4313237" y="5635686"/>
              <a:ext cx="602070" cy="223776"/>
              <a:chOff x="621719" y="4712770"/>
              <a:chExt cx="1904166" cy="707737"/>
            </a:xfrm>
          </p:grpSpPr>
          <p:sp>
            <p:nvSpPr>
              <p:cNvPr id="349" name="Can 348"/>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50" name="Can 349"/>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51" name="Can 350"/>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37" name="Group 336"/>
            <p:cNvGrpSpPr/>
            <p:nvPr/>
          </p:nvGrpSpPr>
          <p:grpSpPr>
            <a:xfrm>
              <a:off x="5017910" y="5582348"/>
              <a:ext cx="602070" cy="223776"/>
              <a:chOff x="621719" y="4712770"/>
              <a:chExt cx="1904166" cy="707737"/>
            </a:xfrm>
          </p:grpSpPr>
          <p:sp>
            <p:nvSpPr>
              <p:cNvPr id="346" name="Can 34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47" name="Can 34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48" name="Can 34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38" name="Group 337"/>
            <p:cNvGrpSpPr/>
            <p:nvPr/>
          </p:nvGrpSpPr>
          <p:grpSpPr>
            <a:xfrm>
              <a:off x="4983757" y="5611941"/>
              <a:ext cx="602070" cy="223776"/>
              <a:chOff x="621719" y="4712770"/>
              <a:chExt cx="1904166" cy="707737"/>
            </a:xfrm>
          </p:grpSpPr>
          <p:sp>
            <p:nvSpPr>
              <p:cNvPr id="343" name="Can 342"/>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44" name="Can 343"/>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45" name="Can 344"/>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39" name="Group 338"/>
            <p:cNvGrpSpPr/>
            <p:nvPr/>
          </p:nvGrpSpPr>
          <p:grpSpPr>
            <a:xfrm>
              <a:off x="4943561" y="5635686"/>
              <a:ext cx="602070" cy="223776"/>
              <a:chOff x="621719" y="4712770"/>
              <a:chExt cx="1904166" cy="707737"/>
            </a:xfrm>
          </p:grpSpPr>
          <p:sp>
            <p:nvSpPr>
              <p:cNvPr id="340" name="Can 33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41" name="Can 34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42" name="Can 34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358" name="Group 357"/>
          <p:cNvGrpSpPr/>
          <p:nvPr/>
        </p:nvGrpSpPr>
        <p:grpSpPr>
          <a:xfrm>
            <a:off x="8187658" y="4139186"/>
            <a:ext cx="1281055" cy="271667"/>
            <a:chOff x="4313237" y="5582348"/>
            <a:chExt cx="1306743" cy="277114"/>
          </a:xfrm>
        </p:grpSpPr>
        <p:grpSp>
          <p:nvGrpSpPr>
            <p:cNvPr id="359" name="Group 358"/>
            <p:cNvGrpSpPr/>
            <p:nvPr/>
          </p:nvGrpSpPr>
          <p:grpSpPr>
            <a:xfrm>
              <a:off x="4387586" y="5582348"/>
              <a:ext cx="602070" cy="223776"/>
              <a:chOff x="621719" y="4712770"/>
              <a:chExt cx="1904166" cy="707737"/>
            </a:xfrm>
          </p:grpSpPr>
          <p:sp>
            <p:nvSpPr>
              <p:cNvPr id="380" name="Can 37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81" name="Can 38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82" name="Can 38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60" name="Group 359"/>
            <p:cNvGrpSpPr/>
            <p:nvPr/>
          </p:nvGrpSpPr>
          <p:grpSpPr>
            <a:xfrm>
              <a:off x="4353433" y="5611941"/>
              <a:ext cx="602070" cy="223776"/>
              <a:chOff x="621719" y="4712770"/>
              <a:chExt cx="1904166" cy="707737"/>
            </a:xfrm>
          </p:grpSpPr>
          <p:sp>
            <p:nvSpPr>
              <p:cNvPr id="377" name="Can 376"/>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78" name="Can 377"/>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79" name="Can 378"/>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61" name="Group 360"/>
            <p:cNvGrpSpPr/>
            <p:nvPr/>
          </p:nvGrpSpPr>
          <p:grpSpPr>
            <a:xfrm>
              <a:off x="4313237" y="5635686"/>
              <a:ext cx="602070" cy="223776"/>
              <a:chOff x="621719" y="4712770"/>
              <a:chExt cx="1904166" cy="707737"/>
            </a:xfrm>
          </p:grpSpPr>
          <p:sp>
            <p:nvSpPr>
              <p:cNvPr id="374" name="Can 373"/>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75" name="Can 374"/>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76" name="Can 375"/>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62" name="Group 361"/>
            <p:cNvGrpSpPr/>
            <p:nvPr/>
          </p:nvGrpSpPr>
          <p:grpSpPr>
            <a:xfrm>
              <a:off x="5017910" y="5582348"/>
              <a:ext cx="602070" cy="223776"/>
              <a:chOff x="621719" y="4712770"/>
              <a:chExt cx="1904166" cy="707737"/>
            </a:xfrm>
          </p:grpSpPr>
          <p:sp>
            <p:nvSpPr>
              <p:cNvPr id="371" name="Can 37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72" name="Can 37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73" name="Can 37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63" name="Group 362"/>
            <p:cNvGrpSpPr/>
            <p:nvPr/>
          </p:nvGrpSpPr>
          <p:grpSpPr>
            <a:xfrm>
              <a:off x="4983757" y="5611941"/>
              <a:ext cx="602070" cy="223776"/>
              <a:chOff x="621719" y="4712770"/>
              <a:chExt cx="1904166" cy="707737"/>
            </a:xfrm>
          </p:grpSpPr>
          <p:sp>
            <p:nvSpPr>
              <p:cNvPr id="368" name="Can 367"/>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69" name="Can 368"/>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70" name="Can 369"/>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64" name="Group 363"/>
            <p:cNvGrpSpPr/>
            <p:nvPr/>
          </p:nvGrpSpPr>
          <p:grpSpPr>
            <a:xfrm>
              <a:off x="4943561" y="5635686"/>
              <a:ext cx="602070" cy="223776"/>
              <a:chOff x="621719" y="4712770"/>
              <a:chExt cx="1904166" cy="707737"/>
            </a:xfrm>
          </p:grpSpPr>
          <p:sp>
            <p:nvSpPr>
              <p:cNvPr id="365" name="Can 36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66" name="Can 36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67" name="Can 36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383" name="Group 382"/>
          <p:cNvGrpSpPr/>
          <p:nvPr/>
        </p:nvGrpSpPr>
        <p:grpSpPr>
          <a:xfrm>
            <a:off x="8187658" y="3909442"/>
            <a:ext cx="1281055" cy="271667"/>
            <a:chOff x="4313237" y="5582348"/>
            <a:chExt cx="1306743" cy="277114"/>
          </a:xfrm>
        </p:grpSpPr>
        <p:grpSp>
          <p:nvGrpSpPr>
            <p:cNvPr id="384" name="Group 383"/>
            <p:cNvGrpSpPr/>
            <p:nvPr/>
          </p:nvGrpSpPr>
          <p:grpSpPr>
            <a:xfrm>
              <a:off x="4387586" y="5582348"/>
              <a:ext cx="602070" cy="223776"/>
              <a:chOff x="621719" y="4712770"/>
              <a:chExt cx="1904166" cy="707737"/>
            </a:xfrm>
          </p:grpSpPr>
          <p:sp>
            <p:nvSpPr>
              <p:cNvPr id="405" name="Can 40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06" name="Can 40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07" name="Can 40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85" name="Group 384"/>
            <p:cNvGrpSpPr/>
            <p:nvPr/>
          </p:nvGrpSpPr>
          <p:grpSpPr>
            <a:xfrm>
              <a:off x="4353433" y="5611941"/>
              <a:ext cx="602070" cy="223776"/>
              <a:chOff x="621719" y="4712770"/>
              <a:chExt cx="1904166" cy="707737"/>
            </a:xfrm>
          </p:grpSpPr>
          <p:sp>
            <p:nvSpPr>
              <p:cNvPr id="402" name="Can 401"/>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03" name="Can 402"/>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04" name="Can 403"/>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86" name="Group 385"/>
            <p:cNvGrpSpPr/>
            <p:nvPr/>
          </p:nvGrpSpPr>
          <p:grpSpPr>
            <a:xfrm>
              <a:off x="4313237" y="5635686"/>
              <a:ext cx="602070" cy="223776"/>
              <a:chOff x="621719" y="4712770"/>
              <a:chExt cx="1904166" cy="707737"/>
            </a:xfrm>
          </p:grpSpPr>
          <p:sp>
            <p:nvSpPr>
              <p:cNvPr id="399" name="Can 398"/>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00" name="Can 399"/>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01" name="Can 400"/>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87" name="Group 386"/>
            <p:cNvGrpSpPr/>
            <p:nvPr/>
          </p:nvGrpSpPr>
          <p:grpSpPr>
            <a:xfrm>
              <a:off x="5017910" y="5582348"/>
              <a:ext cx="602070" cy="223776"/>
              <a:chOff x="621719" y="4712770"/>
              <a:chExt cx="1904166" cy="707737"/>
            </a:xfrm>
          </p:grpSpPr>
          <p:sp>
            <p:nvSpPr>
              <p:cNvPr id="396" name="Can 39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97" name="Can 39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98" name="Can 39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88" name="Group 387"/>
            <p:cNvGrpSpPr/>
            <p:nvPr/>
          </p:nvGrpSpPr>
          <p:grpSpPr>
            <a:xfrm>
              <a:off x="4983757" y="5611941"/>
              <a:ext cx="602070" cy="223776"/>
              <a:chOff x="621719" y="4712770"/>
              <a:chExt cx="1904166" cy="707737"/>
            </a:xfrm>
          </p:grpSpPr>
          <p:sp>
            <p:nvSpPr>
              <p:cNvPr id="393" name="Can 392"/>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94" name="Can 393"/>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95" name="Can 394"/>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89" name="Group 388"/>
            <p:cNvGrpSpPr/>
            <p:nvPr/>
          </p:nvGrpSpPr>
          <p:grpSpPr>
            <a:xfrm>
              <a:off x="4943561" y="5635686"/>
              <a:ext cx="602070" cy="223776"/>
              <a:chOff x="621719" y="4712770"/>
              <a:chExt cx="1904166" cy="707737"/>
            </a:xfrm>
          </p:grpSpPr>
          <p:sp>
            <p:nvSpPr>
              <p:cNvPr id="390" name="Can 38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91" name="Can 39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92" name="Can 39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409" name="Group 408"/>
          <p:cNvGrpSpPr/>
          <p:nvPr/>
        </p:nvGrpSpPr>
        <p:grpSpPr>
          <a:xfrm>
            <a:off x="10137986" y="5468185"/>
            <a:ext cx="1281055" cy="271667"/>
            <a:chOff x="4313237" y="5582348"/>
            <a:chExt cx="1306743" cy="277114"/>
          </a:xfrm>
        </p:grpSpPr>
        <p:grpSp>
          <p:nvGrpSpPr>
            <p:cNvPr id="410" name="Group 409"/>
            <p:cNvGrpSpPr/>
            <p:nvPr/>
          </p:nvGrpSpPr>
          <p:grpSpPr>
            <a:xfrm>
              <a:off x="4387586" y="5582348"/>
              <a:ext cx="602070" cy="223776"/>
              <a:chOff x="621719" y="4712770"/>
              <a:chExt cx="1904166" cy="707737"/>
            </a:xfrm>
          </p:grpSpPr>
          <p:sp>
            <p:nvSpPr>
              <p:cNvPr id="431" name="Can 43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32" name="Can 43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33" name="Can 43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11" name="Group 410"/>
            <p:cNvGrpSpPr/>
            <p:nvPr/>
          </p:nvGrpSpPr>
          <p:grpSpPr>
            <a:xfrm>
              <a:off x="4353433" y="5611941"/>
              <a:ext cx="602070" cy="223776"/>
              <a:chOff x="621719" y="4712770"/>
              <a:chExt cx="1904166" cy="707737"/>
            </a:xfrm>
          </p:grpSpPr>
          <p:sp>
            <p:nvSpPr>
              <p:cNvPr id="428" name="Can 427"/>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29" name="Can 428"/>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30" name="Can 429"/>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12" name="Group 411"/>
            <p:cNvGrpSpPr/>
            <p:nvPr/>
          </p:nvGrpSpPr>
          <p:grpSpPr>
            <a:xfrm>
              <a:off x="4313237" y="5635686"/>
              <a:ext cx="602070" cy="223776"/>
              <a:chOff x="621719" y="4712770"/>
              <a:chExt cx="1904166" cy="707737"/>
            </a:xfrm>
          </p:grpSpPr>
          <p:sp>
            <p:nvSpPr>
              <p:cNvPr id="425" name="Can 42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26" name="Can 42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27" name="Can 42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13" name="Group 412"/>
            <p:cNvGrpSpPr/>
            <p:nvPr/>
          </p:nvGrpSpPr>
          <p:grpSpPr>
            <a:xfrm>
              <a:off x="5017910" y="5582348"/>
              <a:ext cx="602070" cy="223776"/>
              <a:chOff x="621719" y="4712770"/>
              <a:chExt cx="1904166" cy="707737"/>
            </a:xfrm>
          </p:grpSpPr>
          <p:sp>
            <p:nvSpPr>
              <p:cNvPr id="422" name="Can 421"/>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23" name="Can 422"/>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24" name="Can 423"/>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14" name="Group 413"/>
            <p:cNvGrpSpPr/>
            <p:nvPr/>
          </p:nvGrpSpPr>
          <p:grpSpPr>
            <a:xfrm>
              <a:off x="4983757" y="5611941"/>
              <a:ext cx="602070" cy="223776"/>
              <a:chOff x="621719" y="4712770"/>
              <a:chExt cx="1904166" cy="707737"/>
            </a:xfrm>
          </p:grpSpPr>
          <p:sp>
            <p:nvSpPr>
              <p:cNvPr id="419" name="Can 418"/>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20" name="Can 419"/>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21" name="Can 420"/>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15" name="Group 414"/>
            <p:cNvGrpSpPr/>
            <p:nvPr/>
          </p:nvGrpSpPr>
          <p:grpSpPr>
            <a:xfrm>
              <a:off x="4943561" y="5635686"/>
              <a:ext cx="602070" cy="223776"/>
              <a:chOff x="621719" y="4712770"/>
              <a:chExt cx="1904166" cy="707737"/>
            </a:xfrm>
          </p:grpSpPr>
          <p:sp>
            <p:nvSpPr>
              <p:cNvPr id="416" name="Can 41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17" name="Can 41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18" name="Can 41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434" name="Group 433"/>
          <p:cNvGrpSpPr/>
          <p:nvPr/>
        </p:nvGrpSpPr>
        <p:grpSpPr>
          <a:xfrm>
            <a:off x="10137986" y="5248991"/>
            <a:ext cx="1281055" cy="271667"/>
            <a:chOff x="4313237" y="5582348"/>
            <a:chExt cx="1306743" cy="277114"/>
          </a:xfrm>
        </p:grpSpPr>
        <p:grpSp>
          <p:nvGrpSpPr>
            <p:cNvPr id="435" name="Group 434"/>
            <p:cNvGrpSpPr/>
            <p:nvPr/>
          </p:nvGrpSpPr>
          <p:grpSpPr>
            <a:xfrm>
              <a:off x="4387586" y="5582348"/>
              <a:ext cx="602070" cy="223776"/>
              <a:chOff x="621719" y="4712770"/>
              <a:chExt cx="1904166" cy="707737"/>
            </a:xfrm>
          </p:grpSpPr>
          <p:sp>
            <p:nvSpPr>
              <p:cNvPr id="456" name="Can 45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57" name="Can 45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58" name="Can 45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36" name="Group 435"/>
            <p:cNvGrpSpPr/>
            <p:nvPr/>
          </p:nvGrpSpPr>
          <p:grpSpPr>
            <a:xfrm>
              <a:off x="4353433" y="5611941"/>
              <a:ext cx="602070" cy="223776"/>
              <a:chOff x="621719" y="4712770"/>
              <a:chExt cx="1904166" cy="707737"/>
            </a:xfrm>
          </p:grpSpPr>
          <p:sp>
            <p:nvSpPr>
              <p:cNvPr id="453" name="Can 452"/>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54" name="Can 453"/>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55" name="Can 454"/>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37" name="Group 436"/>
            <p:cNvGrpSpPr/>
            <p:nvPr/>
          </p:nvGrpSpPr>
          <p:grpSpPr>
            <a:xfrm>
              <a:off x="4313237" y="5635686"/>
              <a:ext cx="602070" cy="223776"/>
              <a:chOff x="621719" y="4712770"/>
              <a:chExt cx="1904166" cy="707737"/>
            </a:xfrm>
          </p:grpSpPr>
          <p:sp>
            <p:nvSpPr>
              <p:cNvPr id="450" name="Can 44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51" name="Can 45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52" name="Can 45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38" name="Group 437"/>
            <p:cNvGrpSpPr/>
            <p:nvPr/>
          </p:nvGrpSpPr>
          <p:grpSpPr>
            <a:xfrm>
              <a:off x="5017910" y="5582348"/>
              <a:ext cx="602070" cy="223776"/>
              <a:chOff x="621719" y="4712770"/>
              <a:chExt cx="1904166" cy="707737"/>
            </a:xfrm>
          </p:grpSpPr>
          <p:sp>
            <p:nvSpPr>
              <p:cNvPr id="447" name="Can 446"/>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48" name="Can 447"/>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49" name="Can 448"/>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39" name="Group 438"/>
            <p:cNvGrpSpPr/>
            <p:nvPr/>
          </p:nvGrpSpPr>
          <p:grpSpPr>
            <a:xfrm>
              <a:off x="4983757" y="5611941"/>
              <a:ext cx="602070" cy="223776"/>
              <a:chOff x="621719" y="4712770"/>
              <a:chExt cx="1904166" cy="707737"/>
            </a:xfrm>
          </p:grpSpPr>
          <p:sp>
            <p:nvSpPr>
              <p:cNvPr id="444" name="Can 443"/>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45" name="Can 444"/>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46" name="Can 445"/>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40" name="Group 439"/>
            <p:cNvGrpSpPr/>
            <p:nvPr/>
          </p:nvGrpSpPr>
          <p:grpSpPr>
            <a:xfrm>
              <a:off x="4943561" y="5635686"/>
              <a:ext cx="602070" cy="223776"/>
              <a:chOff x="621719" y="4712770"/>
              <a:chExt cx="1904166" cy="707737"/>
            </a:xfrm>
          </p:grpSpPr>
          <p:sp>
            <p:nvSpPr>
              <p:cNvPr id="441" name="Can 44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42" name="Can 44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43" name="Can 44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459" name="Group 458"/>
          <p:cNvGrpSpPr/>
          <p:nvPr/>
        </p:nvGrpSpPr>
        <p:grpSpPr>
          <a:xfrm>
            <a:off x="10137986" y="5019247"/>
            <a:ext cx="1281055" cy="271667"/>
            <a:chOff x="4313237" y="5582348"/>
            <a:chExt cx="1306743" cy="277114"/>
          </a:xfrm>
        </p:grpSpPr>
        <p:grpSp>
          <p:nvGrpSpPr>
            <p:cNvPr id="460" name="Group 459"/>
            <p:cNvGrpSpPr/>
            <p:nvPr/>
          </p:nvGrpSpPr>
          <p:grpSpPr>
            <a:xfrm>
              <a:off x="4387586" y="5582348"/>
              <a:ext cx="602070" cy="223776"/>
              <a:chOff x="621719" y="4712770"/>
              <a:chExt cx="1904166" cy="707737"/>
            </a:xfrm>
          </p:grpSpPr>
          <p:sp>
            <p:nvSpPr>
              <p:cNvPr id="481" name="Can 48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82" name="Can 48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83" name="Can 48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61" name="Group 460"/>
            <p:cNvGrpSpPr/>
            <p:nvPr/>
          </p:nvGrpSpPr>
          <p:grpSpPr>
            <a:xfrm>
              <a:off x="4353433" y="5611941"/>
              <a:ext cx="602070" cy="223776"/>
              <a:chOff x="621719" y="4712770"/>
              <a:chExt cx="1904166" cy="707737"/>
            </a:xfrm>
          </p:grpSpPr>
          <p:sp>
            <p:nvSpPr>
              <p:cNvPr id="478" name="Can 477"/>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79" name="Can 478"/>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80" name="Can 479"/>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62" name="Group 461"/>
            <p:cNvGrpSpPr/>
            <p:nvPr/>
          </p:nvGrpSpPr>
          <p:grpSpPr>
            <a:xfrm>
              <a:off x="4313237" y="5635686"/>
              <a:ext cx="602070" cy="223776"/>
              <a:chOff x="621719" y="4712770"/>
              <a:chExt cx="1904166" cy="707737"/>
            </a:xfrm>
          </p:grpSpPr>
          <p:sp>
            <p:nvSpPr>
              <p:cNvPr id="475" name="Can 47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76" name="Can 47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77" name="Can 47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63" name="Group 462"/>
            <p:cNvGrpSpPr/>
            <p:nvPr/>
          </p:nvGrpSpPr>
          <p:grpSpPr>
            <a:xfrm>
              <a:off x="5017910" y="5582348"/>
              <a:ext cx="602070" cy="223776"/>
              <a:chOff x="621719" y="4712770"/>
              <a:chExt cx="1904166" cy="707737"/>
            </a:xfrm>
          </p:grpSpPr>
          <p:sp>
            <p:nvSpPr>
              <p:cNvPr id="472" name="Can 471"/>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73" name="Can 472"/>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74" name="Can 473"/>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64" name="Group 463"/>
            <p:cNvGrpSpPr/>
            <p:nvPr/>
          </p:nvGrpSpPr>
          <p:grpSpPr>
            <a:xfrm>
              <a:off x="4983757" y="5611941"/>
              <a:ext cx="602070" cy="223776"/>
              <a:chOff x="621719" y="4712770"/>
              <a:chExt cx="1904166" cy="707737"/>
            </a:xfrm>
          </p:grpSpPr>
          <p:sp>
            <p:nvSpPr>
              <p:cNvPr id="469" name="Can 468"/>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70" name="Can 469"/>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71" name="Can 470"/>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65" name="Group 464"/>
            <p:cNvGrpSpPr/>
            <p:nvPr/>
          </p:nvGrpSpPr>
          <p:grpSpPr>
            <a:xfrm>
              <a:off x="4943561" y="5635686"/>
              <a:ext cx="602070" cy="223776"/>
              <a:chOff x="621719" y="4712770"/>
              <a:chExt cx="1904166" cy="707737"/>
            </a:xfrm>
          </p:grpSpPr>
          <p:sp>
            <p:nvSpPr>
              <p:cNvPr id="466" name="Can 46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67" name="Can 46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68" name="Can 46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484" name="Group 483"/>
          <p:cNvGrpSpPr/>
          <p:nvPr/>
        </p:nvGrpSpPr>
        <p:grpSpPr>
          <a:xfrm>
            <a:off x="10137986" y="4799870"/>
            <a:ext cx="1281055" cy="271667"/>
            <a:chOff x="4313237" y="5582348"/>
            <a:chExt cx="1306743" cy="277114"/>
          </a:xfrm>
        </p:grpSpPr>
        <p:grpSp>
          <p:nvGrpSpPr>
            <p:cNvPr id="485" name="Group 484"/>
            <p:cNvGrpSpPr/>
            <p:nvPr/>
          </p:nvGrpSpPr>
          <p:grpSpPr>
            <a:xfrm>
              <a:off x="4387586" y="5582348"/>
              <a:ext cx="602070" cy="223776"/>
              <a:chOff x="621719" y="4712770"/>
              <a:chExt cx="1904166" cy="707737"/>
            </a:xfrm>
          </p:grpSpPr>
          <p:sp>
            <p:nvSpPr>
              <p:cNvPr id="506" name="Can 50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07" name="Can 50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08" name="Can 50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86" name="Group 485"/>
            <p:cNvGrpSpPr/>
            <p:nvPr/>
          </p:nvGrpSpPr>
          <p:grpSpPr>
            <a:xfrm>
              <a:off x="4353433" y="5611941"/>
              <a:ext cx="602070" cy="223776"/>
              <a:chOff x="621719" y="4712770"/>
              <a:chExt cx="1904166" cy="707737"/>
            </a:xfrm>
          </p:grpSpPr>
          <p:sp>
            <p:nvSpPr>
              <p:cNvPr id="503" name="Can 502"/>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04" name="Can 503"/>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05" name="Can 504"/>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87" name="Group 486"/>
            <p:cNvGrpSpPr/>
            <p:nvPr/>
          </p:nvGrpSpPr>
          <p:grpSpPr>
            <a:xfrm>
              <a:off x="4313237" y="5635686"/>
              <a:ext cx="602070" cy="223776"/>
              <a:chOff x="621719" y="4712770"/>
              <a:chExt cx="1904166" cy="707737"/>
            </a:xfrm>
          </p:grpSpPr>
          <p:sp>
            <p:nvSpPr>
              <p:cNvPr id="500" name="Can 49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01" name="Can 50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02" name="Can 50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88" name="Group 487"/>
            <p:cNvGrpSpPr/>
            <p:nvPr/>
          </p:nvGrpSpPr>
          <p:grpSpPr>
            <a:xfrm>
              <a:off x="5017910" y="5582348"/>
              <a:ext cx="602070" cy="223776"/>
              <a:chOff x="621719" y="4712770"/>
              <a:chExt cx="1904166" cy="707737"/>
            </a:xfrm>
          </p:grpSpPr>
          <p:sp>
            <p:nvSpPr>
              <p:cNvPr id="497" name="Can 496"/>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98" name="Can 497"/>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99" name="Can 498"/>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89" name="Group 488"/>
            <p:cNvGrpSpPr/>
            <p:nvPr/>
          </p:nvGrpSpPr>
          <p:grpSpPr>
            <a:xfrm>
              <a:off x="4983757" y="5611941"/>
              <a:ext cx="602070" cy="223776"/>
              <a:chOff x="621719" y="4712770"/>
              <a:chExt cx="1904166" cy="707737"/>
            </a:xfrm>
          </p:grpSpPr>
          <p:sp>
            <p:nvSpPr>
              <p:cNvPr id="494" name="Can 493"/>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95" name="Can 494"/>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96" name="Can 495"/>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90" name="Group 489"/>
            <p:cNvGrpSpPr/>
            <p:nvPr/>
          </p:nvGrpSpPr>
          <p:grpSpPr>
            <a:xfrm>
              <a:off x="4943561" y="5635686"/>
              <a:ext cx="602070" cy="223776"/>
              <a:chOff x="621719" y="4712770"/>
              <a:chExt cx="1904166" cy="707737"/>
            </a:xfrm>
          </p:grpSpPr>
          <p:sp>
            <p:nvSpPr>
              <p:cNvPr id="491" name="Can 49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92" name="Can 49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93" name="Can 49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509" name="Group 508"/>
          <p:cNvGrpSpPr/>
          <p:nvPr/>
        </p:nvGrpSpPr>
        <p:grpSpPr>
          <a:xfrm>
            <a:off x="10137986" y="4576673"/>
            <a:ext cx="1281055" cy="271667"/>
            <a:chOff x="4313237" y="5582348"/>
            <a:chExt cx="1306743" cy="277114"/>
          </a:xfrm>
        </p:grpSpPr>
        <p:grpSp>
          <p:nvGrpSpPr>
            <p:cNvPr id="510" name="Group 509"/>
            <p:cNvGrpSpPr/>
            <p:nvPr/>
          </p:nvGrpSpPr>
          <p:grpSpPr>
            <a:xfrm>
              <a:off x="4387586" y="5582348"/>
              <a:ext cx="602070" cy="223776"/>
              <a:chOff x="621719" y="4712770"/>
              <a:chExt cx="1904166" cy="707737"/>
            </a:xfrm>
          </p:grpSpPr>
          <p:sp>
            <p:nvSpPr>
              <p:cNvPr id="531" name="Can 53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32" name="Can 53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33" name="Can 53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11" name="Group 510"/>
            <p:cNvGrpSpPr/>
            <p:nvPr/>
          </p:nvGrpSpPr>
          <p:grpSpPr>
            <a:xfrm>
              <a:off x="4353433" y="5611941"/>
              <a:ext cx="602070" cy="223776"/>
              <a:chOff x="621719" y="4712770"/>
              <a:chExt cx="1904166" cy="707737"/>
            </a:xfrm>
          </p:grpSpPr>
          <p:sp>
            <p:nvSpPr>
              <p:cNvPr id="528" name="Can 527"/>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29" name="Can 528"/>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30" name="Can 529"/>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12" name="Group 511"/>
            <p:cNvGrpSpPr/>
            <p:nvPr/>
          </p:nvGrpSpPr>
          <p:grpSpPr>
            <a:xfrm>
              <a:off x="4313237" y="5635686"/>
              <a:ext cx="602070" cy="223776"/>
              <a:chOff x="621719" y="4712770"/>
              <a:chExt cx="1904166" cy="707737"/>
            </a:xfrm>
          </p:grpSpPr>
          <p:sp>
            <p:nvSpPr>
              <p:cNvPr id="525" name="Can 52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26" name="Can 52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27" name="Can 52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13" name="Group 512"/>
            <p:cNvGrpSpPr/>
            <p:nvPr/>
          </p:nvGrpSpPr>
          <p:grpSpPr>
            <a:xfrm>
              <a:off x="5017910" y="5582348"/>
              <a:ext cx="602070" cy="223776"/>
              <a:chOff x="621719" y="4712770"/>
              <a:chExt cx="1904166" cy="707737"/>
            </a:xfrm>
          </p:grpSpPr>
          <p:sp>
            <p:nvSpPr>
              <p:cNvPr id="522" name="Can 521"/>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23" name="Can 522"/>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24" name="Can 523"/>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14" name="Group 513"/>
            <p:cNvGrpSpPr/>
            <p:nvPr/>
          </p:nvGrpSpPr>
          <p:grpSpPr>
            <a:xfrm>
              <a:off x="4983757" y="5611941"/>
              <a:ext cx="602070" cy="223776"/>
              <a:chOff x="621719" y="4712770"/>
              <a:chExt cx="1904166" cy="707737"/>
            </a:xfrm>
          </p:grpSpPr>
          <p:sp>
            <p:nvSpPr>
              <p:cNvPr id="519" name="Can 518"/>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20" name="Can 519"/>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21" name="Can 520"/>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15" name="Group 514"/>
            <p:cNvGrpSpPr/>
            <p:nvPr/>
          </p:nvGrpSpPr>
          <p:grpSpPr>
            <a:xfrm>
              <a:off x="4943561" y="5635686"/>
              <a:ext cx="602070" cy="223776"/>
              <a:chOff x="621719" y="4712770"/>
              <a:chExt cx="1904166" cy="707737"/>
            </a:xfrm>
          </p:grpSpPr>
          <p:sp>
            <p:nvSpPr>
              <p:cNvPr id="516" name="Can 51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17" name="Can 51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18" name="Can 51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534" name="Group 533"/>
          <p:cNvGrpSpPr/>
          <p:nvPr/>
        </p:nvGrpSpPr>
        <p:grpSpPr>
          <a:xfrm>
            <a:off x="10137986" y="4352566"/>
            <a:ext cx="1281055" cy="271667"/>
            <a:chOff x="4313237" y="5582348"/>
            <a:chExt cx="1306743" cy="277114"/>
          </a:xfrm>
        </p:grpSpPr>
        <p:grpSp>
          <p:nvGrpSpPr>
            <p:cNvPr id="535" name="Group 534"/>
            <p:cNvGrpSpPr/>
            <p:nvPr/>
          </p:nvGrpSpPr>
          <p:grpSpPr>
            <a:xfrm>
              <a:off x="4387586" y="5582348"/>
              <a:ext cx="602070" cy="223776"/>
              <a:chOff x="621719" y="4712770"/>
              <a:chExt cx="1904166" cy="707737"/>
            </a:xfrm>
          </p:grpSpPr>
          <p:sp>
            <p:nvSpPr>
              <p:cNvPr id="556" name="Can 55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57" name="Can 55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58" name="Can 55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36" name="Group 535"/>
            <p:cNvGrpSpPr/>
            <p:nvPr/>
          </p:nvGrpSpPr>
          <p:grpSpPr>
            <a:xfrm>
              <a:off x="4353433" y="5611941"/>
              <a:ext cx="602070" cy="223776"/>
              <a:chOff x="621719" y="4712770"/>
              <a:chExt cx="1904166" cy="707737"/>
            </a:xfrm>
          </p:grpSpPr>
          <p:sp>
            <p:nvSpPr>
              <p:cNvPr id="553" name="Can 552"/>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54" name="Can 553"/>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55" name="Can 554"/>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37" name="Group 536"/>
            <p:cNvGrpSpPr/>
            <p:nvPr/>
          </p:nvGrpSpPr>
          <p:grpSpPr>
            <a:xfrm>
              <a:off x="4313237" y="5635686"/>
              <a:ext cx="602070" cy="223776"/>
              <a:chOff x="621719" y="4712770"/>
              <a:chExt cx="1904166" cy="707737"/>
            </a:xfrm>
          </p:grpSpPr>
          <p:sp>
            <p:nvSpPr>
              <p:cNvPr id="550" name="Can 54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51" name="Can 55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52" name="Can 55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38" name="Group 537"/>
            <p:cNvGrpSpPr/>
            <p:nvPr/>
          </p:nvGrpSpPr>
          <p:grpSpPr>
            <a:xfrm>
              <a:off x="5017910" y="5582348"/>
              <a:ext cx="602070" cy="223776"/>
              <a:chOff x="621719" y="4712770"/>
              <a:chExt cx="1904166" cy="707737"/>
            </a:xfrm>
          </p:grpSpPr>
          <p:sp>
            <p:nvSpPr>
              <p:cNvPr id="547" name="Can 546"/>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48" name="Can 547"/>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49" name="Can 548"/>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39" name="Group 538"/>
            <p:cNvGrpSpPr/>
            <p:nvPr/>
          </p:nvGrpSpPr>
          <p:grpSpPr>
            <a:xfrm>
              <a:off x="4983757" y="5611941"/>
              <a:ext cx="602070" cy="223776"/>
              <a:chOff x="621719" y="4712770"/>
              <a:chExt cx="1904166" cy="707737"/>
            </a:xfrm>
          </p:grpSpPr>
          <p:sp>
            <p:nvSpPr>
              <p:cNvPr id="544" name="Can 543"/>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45" name="Can 544"/>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46" name="Can 545"/>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40" name="Group 539"/>
            <p:cNvGrpSpPr/>
            <p:nvPr/>
          </p:nvGrpSpPr>
          <p:grpSpPr>
            <a:xfrm>
              <a:off x="4943561" y="5635686"/>
              <a:ext cx="602070" cy="223776"/>
              <a:chOff x="621719" y="4712770"/>
              <a:chExt cx="1904166" cy="707737"/>
            </a:xfrm>
          </p:grpSpPr>
          <p:sp>
            <p:nvSpPr>
              <p:cNvPr id="541" name="Can 54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42" name="Can 54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43" name="Can 54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559" name="Group 558"/>
          <p:cNvGrpSpPr/>
          <p:nvPr/>
        </p:nvGrpSpPr>
        <p:grpSpPr>
          <a:xfrm>
            <a:off x="10137986" y="4139186"/>
            <a:ext cx="1281055" cy="271667"/>
            <a:chOff x="4313237" y="5582348"/>
            <a:chExt cx="1306743" cy="277114"/>
          </a:xfrm>
        </p:grpSpPr>
        <p:grpSp>
          <p:nvGrpSpPr>
            <p:cNvPr id="560" name="Group 559"/>
            <p:cNvGrpSpPr/>
            <p:nvPr/>
          </p:nvGrpSpPr>
          <p:grpSpPr>
            <a:xfrm>
              <a:off x="4387586" y="5582348"/>
              <a:ext cx="602070" cy="223776"/>
              <a:chOff x="621719" y="4712770"/>
              <a:chExt cx="1904166" cy="707737"/>
            </a:xfrm>
          </p:grpSpPr>
          <p:sp>
            <p:nvSpPr>
              <p:cNvPr id="581" name="Can 58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82" name="Can 58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83" name="Can 58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61" name="Group 560"/>
            <p:cNvGrpSpPr/>
            <p:nvPr/>
          </p:nvGrpSpPr>
          <p:grpSpPr>
            <a:xfrm>
              <a:off x="4353433" y="5611941"/>
              <a:ext cx="602070" cy="223776"/>
              <a:chOff x="621719" y="4712770"/>
              <a:chExt cx="1904166" cy="707737"/>
            </a:xfrm>
          </p:grpSpPr>
          <p:sp>
            <p:nvSpPr>
              <p:cNvPr id="578" name="Can 577"/>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79" name="Can 578"/>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80" name="Can 579"/>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62" name="Group 561"/>
            <p:cNvGrpSpPr/>
            <p:nvPr/>
          </p:nvGrpSpPr>
          <p:grpSpPr>
            <a:xfrm>
              <a:off x="4313237" y="5635686"/>
              <a:ext cx="602070" cy="223776"/>
              <a:chOff x="621719" y="4712770"/>
              <a:chExt cx="1904166" cy="707737"/>
            </a:xfrm>
          </p:grpSpPr>
          <p:sp>
            <p:nvSpPr>
              <p:cNvPr id="575" name="Can 57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76" name="Can 57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77" name="Can 57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63" name="Group 562"/>
            <p:cNvGrpSpPr/>
            <p:nvPr/>
          </p:nvGrpSpPr>
          <p:grpSpPr>
            <a:xfrm>
              <a:off x="5017910" y="5582348"/>
              <a:ext cx="602070" cy="223776"/>
              <a:chOff x="621719" y="4712770"/>
              <a:chExt cx="1904166" cy="707737"/>
            </a:xfrm>
          </p:grpSpPr>
          <p:sp>
            <p:nvSpPr>
              <p:cNvPr id="572" name="Can 571"/>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73" name="Can 572"/>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74" name="Can 573"/>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64" name="Group 563"/>
            <p:cNvGrpSpPr/>
            <p:nvPr/>
          </p:nvGrpSpPr>
          <p:grpSpPr>
            <a:xfrm>
              <a:off x="4983757" y="5611941"/>
              <a:ext cx="602070" cy="223776"/>
              <a:chOff x="621719" y="4712770"/>
              <a:chExt cx="1904166" cy="707737"/>
            </a:xfrm>
          </p:grpSpPr>
          <p:sp>
            <p:nvSpPr>
              <p:cNvPr id="569" name="Can 568"/>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70" name="Can 569"/>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71" name="Can 570"/>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65" name="Group 564"/>
            <p:cNvGrpSpPr/>
            <p:nvPr/>
          </p:nvGrpSpPr>
          <p:grpSpPr>
            <a:xfrm>
              <a:off x="4943561" y="5635686"/>
              <a:ext cx="602070" cy="223776"/>
              <a:chOff x="621719" y="4712770"/>
              <a:chExt cx="1904166" cy="707737"/>
            </a:xfrm>
          </p:grpSpPr>
          <p:sp>
            <p:nvSpPr>
              <p:cNvPr id="566" name="Can 56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67" name="Can 56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68" name="Can 56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584" name="Group 583"/>
          <p:cNvGrpSpPr/>
          <p:nvPr/>
        </p:nvGrpSpPr>
        <p:grpSpPr>
          <a:xfrm>
            <a:off x="10137986" y="3909442"/>
            <a:ext cx="1281055" cy="271667"/>
            <a:chOff x="4313237" y="5582348"/>
            <a:chExt cx="1306743" cy="277114"/>
          </a:xfrm>
        </p:grpSpPr>
        <p:grpSp>
          <p:nvGrpSpPr>
            <p:cNvPr id="585" name="Group 584"/>
            <p:cNvGrpSpPr/>
            <p:nvPr/>
          </p:nvGrpSpPr>
          <p:grpSpPr>
            <a:xfrm>
              <a:off x="4387586" y="5582348"/>
              <a:ext cx="602070" cy="223776"/>
              <a:chOff x="621719" y="4712770"/>
              <a:chExt cx="1904166" cy="707737"/>
            </a:xfrm>
          </p:grpSpPr>
          <p:sp>
            <p:nvSpPr>
              <p:cNvPr id="606" name="Can 60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07" name="Can 60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08" name="Can 60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86" name="Group 585"/>
            <p:cNvGrpSpPr/>
            <p:nvPr/>
          </p:nvGrpSpPr>
          <p:grpSpPr>
            <a:xfrm>
              <a:off x="4353433" y="5611941"/>
              <a:ext cx="602070" cy="223776"/>
              <a:chOff x="621719" y="4712770"/>
              <a:chExt cx="1904166" cy="707737"/>
            </a:xfrm>
          </p:grpSpPr>
          <p:sp>
            <p:nvSpPr>
              <p:cNvPr id="603" name="Can 602"/>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04" name="Can 603"/>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05" name="Can 604"/>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87" name="Group 586"/>
            <p:cNvGrpSpPr/>
            <p:nvPr/>
          </p:nvGrpSpPr>
          <p:grpSpPr>
            <a:xfrm>
              <a:off x="4313237" y="5635686"/>
              <a:ext cx="602070" cy="223776"/>
              <a:chOff x="621719" y="4712770"/>
              <a:chExt cx="1904166" cy="707737"/>
            </a:xfrm>
          </p:grpSpPr>
          <p:sp>
            <p:nvSpPr>
              <p:cNvPr id="600" name="Can 59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01" name="Can 60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02" name="Can 60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88" name="Group 587"/>
            <p:cNvGrpSpPr/>
            <p:nvPr/>
          </p:nvGrpSpPr>
          <p:grpSpPr>
            <a:xfrm>
              <a:off x="5017910" y="5582348"/>
              <a:ext cx="602070" cy="223776"/>
              <a:chOff x="621719" y="4712770"/>
              <a:chExt cx="1904166" cy="707737"/>
            </a:xfrm>
          </p:grpSpPr>
          <p:sp>
            <p:nvSpPr>
              <p:cNvPr id="597" name="Can 596"/>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98" name="Can 597"/>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99" name="Can 598"/>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89" name="Group 588"/>
            <p:cNvGrpSpPr/>
            <p:nvPr/>
          </p:nvGrpSpPr>
          <p:grpSpPr>
            <a:xfrm>
              <a:off x="4983757" y="5611941"/>
              <a:ext cx="602070" cy="223776"/>
              <a:chOff x="621719" y="4712770"/>
              <a:chExt cx="1904166" cy="707737"/>
            </a:xfrm>
          </p:grpSpPr>
          <p:sp>
            <p:nvSpPr>
              <p:cNvPr id="594" name="Can 593"/>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95" name="Can 594"/>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96" name="Can 595"/>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90" name="Group 589"/>
            <p:cNvGrpSpPr/>
            <p:nvPr/>
          </p:nvGrpSpPr>
          <p:grpSpPr>
            <a:xfrm>
              <a:off x="4943561" y="5635686"/>
              <a:ext cx="602070" cy="223776"/>
              <a:chOff x="621719" y="4712770"/>
              <a:chExt cx="1904166" cy="707737"/>
            </a:xfrm>
          </p:grpSpPr>
          <p:sp>
            <p:nvSpPr>
              <p:cNvPr id="591" name="Can 59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92" name="Can 59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93" name="Can 59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609" name="Group 608"/>
          <p:cNvGrpSpPr/>
          <p:nvPr/>
        </p:nvGrpSpPr>
        <p:grpSpPr>
          <a:xfrm>
            <a:off x="10137986" y="3675271"/>
            <a:ext cx="1281055" cy="271667"/>
            <a:chOff x="4313237" y="5582348"/>
            <a:chExt cx="1306743" cy="277114"/>
          </a:xfrm>
        </p:grpSpPr>
        <p:grpSp>
          <p:nvGrpSpPr>
            <p:cNvPr id="610" name="Group 609"/>
            <p:cNvGrpSpPr/>
            <p:nvPr/>
          </p:nvGrpSpPr>
          <p:grpSpPr>
            <a:xfrm>
              <a:off x="4387586" y="5582348"/>
              <a:ext cx="602070" cy="223776"/>
              <a:chOff x="621719" y="4712770"/>
              <a:chExt cx="1904166" cy="707737"/>
            </a:xfrm>
          </p:grpSpPr>
          <p:sp>
            <p:nvSpPr>
              <p:cNvPr id="631" name="Can 63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32" name="Can 63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33" name="Can 63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611" name="Group 610"/>
            <p:cNvGrpSpPr/>
            <p:nvPr/>
          </p:nvGrpSpPr>
          <p:grpSpPr>
            <a:xfrm>
              <a:off x="4353433" y="5611941"/>
              <a:ext cx="602070" cy="223776"/>
              <a:chOff x="621719" y="4712770"/>
              <a:chExt cx="1904166" cy="707737"/>
            </a:xfrm>
          </p:grpSpPr>
          <p:sp>
            <p:nvSpPr>
              <p:cNvPr id="628" name="Can 627"/>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29" name="Can 628"/>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30" name="Can 629"/>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612" name="Group 611"/>
            <p:cNvGrpSpPr/>
            <p:nvPr/>
          </p:nvGrpSpPr>
          <p:grpSpPr>
            <a:xfrm>
              <a:off x="4313237" y="5635686"/>
              <a:ext cx="602070" cy="223776"/>
              <a:chOff x="621719" y="4712770"/>
              <a:chExt cx="1904166" cy="707737"/>
            </a:xfrm>
          </p:grpSpPr>
          <p:sp>
            <p:nvSpPr>
              <p:cNvPr id="625" name="Can 62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26" name="Can 62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27" name="Can 62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613" name="Group 612"/>
            <p:cNvGrpSpPr/>
            <p:nvPr/>
          </p:nvGrpSpPr>
          <p:grpSpPr>
            <a:xfrm>
              <a:off x="5017910" y="5582348"/>
              <a:ext cx="602070" cy="223776"/>
              <a:chOff x="621719" y="4712770"/>
              <a:chExt cx="1904166" cy="707737"/>
            </a:xfrm>
          </p:grpSpPr>
          <p:sp>
            <p:nvSpPr>
              <p:cNvPr id="622" name="Can 621"/>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23" name="Can 622"/>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24" name="Can 623"/>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614" name="Group 613"/>
            <p:cNvGrpSpPr/>
            <p:nvPr/>
          </p:nvGrpSpPr>
          <p:grpSpPr>
            <a:xfrm>
              <a:off x="4983757" y="5611941"/>
              <a:ext cx="602070" cy="223776"/>
              <a:chOff x="621719" y="4712770"/>
              <a:chExt cx="1904166" cy="707737"/>
            </a:xfrm>
          </p:grpSpPr>
          <p:sp>
            <p:nvSpPr>
              <p:cNvPr id="619" name="Can 618"/>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20" name="Can 619"/>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21" name="Can 620"/>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615" name="Group 614"/>
            <p:cNvGrpSpPr/>
            <p:nvPr/>
          </p:nvGrpSpPr>
          <p:grpSpPr>
            <a:xfrm>
              <a:off x="4943561" y="5635686"/>
              <a:ext cx="602070" cy="223776"/>
              <a:chOff x="621719" y="4712770"/>
              <a:chExt cx="1904166" cy="707737"/>
            </a:xfrm>
          </p:grpSpPr>
          <p:sp>
            <p:nvSpPr>
              <p:cNvPr id="616" name="Can 61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17" name="Can 61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18" name="Can 61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634" name="Group 633"/>
          <p:cNvGrpSpPr/>
          <p:nvPr/>
        </p:nvGrpSpPr>
        <p:grpSpPr>
          <a:xfrm>
            <a:off x="10137986" y="3445526"/>
            <a:ext cx="1281055" cy="271667"/>
            <a:chOff x="4313237" y="5582348"/>
            <a:chExt cx="1306743" cy="277114"/>
          </a:xfrm>
        </p:grpSpPr>
        <p:grpSp>
          <p:nvGrpSpPr>
            <p:cNvPr id="635" name="Group 634"/>
            <p:cNvGrpSpPr/>
            <p:nvPr/>
          </p:nvGrpSpPr>
          <p:grpSpPr>
            <a:xfrm>
              <a:off x="4387586" y="5582348"/>
              <a:ext cx="602070" cy="223776"/>
              <a:chOff x="621719" y="4712770"/>
              <a:chExt cx="1904166" cy="707737"/>
            </a:xfrm>
          </p:grpSpPr>
          <p:sp>
            <p:nvSpPr>
              <p:cNvPr id="656" name="Can 65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57" name="Can 65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58" name="Can 65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636" name="Group 635"/>
            <p:cNvGrpSpPr/>
            <p:nvPr/>
          </p:nvGrpSpPr>
          <p:grpSpPr>
            <a:xfrm>
              <a:off x="4353433" y="5611941"/>
              <a:ext cx="602070" cy="223776"/>
              <a:chOff x="621719" y="4712770"/>
              <a:chExt cx="1904166" cy="707737"/>
            </a:xfrm>
          </p:grpSpPr>
          <p:sp>
            <p:nvSpPr>
              <p:cNvPr id="653" name="Can 652"/>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54" name="Can 653"/>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55" name="Can 654"/>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637" name="Group 636"/>
            <p:cNvGrpSpPr/>
            <p:nvPr/>
          </p:nvGrpSpPr>
          <p:grpSpPr>
            <a:xfrm>
              <a:off x="4313237" y="5635686"/>
              <a:ext cx="602070" cy="223776"/>
              <a:chOff x="621719" y="4712770"/>
              <a:chExt cx="1904166" cy="707737"/>
            </a:xfrm>
          </p:grpSpPr>
          <p:sp>
            <p:nvSpPr>
              <p:cNvPr id="650" name="Can 64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51" name="Can 65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52" name="Can 65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638" name="Group 637"/>
            <p:cNvGrpSpPr/>
            <p:nvPr/>
          </p:nvGrpSpPr>
          <p:grpSpPr>
            <a:xfrm>
              <a:off x="5017910" y="5582348"/>
              <a:ext cx="602070" cy="223776"/>
              <a:chOff x="621719" y="4712770"/>
              <a:chExt cx="1904166" cy="707737"/>
            </a:xfrm>
          </p:grpSpPr>
          <p:sp>
            <p:nvSpPr>
              <p:cNvPr id="647" name="Can 646"/>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48" name="Can 647"/>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49" name="Can 648"/>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639" name="Group 638"/>
            <p:cNvGrpSpPr/>
            <p:nvPr/>
          </p:nvGrpSpPr>
          <p:grpSpPr>
            <a:xfrm>
              <a:off x="4983757" y="5611941"/>
              <a:ext cx="602070" cy="223776"/>
              <a:chOff x="621719" y="4712770"/>
              <a:chExt cx="1904166" cy="707737"/>
            </a:xfrm>
          </p:grpSpPr>
          <p:sp>
            <p:nvSpPr>
              <p:cNvPr id="644" name="Can 643"/>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45" name="Can 644"/>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46" name="Can 645"/>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640" name="Group 639"/>
            <p:cNvGrpSpPr/>
            <p:nvPr/>
          </p:nvGrpSpPr>
          <p:grpSpPr>
            <a:xfrm>
              <a:off x="4943561" y="5635686"/>
              <a:ext cx="602070" cy="223776"/>
              <a:chOff x="621719" y="4712770"/>
              <a:chExt cx="1904166" cy="707737"/>
            </a:xfrm>
          </p:grpSpPr>
          <p:sp>
            <p:nvSpPr>
              <p:cNvPr id="641" name="Can 64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42" name="Can 64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43" name="Can 64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659" name="Group 658"/>
          <p:cNvGrpSpPr/>
          <p:nvPr/>
        </p:nvGrpSpPr>
        <p:grpSpPr>
          <a:xfrm>
            <a:off x="10137986" y="3232146"/>
            <a:ext cx="1281055" cy="271667"/>
            <a:chOff x="4313237" y="5582348"/>
            <a:chExt cx="1306743" cy="277114"/>
          </a:xfrm>
        </p:grpSpPr>
        <p:grpSp>
          <p:nvGrpSpPr>
            <p:cNvPr id="660" name="Group 659"/>
            <p:cNvGrpSpPr/>
            <p:nvPr/>
          </p:nvGrpSpPr>
          <p:grpSpPr>
            <a:xfrm>
              <a:off x="4387586" y="5582348"/>
              <a:ext cx="602070" cy="223776"/>
              <a:chOff x="621719" y="4712770"/>
              <a:chExt cx="1904166" cy="707737"/>
            </a:xfrm>
          </p:grpSpPr>
          <p:sp>
            <p:nvSpPr>
              <p:cNvPr id="681" name="Can 68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82" name="Can 68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83" name="Can 68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661" name="Group 660"/>
            <p:cNvGrpSpPr/>
            <p:nvPr/>
          </p:nvGrpSpPr>
          <p:grpSpPr>
            <a:xfrm>
              <a:off x="4353433" y="5611941"/>
              <a:ext cx="602070" cy="223776"/>
              <a:chOff x="621719" y="4712770"/>
              <a:chExt cx="1904166" cy="707737"/>
            </a:xfrm>
          </p:grpSpPr>
          <p:sp>
            <p:nvSpPr>
              <p:cNvPr id="678" name="Can 677"/>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79" name="Can 678"/>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80" name="Can 679"/>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662" name="Group 661"/>
            <p:cNvGrpSpPr/>
            <p:nvPr/>
          </p:nvGrpSpPr>
          <p:grpSpPr>
            <a:xfrm>
              <a:off x="4313237" y="5635686"/>
              <a:ext cx="602070" cy="223776"/>
              <a:chOff x="621719" y="4712770"/>
              <a:chExt cx="1904166" cy="707737"/>
            </a:xfrm>
          </p:grpSpPr>
          <p:sp>
            <p:nvSpPr>
              <p:cNvPr id="675" name="Can 67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76" name="Can 67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77" name="Can 67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663" name="Group 662"/>
            <p:cNvGrpSpPr/>
            <p:nvPr/>
          </p:nvGrpSpPr>
          <p:grpSpPr>
            <a:xfrm>
              <a:off x="5017910" y="5582348"/>
              <a:ext cx="602070" cy="223776"/>
              <a:chOff x="621719" y="4712770"/>
              <a:chExt cx="1904166" cy="707737"/>
            </a:xfrm>
          </p:grpSpPr>
          <p:sp>
            <p:nvSpPr>
              <p:cNvPr id="672" name="Can 671"/>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73" name="Can 672"/>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74" name="Can 673"/>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664" name="Group 663"/>
            <p:cNvGrpSpPr/>
            <p:nvPr/>
          </p:nvGrpSpPr>
          <p:grpSpPr>
            <a:xfrm>
              <a:off x="4983757" y="5611941"/>
              <a:ext cx="602070" cy="223776"/>
              <a:chOff x="621719" y="4712770"/>
              <a:chExt cx="1904166" cy="707737"/>
            </a:xfrm>
          </p:grpSpPr>
          <p:sp>
            <p:nvSpPr>
              <p:cNvPr id="669" name="Can 668"/>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70" name="Can 669"/>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71" name="Can 670"/>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665" name="Group 664"/>
            <p:cNvGrpSpPr/>
            <p:nvPr/>
          </p:nvGrpSpPr>
          <p:grpSpPr>
            <a:xfrm>
              <a:off x="4943561" y="5635686"/>
              <a:ext cx="602070" cy="223776"/>
              <a:chOff x="621719" y="4712770"/>
              <a:chExt cx="1904166" cy="707737"/>
            </a:xfrm>
          </p:grpSpPr>
          <p:sp>
            <p:nvSpPr>
              <p:cNvPr id="666" name="Can 66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67" name="Can 66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68" name="Can 66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684" name="Group 683"/>
          <p:cNvGrpSpPr/>
          <p:nvPr/>
        </p:nvGrpSpPr>
        <p:grpSpPr>
          <a:xfrm>
            <a:off x="10137986" y="3002402"/>
            <a:ext cx="1281055" cy="271667"/>
            <a:chOff x="4313237" y="5582348"/>
            <a:chExt cx="1306743" cy="277114"/>
          </a:xfrm>
        </p:grpSpPr>
        <p:grpSp>
          <p:nvGrpSpPr>
            <p:cNvPr id="685" name="Group 684"/>
            <p:cNvGrpSpPr/>
            <p:nvPr/>
          </p:nvGrpSpPr>
          <p:grpSpPr>
            <a:xfrm>
              <a:off x="4387586" y="5582348"/>
              <a:ext cx="602070" cy="223776"/>
              <a:chOff x="621719" y="4712770"/>
              <a:chExt cx="1904166" cy="707737"/>
            </a:xfrm>
          </p:grpSpPr>
          <p:sp>
            <p:nvSpPr>
              <p:cNvPr id="706" name="Can 70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07" name="Can 70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08" name="Can 70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686" name="Group 685"/>
            <p:cNvGrpSpPr/>
            <p:nvPr/>
          </p:nvGrpSpPr>
          <p:grpSpPr>
            <a:xfrm>
              <a:off x="4353433" y="5611941"/>
              <a:ext cx="602070" cy="223776"/>
              <a:chOff x="621719" y="4712770"/>
              <a:chExt cx="1904166" cy="707737"/>
            </a:xfrm>
          </p:grpSpPr>
          <p:sp>
            <p:nvSpPr>
              <p:cNvPr id="703" name="Can 702"/>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04" name="Can 703"/>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05" name="Can 704"/>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687" name="Group 686"/>
            <p:cNvGrpSpPr/>
            <p:nvPr/>
          </p:nvGrpSpPr>
          <p:grpSpPr>
            <a:xfrm>
              <a:off x="4313237" y="5635686"/>
              <a:ext cx="602070" cy="223776"/>
              <a:chOff x="621719" y="4712770"/>
              <a:chExt cx="1904166" cy="707737"/>
            </a:xfrm>
          </p:grpSpPr>
          <p:sp>
            <p:nvSpPr>
              <p:cNvPr id="700" name="Can 69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01" name="Can 70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02" name="Can 70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688" name="Group 687"/>
            <p:cNvGrpSpPr/>
            <p:nvPr/>
          </p:nvGrpSpPr>
          <p:grpSpPr>
            <a:xfrm>
              <a:off x="5017910" y="5582348"/>
              <a:ext cx="602070" cy="223776"/>
              <a:chOff x="621719" y="4712770"/>
              <a:chExt cx="1904166" cy="707737"/>
            </a:xfrm>
          </p:grpSpPr>
          <p:sp>
            <p:nvSpPr>
              <p:cNvPr id="697" name="Can 696"/>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98" name="Can 697"/>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99" name="Can 698"/>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689" name="Group 688"/>
            <p:cNvGrpSpPr/>
            <p:nvPr/>
          </p:nvGrpSpPr>
          <p:grpSpPr>
            <a:xfrm>
              <a:off x="4983757" y="5611941"/>
              <a:ext cx="602070" cy="223776"/>
              <a:chOff x="621719" y="4712770"/>
              <a:chExt cx="1904166" cy="707737"/>
            </a:xfrm>
          </p:grpSpPr>
          <p:sp>
            <p:nvSpPr>
              <p:cNvPr id="694" name="Can 693"/>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95" name="Can 694"/>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96" name="Can 695"/>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690" name="Group 689"/>
            <p:cNvGrpSpPr/>
            <p:nvPr/>
          </p:nvGrpSpPr>
          <p:grpSpPr>
            <a:xfrm>
              <a:off x="4943561" y="5635686"/>
              <a:ext cx="602070" cy="223776"/>
              <a:chOff x="621719" y="4712770"/>
              <a:chExt cx="1904166" cy="707737"/>
            </a:xfrm>
          </p:grpSpPr>
          <p:sp>
            <p:nvSpPr>
              <p:cNvPr id="691" name="Can 69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92" name="Can 69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93" name="Can 69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709" name="Group 708"/>
          <p:cNvGrpSpPr/>
          <p:nvPr/>
        </p:nvGrpSpPr>
        <p:grpSpPr>
          <a:xfrm>
            <a:off x="10137986" y="2775170"/>
            <a:ext cx="1281055" cy="271667"/>
            <a:chOff x="4313237" y="5582348"/>
            <a:chExt cx="1306743" cy="277114"/>
          </a:xfrm>
        </p:grpSpPr>
        <p:grpSp>
          <p:nvGrpSpPr>
            <p:cNvPr id="710" name="Group 709"/>
            <p:cNvGrpSpPr/>
            <p:nvPr/>
          </p:nvGrpSpPr>
          <p:grpSpPr>
            <a:xfrm>
              <a:off x="4387586" y="5582348"/>
              <a:ext cx="602070" cy="223776"/>
              <a:chOff x="621719" y="4712770"/>
              <a:chExt cx="1904166" cy="707737"/>
            </a:xfrm>
          </p:grpSpPr>
          <p:sp>
            <p:nvSpPr>
              <p:cNvPr id="731" name="Can 73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32" name="Can 73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33" name="Can 73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711" name="Group 710"/>
            <p:cNvGrpSpPr/>
            <p:nvPr/>
          </p:nvGrpSpPr>
          <p:grpSpPr>
            <a:xfrm>
              <a:off x="4353433" y="5611941"/>
              <a:ext cx="602070" cy="223776"/>
              <a:chOff x="621719" y="4712770"/>
              <a:chExt cx="1904166" cy="707737"/>
            </a:xfrm>
          </p:grpSpPr>
          <p:sp>
            <p:nvSpPr>
              <p:cNvPr id="728" name="Can 727"/>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29" name="Can 728"/>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30" name="Can 729"/>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712" name="Group 711"/>
            <p:cNvGrpSpPr/>
            <p:nvPr/>
          </p:nvGrpSpPr>
          <p:grpSpPr>
            <a:xfrm>
              <a:off x="4313237" y="5635686"/>
              <a:ext cx="602070" cy="223776"/>
              <a:chOff x="621719" y="4712770"/>
              <a:chExt cx="1904166" cy="707737"/>
            </a:xfrm>
          </p:grpSpPr>
          <p:sp>
            <p:nvSpPr>
              <p:cNvPr id="725" name="Can 72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26" name="Can 72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27" name="Can 72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713" name="Group 712"/>
            <p:cNvGrpSpPr/>
            <p:nvPr/>
          </p:nvGrpSpPr>
          <p:grpSpPr>
            <a:xfrm>
              <a:off x="5017910" y="5582348"/>
              <a:ext cx="602070" cy="223776"/>
              <a:chOff x="621719" y="4712770"/>
              <a:chExt cx="1904166" cy="707737"/>
            </a:xfrm>
          </p:grpSpPr>
          <p:sp>
            <p:nvSpPr>
              <p:cNvPr id="722" name="Can 721"/>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23" name="Can 722"/>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24" name="Can 723"/>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714" name="Group 713"/>
            <p:cNvGrpSpPr/>
            <p:nvPr/>
          </p:nvGrpSpPr>
          <p:grpSpPr>
            <a:xfrm>
              <a:off x="4983757" y="5611941"/>
              <a:ext cx="602070" cy="223776"/>
              <a:chOff x="621719" y="4712770"/>
              <a:chExt cx="1904166" cy="707737"/>
            </a:xfrm>
          </p:grpSpPr>
          <p:sp>
            <p:nvSpPr>
              <p:cNvPr id="719" name="Can 718"/>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20" name="Can 719"/>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21" name="Can 720"/>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715" name="Group 714"/>
            <p:cNvGrpSpPr/>
            <p:nvPr/>
          </p:nvGrpSpPr>
          <p:grpSpPr>
            <a:xfrm>
              <a:off x="4943561" y="5635686"/>
              <a:ext cx="602070" cy="223776"/>
              <a:chOff x="621719" y="4712770"/>
              <a:chExt cx="1904166" cy="707737"/>
            </a:xfrm>
          </p:grpSpPr>
          <p:sp>
            <p:nvSpPr>
              <p:cNvPr id="716" name="Can 71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17" name="Can 71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18" name="Can 71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734" name="Group 733"/>
          <p:cNvGrpSpPr/>
          <p:nvPr/>
        </p:nvGrpSpPr>
        <p:grpSpPr>
          <a:xfrm>
            <a:off x="10137986" y="2558610"/>
            <a:ext cx="1281055" cy="271667"/>
            <a:chOff x="4313237" y="5582348"/>
            <a:chExt cx="1306743" cy="277114"/>
          </a:xfrm>
        </p:grpSpPr>
        <p:grpSp>
          <p:nvGrpSpPr>
            <p:cNvPr id="735" name="Group 734"/>
            <p:cNvGrpSpPr/>
            <p:nvPr/>
          </p:nvGrpSpPr>
          <p:grpSpPr>
            <a:xfrm>
              <a:off x="4387586" y="5582348"/>
              <a:ext cx="602070" cy="223776"/>
              <a:chOff x="621719" y="4712770"/>
              <a:chExt cx="1904166" cy="707737"/>
            </a:xfrm>
          </p:grpSpPr>
          <p:sp>
            <p:nvSpPr>
              <p:cNvPr id="756" name="Can 75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57" name="Can 75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58" name="Can 75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736" name="Group 735"/>
            <p:cNvGrpSpPr/>
            <p:nvPr/>
          </p:nvGrpSpPr>
          <p:grpSpPr>
            <a:xfrm>
              <a:off x="4353433" y="5611941"/>
              <a:ext cx="602070" cy="223776"/>
              <a:chOff x="621719" y="4712770"/>
              <a:chExt cx="1904166" cy="707737"/>
            </a:xfrm>
          </p:grpSpPr>
          <p:sp>
            <p:nvSpPr>
              <p:cNvPr id="753" name="Can 752"/>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54" name="Can 753"/>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55" name="Can 754"/>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737" name="Group 736"/>
            <p:cNvGrpSpPr/>
            <p:nvPr/>
          </p:nvGrpSpPr>
          <p:grpSpPr>
            <a:xfrm>
              <a:off x="4313237" y="5635686"/>
              <a:ext cx="602070" cy="223776"/>
              <a:chOff x="621719" y="4712770"/>
              <a:chExt cx="1904166" cy="707737"/>
            </a:xfrm>
          </p:grpSpPr>
          <p:sp>
            <p:nvSpPr>
              <p:cNvPr id="750" name="Can 74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51" name="Can 75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52" name="Can 75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738" name="Group 737"/>
            <p:cNvGrpSpPr/>
            <p:nvPr/>
          </p:nvGrpSpPr>
          <p:grpSpPr>
            <a:xfrm>
              <a:off x="5017910" y="5582348"/>
              <a:ext cx="602070" cy="223776"/>
              <a:chOff x="621719" y="4712770"/>
              <a:chExt cx="1904166" cy="707737"/>
            </a:xfrm>
          </p:grpSpPr>
          <p:sp>
            <p:nvSpPr>
              <p:cNvPr id="747" name="Can 746"/>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48" name="Can 747"/>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49" name="Can 748"/>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739" name="Group 738"/>
            <p:cNvGrpSpPr/>
            <p:nvPr/>
          </p:nvGrpSpPr>
          <p:grpSpPr>
            <a:xfrm>
              <a:off x="4983757" y="5611941"/>
              <a:ext cx="602070" cy="223776"/>
              <a:chOff x="621719" y="4712770"/>
              <a:chExt cx="1904166" cy="707737"/>
            </a:xfrm>
          </p:grpSpPr>
          <p:sp>
            <p:nvSpPr>
              <p:cNvPr id="744" name="Can 743"/>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45" name="Can 744"/>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46" name="Can 745"/>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740" name="Group 739"/>
            <p:cNvGrpSpPr/>
            <p:nvPr/>
          </p:nvGrpSpPr>
          <p:grpSpPr>
            <a:xfrm>
              <a:off x="4943561" y="5635686"/>
              <a:ext cx="602070" cy="223776"/>
              <a:chOff x="621719" y="4712770"/>
              <a:chExt cx="1904166" cy="707737"/>
            </a:xfrm>
          </p:grpSpPr>
          <p:sp>
            <p:nvSpPr>
              <p:cNvPr id="741" name="Can 74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42" name="Can 74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43" name="Can 74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14" name="Group 13"/>
          <p:cNvGrpSpPr/>
          <p:nvPr/>
        </p:nvGrpSpPr>
        <p:grpSpPr>
          <a:xfrm>
            <a:off x="642750" y="5417588"/>
            <a:ext cx="3367033" cy="362072"/>
            <a:chOff x="655637" y="5525725"/>
            <a:chExt cx="3434549" cy="369332"/>
          </a:xfrm>
        </p:grpSpPr>
        <p:sp>
          <p:nvSpPr>
            <p:cNvPr id="12" name="Right Arrow 11"/>
            <p:cNvSpPr/>
            <p:nvPr/>
          </p:nvSpPr>
          <p:spPr bwMode="auto">
            <a:xfrm>
              <a:off x="3785386" y="5630675"/>
              <a:ext cx="304800" cy="223776"/>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p:cNvSpPr/>
            <p:nvPr/>
          </p:nvSpPr>
          <p:spPr>
            <a:xfrm>
              <a:off x="655637" y="5525725"/>
              <a:ext cx="3126625" cy="369332"/>
            </a:xfrm>
            <a:prstGeom prst="rect">
              <a:avLst/>
            </a:prstGeom>
          </p:spPr>
          <p:txBody>
            <a:bodyPr wrap="none">
              <a:spAutoFit/>
            </a:bodyPr>
            <a:lstStyle/>
            <a:p>
              <a:pPr defTabSz="914367"/>
              <a:r>
                <a:rPr lang="en-US" sz="1765" dirty="0">
                  <a:solidFill>
                    <a:srgbClr val="404040"/>
                  </a:solidFill>
                </a:rPr>
                <a:t>Max per-database burst level</a:t>
              </a:r>
            </a:p>
          </p:txBody>
        </p:sp>
      </p:grpSp>
      <p:grpSp>
        <p:nvGrpSpPr>
          <p:cNvPr id="762" name="Group 761"/>
          <p:cNvGrpSpPr/>
          <p:nvPr/>
        </p:nvGrpSpPr>
        <p:grpSpPr>
          <a:xfrm>
            <a:off x="10136602" y="2343861"/>
            <a:ext cx="1281055" cy="271667"/>
            <a:chOff x="4313237" y="5582348"/>
            <a:chExt cx="1306743" cy="277114"/>
          </a:xfrm>
        </p:grpSpPr>
        <p:grpSp>
          <p:nvGrpSpPr>
            <p:cNvPr id="763" name="Group 762"/>
            <p:cNvGrpSpPr/>
            <p:nvPr/>
          </p:nvGrpSpPr>
          <p:grpSpPr>
            <a:xfrm>
              <a:off x="4387586" y="5582348"/>
              <a:ext cx="602070" cy="223776"/>
              <a:chOff x="621719" y="4712770"/>
              <a:chExt cx="1904166" cy="707737"/>
            </a:xfrm>
          </p:grpSpPr>
          <p:sp>
            <p:nvSpPr>
              <p:cNvPr id="784" name="Can 783"/>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85" name="Can 784"/>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86" name="Can 785"/>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764" name="Group 763"/>
            <p:cNvGrpSpPr/>
            <p:nvPr/>
          </p:nvGrpSpPr>
          <p:grpSpPr>
            <a:xfrm>
              <a:off x="4353433" y="5611941"/>
              <a:ext cx="602070" cy="223776"/>
              <a:chOff x="621719" y="4712770"/>
              <a:chExt cx="1904166" cy="707737"/>
            </a:xfrm>
          </p:grpSpPr>
          <p:sp>
            <p:nvSpPr>
              <p:cNvPr id="781" name="Can 78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82" name="Can 78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83" name="Can 78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765" name="Group 764"/>
            <p:cNvGrpSpPr/>
            <p:nvPr/>
          </p:nvGrpSpPr>
          <p:grpSpPr>
            <a:xfrm>
              <a:off x="4313237" y="5635686"/>
              <a:ext cx="602070" cy="223776"/>
              <a:chOff x="621719" y="4712770"/>
              <a:chExt cx="1904166" cy="707737"/>
            </a:xfrm>
          </p:grpSpPr>
          <p:sp>
            <p:nvSpPr>
              <p:cNvPr id="778" name="Can 777"/>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79" name="Can 778"/>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80" name="Can 779"/>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766" name="Group 765"/>
            <p:cNvGrpSpPr/>
            <p:nvPr/>
          </p:nvGrpSpPr>
          <p:grpSpPr>
            <a:xfrm>
              <a:off x="5017910" y="5582348"/>
              <a:ext cx="602070" cy="223776"/>
              <a:chOff x="621719" y="4712770"/>
              <a:chExt cx="1904166" cy="707737"/>
            </a:xfrm>
          </p:grpSpPr>
          <p:sp>
            <p:nvSpPr>
              <p:cNvPr id="775" name="Can 77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76" name="Can 77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77" name="Can 77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767" name="Group 766"/>
            <p:cNvGrpSpPr/>
            <p:nvPr/>
          </p:nvGrpSpPr>
          <p:grpSpPr>
            <a:xfrm>
              <a:off x="4983757" y="5611941"/>
              <a:ext cx="602070" cy="223776"/>
              <a:chOff x="621719" y="4712770"/>
              <a:chExt cx="1904166" cy="707737"/>
            </a:xfrm>
          </p:grpSpPr>
          <p:sp>
            <p:nvSpPr>
              <p:cNvPr id="772" name="Can 771"/>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73" name="Can 772"/>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74" name="Can 773"/>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768" name="Group 767"/>
            <p:cNvGrpSpPr/>
            <p:nvPr/>
          </p:nvGrpSpPr>
          <p:grpSpPr>
            <a:xfrm>
              <a:off x="4943561" y="5635686"/>
              <a:ext cx="602070" cy="223776"/>
              <a:chOff x="621719" y="4712770"/>
              <a:chExt cx="1904166" cy="707737"/>
            </a:xfrm>
          </p:grpSpPr>
          <p:sp>
            <p:nvSpPr>
              <p:cNvPr id="769" name="Can 768"/>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70" name="Can 769"/>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71" name="Can 770"/>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spTree>
    <p:extLst>
      <p:ext uri="{BB962C8B-B14F-4D97-AF65-F5344CB8AC3E}">
        <p14:creationId xmlns:p14="http://schemas.microsoft.com/office/powerpoint/2010/main" val="39364389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childTnLst>
                          </p:cTn>
                        </p:par>
                        <p:par>
                          <p:cTn id="8" fill="hold">
                            <p:stCondLst>
                              <p:cond delay="500"/>
                            </p:stCondLst>
                            <p:childTnLst>
                              <p:par>
                                <p:cTn id="9" presetID="22" presetClass="entr" presetSubtype="8" fill="hold" nodeType="afterEffect">
                                  <p:stCondLst>
                                    <p:cond delay="250"/>
                                  </p:stCondLst>
                                  <p:childTnLst>
                                    <p:set>
                                      <p:cBhvr>
                                        <p:cTn id="10" dur="1" fill="hold">
                                          <p:stCondLst>
                                            <p:cond delay="0"/>
                                          </p:stCondLst>
                                        </p:cTn>
                                        <p:tgtEl>
                                          <p:spTgt spid="14"/>
                                        </p:tgtEl>
                                        <p:attrNameLst>
                                          <p:attrName>style.visibility</p:attrName>
                                        </p:attrNameLst>
                                      </p:cBhvr>
                                      <p:to>
                                        <p:strVal val="visible"/>
                                      </p:to>
                                    </p:set>
                                    <p:animEffect transition="in" filter="wipe(left)">
                                      <p:cBhvr>
                                        <p:cTn id="11" dur="500"/>
                                        <p:tgtEl>
                                          <p:spTgt spid="14"/>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xit" presetSubtype="0" fill="hold" nodeType="clickEffect">
                                  <p:stCondLst>
                                    <p:cond delay="0"/>
                                  </p:stCondLst>
                                  <p:childTnLst>
                                    <p:set>
                                      <p:cBhvr>
                                        <p:cTn id="15" dur="1" fill="hold">
                                          <p:stCondLst>
                                            <p:cond delay="0"/>
                                          </p:stCondLst>
                                        </p:cTn>
                                        <p:tgtEl>
                                          <p:spTgt spid="9"/>
                                        </p:tgtEl>
                                        <p:attrNameLst>
                                          <p:attrName>style.visibility</p:attrName>
                                        </p:attrNameLst>
                                      </p:cBhvr>
                                      <p:to>
                                        <p:strVal val="hidden"/>
                                      </p:to>
                                    </p:set>
                                  </p:childTnLst>
                                </p:cTn>
                              </p:par>
                              <p:par>
                                <p:cTn id="16" presetID="1" presetClass="exit" presetSubtype="0" fill="hold" nodeType="withEffect">
                                  <p:stCondLst>
                                    <p:cond delay="0"/>
                                  </p:stCondLst>
                                  <p:childTnLst>
                                    <p:set>
                                      <p:cBhvr>
                                        <p:cTn id="17" dur="1" fill="hold">
                                          <p:stCondLst>
                                            <p:cond delay="0"/>
                                          </p:stCondLst>
                                        </p:cTn>
                                        <p:tgtEl>
                                          <p:spTgt spid="14"/>
                                        </p:tgtEl>
                                        <p:attrNameLst>
                                          <p:attrName>style.visibility</p:attrName>
                                        </p:attrNameLst>
                                      </p:cBhvr>
                                      <p:to>
                                        <p:strVal val="hidden"/>
                                      </p:to>
                                    </p:set>
                                  </p:childTnLst>
                                </p:cTn>
                              </p:par>
                              <p:par>
                                <p:cTn id="18" presetID="42" presetClass="entr" presetSubtype="0" fill="hold" nodeType="with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anim calcmode="lin" valueType="num">
                                      <p:cBhvr>
                                        <p:cTn id="21" dur="500" fill="hold"/>
                                        <p:tgtEl>
                                          <p:spTgt spid="7"/>
                                        </p:tgtEl>
                                        <p:attrNameLst>
                                          <p:attrName>ppt_x</p:attrName>
                                        </p:attrNameLst>
                                      </p:cBhvr>
                                      <p:tavLst>
                                        <p:tav tm="0">
                                          <p:val>
                                            <p:strVal val="#ppt_x"/>
                                          </p:val>
                                        </p:tav>
                                        <p:tav tm="100000">
                                          <p:val>
                                            <p:strVal val="#ppt_x"/>
                                          </p:val>
                                        </p:tav>
                                      </p:tavLst>
                                    </p:anim>
                                    <p:anim calcmode="lin" valueType="num">
                                      <p:cBhvr>
                                        <p:cTn id="22" dur="500" fill="hold"/>
                                        <p:tgtEl>
                                          <p:spTgt spid="7"/>
                                        </p:tgtEl>
                                        <p:attrNameLst>
                                          <p:attrName>ppt_y</p:attrName>
                                        </p:attrNameLst>
                                      </p:cBhvr>
                                      <p:tavLst>
                                        <p:tav tm="0">
                                          <p:val>
                                            <p:strVal val="#ppt_y+.1"/>
                                          </p:val>
                                        </p:tav>
                                        <p:tav tm="100000">
                                          <p:val>
                                            <p:strVal val="#ppt_y"/>
                                          </p:val>
                                        </p:tav>
                                      </p:tavLst>
                                    </p:anim>
                                  </p:childTnLst>
                                </p:cTn>
                              </p:par>
                              <p:par>
                                <p:cTn id="23" presetID="42" presetClass="entr" presetSubtype="0" fill="hold" nodeType="withEffect">
                                  <p:stCondLst>
                                    <p:cond delay="0"/>
                                  </p:stCondLst>
                                  <p:childTnLst>
                                    <p:set>
                                      <p:cBhvr>
                                        <p:cTn id="24" dur="1" fill="hold">
                                          <p:stCondLst>
                                            <p:cond delay="0"/>
                                          </p:stCondLst>
                                        </p:cTn>
                                        <p:tgtEl>
                                          <p:spTgt spid="133"/>
                                        </p:tgtEl>
                                        <p:attrNameLst>
                                          <p:attrName>style.visibility</p:attrName>
                                        </p:attrNameLst>
                                      </p:cBhvr>
                                      <p:to>
                                        <p:strVal val="visible"/>
                                      </p:to>
                                    </p:set>
                                    <p:animEffect transition="in" filter="fade">
                                      <p:cBhvr>
                                        <p:cTn id="25" dur="500"/>
                                        <p:tgtEl>
                                          <p:spTgt spid="133"/>
                                        </p:tgtEl>
                                      </p:cBhvr>
                                    </p:animEffect>
                                    <p:anim calcmode="lin" valueType="num">
                                      <p:cBhvr>
                                        <p:cTn id="26" dur="500" fill="hold"/>
                                        <p:tgtEl>
                                          <p:spTgt spid="133"/>
                                        </p:tgtEl>
                                        <p:attrNameLst>
                                          <p:attrName>ppt_x</p:attrName>
                                        </p:attrNameLst>
                                      </p:cBhvr>
                                      <p:tavLst>
                                        <p:tav tm="0">
                                          <p:val>
                                            <p:strVal val="#ppt_x"/>
                                          </p:val>
                                        </p:tav>
                                        <p:tav tm="100000">
                                          <p:val>
                                            <p:strVal val="#ppt_x"/>
                                          </p:val>
                                        </p:tav>
                                      </p:tavLst>
                                    </p:anim>
                                    <p:anim calcmode="lin" valueType="num">
                                      <p:cBhvr>
                                        <p:cTn id="27" dur="500" fill="hold"/>
                                        <p:tgtEl>
                                          <p:spTgt spid="133"/>
                                        </p:tgtEl>
                                        <p:attrNameLst>
                                          <p:attrName>ppt_y</p:attrName>
                                        </p:attrNameLst>
                                      </p:cBhvr>
                                      <p:tavLst>
                                        <p:tav tm="0">
                                          <p:val>
                                            <p:strVal val="#ppt_y+.1"/>
                                          </p:val>
                                        </p:tav>
                                        <p:tav tm="100000">
                                          <p:val>
                                            <p:strVal val="#ppt_y"/>
                                          </p:val>
                                        </p:tav>
                                      </p:tavLst>
                                    </p:anim>
                                  </p:childTnLst>
                                </p:cTn>
                              </p:par>
                              <p:par>
                                <p:cTn id="28" presetID="42" presetClass="entr" presetSubtype="0" fill="hold" nodeType="withEffect">
                                  <p:stCondLst>
                                    <p:cond delay="0"/>
                                  </p:stCondLst>
                                  <p:childTnLst>
                                    <p:set>
                                      <p:cBhvr>
                                        <p:cTn id="29" dur="1" fill="hold">
                                          <p:stCondLst>
                                            <p:cond delay="0"/>
                                          </p:stCondLst>
                                        </p:cTn>
                                        <p:tgtEl>
                                          <p:spTgt spid="208"/>
                                        </p:tgtEl>
                                        <p:attrNameLst>
                                          <p:attrName>style.visibility</p:attrName>
                                        </p:attrNameLst>
                                      </p:cBhvr>
                                      <p:to>
                                        <p:strVal val="visible"/>
                                      </p:to>
                                    </p:set>
                                    <p:animEffect transition="in" filter="fade">
                                      <p:cBhvr>
                                        <p:cTn id="30" dur="500"/>
                                        <p:tgtEl>
                                          <p:spTgt spid="208"/>
                                        </p:tgtEl>
                                      </p:cBhvr>
                                    </p:animEffect>
                                    <p:anim calcmode="lin" valueType="num">
                                      <p:cBhvr>
                                        <p:cTn id="31" dur="500" fill="hold"/>
                                        <p:tgtEl>
                                          <p:spTgt spid="208"/>
                                        </p:tgtEl>
                                        <p:attrNameLst>
                                          <p:attrName>ppt_x</p:attrName>
                                        </p:attrNameLst>
                                      </p:cBhvr>
                                      <p:tavLst>
                                        <p:tav tm="0">
                                          <p:val>
                                            <p:strVal val="#ppt_x"/>
                                          </p:val>
                                        </p:tav>
                                        <p:tav tm="100000">
                                          <p:val>
                                            <p:strVal val="#ppt_x"/>
                                          </p:val>
                                        </p:tav>
                                      </p:tavLst>
                                    </p:anim>
                                    <p:anim calcmode="lin" valueType="num">
                                      <p:cBhvr>
                                        <p:cTn id="32" dur="500" fill="hold"/>
                                        <p:tgtEl>
                                          <p:spTgt spid="208"/>
                                        </p:tgtEl>
                                        <p:attrNameLst>
                                          <p:attrName>ppt_y</p:attrName>
                                        </p:attrNameLst>
                                      </p:cBhvr>
                                      <p:tavLst>
                                        <p:tav tm="0">
                                          <p:val>
                                            <p:strVal val="#ppt_y+.1"/>
                                          </p:val>
                                        </p:tav>
                                        <p:tav tm="100000">
                                          <p:val>
                                            <p:strVal val="#ppt_y"/>
                                          </p:val>
                                        </p:tav>
                                      </p:tavLst>
                                    </p:anim>
                                  </p:childTnLst>
                                </p:cTn>
                              </p:par>
                              <p:par>
                                <p:cTn id="33" presetID="42" presetClass="entr" presetSubtype="0" fill="hold" nodeType="withEffect">
                                  <p:stCondLst>
                                    <p:cond delay="0"/>
                                  </p:stCondLst>
                                  <p:childTnLst>
                                    <p:set>
                                      <p:cBhvr>
                                        <p:cTn id="34" dur="1" fill="hold">
                                          <p:stCondLst>
                                            <p:cond delay="0"/>
                                          </p:stCondLst>
                                        </p:cTn>
                                        <p:tgtEl>
                                          <p:spTgt spid="409"/>
                                        </p:tgtEl>
                                        <p:attrNameLst>
                                          <p:attrName>style.visibility</p:attrName>
                                        </p:attrNameLst>
                                      </p:cBhvr>
                                      <p:to>
                                        <p:strVal val="visible"/>
                                      </p:to>
                                    </p:set>
                                    <p:animEffect transition="in" filter="fade">
                                      <p:cBhvr>
                                        <p:cTn id="35" dur="500"/>
                                        <p:tgtEl>
                                          <p:spTgt spid="409"/>
                                        </p:tgtEl>
                                      </p:cBhvr>
                                    </p:animEffect>
                                    <p:anim calcmode="lin" valueType="num">
                                      <p:cBhvr>
                                        <p:cTn id="36" dur="500" fill="hold"/>
                                        <p:tgtEl>
                                          <p:spTgt spid="409"/>
                                        </p:tgtEl>
                                        <p:attrNameLst>
                                          <p:attrName>ppt_x</p:attrName>
                                        </p:attrNameLst>
                                      </p:cBhvr>
                                      <p:tavLst>
                                        <p:tav tm="0">
                                          <p:val>
                                            <p:strVal val="#ppt_x"/>
                                          </p:val>
                                        </p:tav>
                                        <p:tav tm="100000">
                                          <p:val>
                                            <p:strVal val="#ppt_x"/>
                                          </p:val>
                                        </p:tav>
                                      </p:tavLst>
                                    </p:anim>
                                    <p:anim calcmode="lin" valueType="num">
                                      <p:cBhvr>
                                        <p:cTn id="37" dur="500" fill="hold"/>
                                        <p:tgtEl>
                                          <p:spTgt spid="409"/>
                                        </p:tgtEl>
                                        <p:attrNameLst>
                                          <p:attrName>ppt_y</p:attrName>
                                        </p:attrNameLst>
                                      </p:cBhvr>
                                      <p:tavLst>
                                        <p:tav tm="0">
                                          <p:val>
                                            <p:strVal val="#ppt_y+.1"/>
                                          </p:val>
                                        </p:tav>
                                        <p:tav tm="100000">
                                          <p:val>
                                            <p:strVal val="#ppt_y"/>
                                          </p:val>
                                        </p:tav>
                                      </p:tavLst>
                                    </p:anim>
                                  </p:childTnLst>
                                </p:cTn>
                              </p:par>
                            </p:childTnLst>
                          </p:cTn>
                        </p:par>
                        <p:par>
                          <p:cTn id="38" fill="hold">
                            <p:stCondLst>
                              <p:cond delay="500"/>
                            </p:stCondLst>
                            <p:childTnLst>
                              <p:par>
                                <p:cTn id="39" presetID="42" presetClass="entr" presetSubtype="0" fill="hold" nodeType="afterEffect">
                                  <p:stCondLst>
                                    <p:cond delay="0"/>
                                  </p:stCondLst>
                                  <p:childTnLst>
                                    <p:set>
                                      <p:cBhvr>
                                        <p:cTn id="40" dur="1" fill="hold">
                                          <p:stCondLst>
                                            <p:cond delay="0"/>
                                          </p:stCondLst>
                                        </p:cTn>
                                        <p:tgtEl>
                                          <p:spTgt spid="158"/>
                                        </p:tgtEl>
                                        <p:attrNameLst>
                                          <p:attrName>style.visibility</p:attrName>
                                        </p:attrNameLst>
                                      </p:cBhvr>
                                      <p:to>
                                        <p:strVal val="visible"/>
                                      </p:to>
                                    </p:set>
                                    <p:animEffect transition="in" filter="fade">
                                      <p:cBhvr>
                                        <p:cTn id="41" dur="500"/>
                                        <p:tgtEl>
                                          <p:spTgt spid="158"/>
                                        </p:tgtEl>
                                      </p:cBhvr>
                                    </p:animEffect>
                                    <p:anim calcmode="lin" valueType="num">
                                      <p:cBhvr>
                                        <p:cTn id="42" dur="500" fill="hold"/>
                                        <p:tgtEl>
                                          <p:spTgt spid="158"/>
                                        </p:tgtEl>
                                        <p:attrNameLst>
                                          <p:attrName>ppt_x</p:attrName>
                                        </p:attrNameLst>
                                      </p:cBhvr>
                                      <p:tavLst>
                                        <p:tav tm="0">
                                          <p:val>
                                            <p:strVal val="#ppt_x"/>
                                          </p:val>
                                        </p:tav>
                                        <p:tav tm="100000">
                                          <p:val>
                                            <p:strVal val="#ppt_x"/>
                                          </p:val>
                                        </p:tav>
                                      </p:tavLst>
                                    </p:anim>
                                    <p:anim calcmode="lin" valueType="num">
                                      <p:cBhvr>
                                        <p:cTn id="43" dur="500" fill="hold"/>
                                        <p:tgtEl>
                                          <p:spTgt spid="158"/>
                                        </p:tgtEl>
                                        <p:attrNameLst>
                                          <p:attrName>ppt_y</p:attrName>
                                        </p:attrNameLst>
                                      </p:cBhvr>
                                      <p:tavLst>
                                        <p:tav tm="0">
                                          <p:val>
                                            <p:strVal val="#ppt_y+.1"/>
                                          </p:val>
                                        </p:tav>
                                        <p:tav tm="100000">
                                          <p:val>
                                            <p:strVal val="#ppt_y"/>
                                          </p:val>
                                        </p:tav>
                                      </p:tavLst>
                                    </p:anim>
                                  </p:childTnLst>
                                </p:cTn>
                              </p:par>
                              <p:par>
                                <p:cTn id="44" presetID="42" presetClass="entr" presetSubtype="0" fill="hold" nodeType="withEffect">
                                  <p:stCondLst>
                                    <p:cond delay="0"/>
                                  </p:stCondLst>
                                  <p:childTnLst>
                                    <p:set>
                                      <p:cBhvr>
                                        <p:cTn id="45" dur="1" fill="hold">
                                          <p:stCondLst>
                                            <p:cond delay="0"/>
                                          </p:stCondLst>
                                        </p:cTn>
                                        <p:tgtEl>
                                          <p:spTgt spid="233"/>
                                        </p:tgtEl>
                                        <p:attrNameLst>
                                          <p:attrName>style.visibility</p:attrName>
                                        </p:attrNameLst>
                                      </p:cBhvr>
                                      <p:to>
                                        <p:strVal val="visible"/>
                                      </p:to>
                                    </p:set>
                                    <p:animEffect transition="in" filter="fade">
                                      <p:cBhvr>
                                        <p:cTn id="46" dur="500"/>
                                        <p:tgtEl>
                                          <p:spTgt spid="233"/>
                                        </p:tgtEl>
                                      </p:cBhvr>
                                    </p:animEffect>
                                    <p:anim calcmode="lin" valueType="num">
                                      <p:cBhvr>
                                        <p:cTn id="47" dur="500" fill="hold"/>
                                        <p:tgtEl>
                                          <p:spTgt spid="233"/>
                                        </p:tgtEl>
                                        <p:attrNameLst>
                                          <p:attrName>ppt_x</p:attrName>
                                        </p:attrNameLst>
                                      </p:cBhvr>
                                      <p:tavLst>
                                        <p:tav tm="0">
                                          <p:val>
                                            <p:strVal val="#ppt_x"/>
                                          </p:val>
                                        </p:tav>
                                        <p:tav tm="100000">
                                          <p:val>
                                            <p:strVal val="#ppt_x"/>
                                          </p:val>
                                        </p:tav>
                                      </p:tavLst>
                                    </p:anim>
                                    <p:anim calcmode="lin" valueType="num">
                                      <p:cBhvr>
                                        <p:cTn id="48" dur="500" fill="hold"/>
                                        <p:tgtEl>
                                          <p:spTgt spid="233"/>
                                        </p:tgtEl>
                                        <p:attrNameLst>
                                          <p:attrName>ppt_y</p:attrName>
                                        </p:attrNameLst>
                                      </p:cBhvr>
                                      <p:tavLst>
                                        <p:tav tm="0">
                                          <p:val>
                                            <p:strVal val="#ppt_y+.1"/>
                                          </p:val>
                                        </p:tav>
                                        <p:tav tm="100000">
                                          <p:val>
                                            <p:strVal val="#ppt_y"/>
                                          </p:val>
                                        </p:tav>
                                      </p:tavLst>
                                    </p:anim>
                                  </p:childTnLst>
                                </p:cTn>
                              </p:par>
                              <p:par>
                                <p:cTn id="49" presetID="42" presetClass="entr" presetSubtype="0" fill="hold" nodeType="withEffect">
                                  <p:stCondLst>
                                    <p:cond delay="0"/>
                                  </p:stCondLst>
                                  <p:childTnLst>
                                    <p:set>
                                      <p:cBhvr>
                                        <p:cTn id="50" dur="1" fill="hold">
                                          <p:stCondLst>
                                            <p:cond delay="0"/>
                                          </p:stCondLst>
                                        </p:cTn>
                                        <p:tgtEl>
                                          <p:spTgt spid="434"/>
                                        </p:tgtEl>
                                        <p:attrNameLst>
                                          <p:attrName>style.visibility</p:attrName>
                                        </p:attrNameLst>
                                      </p:cBhvr>
                                      <p:to>
                                        <p:strVal val="visible"/>
                                      </p:to>
                                    </p:set>
                                    <p:animEffect transition="in" filter="fade">
                                      <p:cBhvr>
                                        <p:cTn id="51" dur="500"/>
                                        <p:tgtEl>
                                          <p:spTgt spid="434"/>
                                        </p:tgtEl>
                                      </p:cBhvr>
                                    </p:animEffect>
                                    <p:anim calcmode="lin" valueType="num">
                                      <p:cBhvr>
                                        <p:cTn id="52" dur="500" fill="hold"/>
                                        <p:tgtEl>
                                          <p:spTgt spid="434"/>
                                        </p:tgtEl>
                                        <p:attrNameLst>
                                          <p:attrName>ppt_x</p:attrName>
                                        </p:attrNameLst>
                                      </p:cBhvr>
                                      <p:tavLst>
                                        <p:tav tm="0">
                                          <p:val>
                                            <p:strVal val="#ppt_x"/>
                                          </p:val>
                                        </p:tav>
                                        <p:tav tm="100000">
                                          <p:val>
                                            <p:strVal val="#ppt_x"/>
                                          </p:val>
                                        </p:tav>
                                      </p:tavLst>
                                    </p:anim>
                                    <p:anim calcmode="lin" valueType="num">
                                      <p:cBhvr>
                                        <p:cTn id="53" dur="500" fill="hold"/>
                                        <p:tgtEl>
                                          <p:spTgt spid="434"/>
                                        </p:tgtEl>
                                        <p:attrNameLst>
                                          <p:attrName>ppt_y</p:attrName>
                                        </p:attrNameLst>
                                      </p:cBhvr>
                                      <p:tavLst>
                                        <p:tav tm="0">
                                          <p:val>
                                            <p:strVal val="#ppt_y+.1"/>
                                          </p:val>
                                        </p:tav>
                                        <p:tav tm="100000">
                                          <p:val>
                                            <p:strVal val="#ppt_y"/>
                                          </p:val>
                                        </p:tav>
                                      </p:tavLst>
                                    </p:anim>
                                  </p:childTnLst>
                                </p:cTn>
                              </p:par>
                            </p:childTnLst>
                          </p:cTn>
                        </p:par>
                        <p:par>
                          <p:cTn id="54" fill="hold">
                            <p:stCondLst>
                              <p:cond delay="1000"/>
                            </p:stCondLst>
                            <p:childTnLst>
                              <p:par>
                                <p:cTn id="55" presetID="42" presetClass="entr" presetSubtype="0" fill="hold" nodeType="afterEffect">
                                  <p:stCondLst>
                                    <p:cond delay="0"/>
                                  </p:stCondLst>
                                  <p:childTnLst>
                                    <p:set>
                                      <p:cBhvr>
                                        <p:cTn id="56" dur="1" fill="hold">
                                          <p:stCondLst>
                                            <p:cond delay="0"/>
                                          </p:stCondLst>
                                        </p:cTn>
                                        <p:tgtEl>
                                          <p:spTgt spid="183"/>
                                        </p:tgtEl>
                                        <p:attrNameLst>
                                          <p:attrName>style.visibility</p:attrName>
                                        </p:attrNameLst>
                                      </p:cBhvr>
                                      <p:to>
                                        <p:strVal val="visible"/>
                                      </p:to>
                                    </p:set>
                                    <p:animEffect transition="in" filter="fade">
                                      <p:cBhvr>
                                        <p:cTn id="57" dur="500"/>
                                        <p:tgtEl>
                                          <p:spTgt spid="183"/>
                                        </p:tgtEl>
                                      </p:cBhvr>
                                    </p:animEffect>
                                    <p:anim calcmode="lin" valueType="num">
                                      <p:cBhvr>
                                        <p:cTn id="58" dur="500" fill="hold"/>
                                        <p:tgtEl>
                                          <p:spTgt spid="183"/>
                                        </p:tgtEl>
                                        <p:attrNameLst>
                                          <p:attrName>ppt_x</p:attrName>
                                        </p:attrNameLst>
                                      </p:cBhvr>
                                      <p:tavLst>
                                        <p:tav tm="0">
                                          <p:val>
                                            <p:strVal val="#ppt_x"/>
                                          </p:val>
                                        </p:tav>
                                        <p:tav tm="100000">
                                          <p:val>
                                            <p:strVal val="#ppt_x"/>
                                          </p:val>
                                        </p:tav>
                                      </p:tavLst>
                                    </p:anim>
                                    <p:anim calcmode="lin" valueType="num">
                                      <p:cBhvr>
                                        <p:cTn id="59" dur="500" fill="hold"/>
                                        <p:tgtEl>
                                          <p:spTgt spid="183"/>
                                        </p:tgtEl>
                                        <p:attrNameLst>
                                          <p:attrName>ppt_y</p:attrName>
                                        </p:attrNameLst>
                                      </p:cBhvr>
                                      <p:tavLst>
                                        <p:tav tm="0">
                                          <p:val>
                                            <p:strVal val="#ppt_y+.1"/>
                                          </p:val>
                                        </p:tav>
                                        <p:tav tm="100000">
                                          <p:val>
                                            <p:strVal val="#ppt_y"/>
                                          </p:val>
                                        </p:tav>
                                      </p:tavLst>
                                    </p:anim>
                                  </p:childTnLst>
                                </p:cTn>
                              </p:par>
                              <p:par>
                                <p:cTn id="60" presetID="42" presetClass="entr" presetSubtype="0" fill="hold" nodeType="withEffect">
                                  <p:stCondLst>
                                    <p:cond delay="0"/>
                                  </p:stCondLst>
                                  <p:childTnLst>
                                    <p:set>
                                      <p:cBhvr>
                                        <p:cTn id="61" dur="1" fill="hold">
                                          <p:stCondLst>
                                            <p:cond delay="0"/>
                                          </p:stCondLst>
                                        </p:cTn>
                                        <p:tgtEl>
                                          <p:spTgt spid="258"/>
                                        </p:tgtEl>
                                        <p:attrNameLst>
                                          <p:attrName>style.visibility</p:attrName>
                                        </p:attrNameLst>
                                      </p:cBhvr>
                                      <p:to>
                                        <p:strVal val="visible"/>
                                      </p:to>
                                    </p:set>
                                    <p:animEffect transition="in" filter="fade">
                                      <p:cBhvr>
                                        <p:cTn id="62" dur="500"/>
                                        <p:tgtEl>
                                          <p:spTgt spid="258"/>
                                        </p:tgtEl>
                                      </p:cBhvr>
                                    </p:animEffect>
                                    <p:anim calcmode="lin" valueType="num">
                                      <p:cBhvr>
                                        <p:cTn id="63" dur="500" fill="hold"/>
                                        <p:tgtEl>
                                          <p:spTgt spid="258"/>
                                        </p:tgtEl>
                                        <p:attrNameLst>
                                          <p:attrName>ppt_x</p:attrName>
                                        </p:attrNameLst>
                                      </p:cBhvr>
                                      <p:tavLst>
                                        <p:tav tm="0">
                                          <p:val>
                                            <p:strVal val="#ppt_x"/>
                                          </p:val>
                                        </p:tav>
                                        <p:tav tm="100000">
                                          <p:val>
                                            <p:strVal val="#ppt_x"/>
                                          </p:val>
                                        </p:tav>
                                      </p:tavLst>
                                    </p:anim>
                                    <p:anim calcmode="lin" valueType="num">
                                      <p:cBhvr>
                                        <p:cTn id="64" dur="500" fill="hold"/>
                                        <p:tgtEl>
                                          <p:spTgt spid="258"/>
                                        </p:tgtEl>
                                        <p:attrNameLst>
                                          <p:attrName>ppt_y</p:attrName>
                                        </p:attrNameLst>
                                      </p:cBhvr>
                                      <p:tavLst>
                                        <p:tav tm="0">
                                          <p:val>
                                            <p:strVal val="#ppt_y+.1"/>
                                          </p:val>
                                        </p:tav>
                                        <p:tav tm="100000">
                                          <p:val>
                                            <p:strVal val="#ppt_y"/>
                                          </p:val>
                                        </p:tav>
                                      </p:tavLst>
                                    </p:anim>
                                  </p:childTnLst>
                                </p:cTn>
                              </p:par>
                              <p:par>
                                <p:cTn id="65" presetID="42" presetClass="entr" presetSubtype="0" fill="hold" nodeType="withEffect">
                                  <p:stCondLst>
                                    <p:cond delay="0"/>
                                  </p:stCondLst>
                                  <p:childTnLst>
                                    <p:set>
                                      <p:cBhvr>
                                        <p:cTn id="66" dur="1" fill="hold">
                                          <p:stCondLst>
                                            <p:cond delay="0"/>
                                          </p:stCondLst>
                                        </p:cTn>
                                        <p:tgtEl>
                                          <p:spTgt spid="459"/>
                                        </p:tgtEl>
                                        <p:attrNameLst>
                                          <p:attrName>style.visibility</p:attrName>
                                        </p:attrNameLst>
                                      </p:cBhvr>
                                      <p:to>
                                        <p:strVal val="visible"/>
                                      </p:to>
                                    </p:set>
                                    <p:animEffect transition="in" filter="fade">
                                      <p:cBhvr>
                                        <p:cTn id="67" dur="500"/>
                                        <p:tgtEl>
                                          <p:spTgt spid="459"/>
                                        </p:tgtEl>
                                      </p:cBhvr>
                                    </p:animEffect>
                                    <p:anim calcmode="lin" valueType="num">
                                      <p:cBhvr>
                                        <p:cTn id="68" dur="500" fill="hold"/>
                                        <p:tgtEl>
                                          <p:spTgt spid="459"/>
                                        </p:tgtEl>
                                        <p:attrNameLst>
                                          <p:attrName>ppt_x</p:attrName>
                                        </p:attrNameLst>
                                      </p:cBhvr>
                                      <p:tavLst>
                                        <p:tav tm="0">
                                          <p:val>
                                            <p:strVal val="#ppt_x"/>
                                          </p:val>
                                        </p:tav>
                                        <p:tav tm="100000">
                                          <p:val>
                                            <p:strVal val="#ppt_x"/>
                                          </p:val>
                                        </p:tav>
                                      </p:tavLst>
                                    </p:anim>
                                    <p:anim calcmode="lin" valueType="num">
                                      <p:cBhvr>
                                        <p:cTn id="69" dur="500" fill="hold"/>
                                        <p:tgtEl>
                                          <p:spTgt spid="459"/>
                                        </p:tgtEl>
                                        <p:attrNameLst>
                                          <p:attrName>ppt_y</p:attrName>
                                        </p:attrNameLst>
                                      </p:cBhvr>
                                      <p:tavLst>
                                        <p:tav tm="0">
                                          <p:val>
                                            <p:strVal val="#ppt_y+.1"/>
                                          </p:val>
                                        </p:tav>
                                        <p:tav tm="100000">
                                          <p:val>
                                            <p:strVal val="#ppt_y"/>
                                          </p:val>
                                        </p:tav>
                                      </p:tavLst>
                                    </p:anim>
                                  </p:childTnLst>
                                </p:cTn>
                              </p:par>
                            </p:childTnLst>
                          </p:cTn>
                        </p:par>
                        <p:par>
                          <p:cTn id="70" fill="hold">
                            <p:stCondLst>
                              <p:cond delay="1500"/>
                            </p:stCondLst>
                            <p:childTnLst>
                              <p:par>
                                <p:cTn id="71" presetID="42" presetClass="entr" presetSubtype="0" fill="hold" nodeType="afterEffect">
                                  <p:stCondLst>
                                    <p:cond delay="0"/>
                                  </p:stCondLst>
                                  <p:childTnLst>
                                    <p:set>
                                      <p:cBhvr>
                                        <p:cTn id="72" dur="1" fill="hold">
                                          <p:stCondLst>
                                            <p:cond delay="0"/>
                                          </p:stCondLst>
                                        </p:cTn>
                                        <p:tgtEl>
                                          <p:spTgt spid="283"/>
                                        </p:tgtEl>
                                        <p:attrNameLst>
                                          <p:attrName>style.visibility</p:attrName>
                                        </p:attrNameLst>
                                      </p:cBhvr>
                                      <p:to>
                                        <p:strVal val="visible"/>
                                      </p:to>
                                    </p:set>
                                    <p:animEffect transition="in" filter="fade">
                                      <p:cBhvr>
                                        <p:cTn id="73" dur="500"/>
                                        <p:tgtEl>
                                          <p:spTgt spid="283"/>
                                        </p:tgtEl>
                                      </p:cBhvr>
                                    </p:animEffect>
                                    <p:anim calcmode="lin" valueType="num">
                                      <p:cBhvr>
                                        <p:cTn id="74" dur="500" fill="hold"/>
                                        <p:tgtEl>
                                          <p:spTgt spid="283"/>
                                        </p:tgtEl>
                                        <p:attrNameLst>
                                          <p:attrName>ppt_x</p:attrName>
                                        </p:attrNameLst>
                                      </p:cBhvr>
                                      <p:tavLst>
                                        <p:tav tm="0">
                                          <p:val>
                                            <p:strVal val="#ppt_x"/>
                                          </p:val>
                                        </p:tav>
                                        <p:tav tm="100000">
                                          <p:val>
                                            <p:strVal val="#ppt_x"/>
                                          </p:val>
                                        </p:tav>
                                      </p:tavLst>
                                    </p:anim>
                                    <p:anim calcmode="lin" valueType="num">
                                      <p:cBhvr>
                                        <p:cTn id="75" dur="500" fill="hold"/>
                                        <p:tgtEl>
                                          <p:spTgt spid="283"/>
                                        </p:tgtEl>
                                        <p:attrNameLst>
                                          <p:attrName>ppt_y</p:attrName>
                                        </p:attrNameLst>
                                      </p:cBhvr>
                                      <p:tavLst>
                                        <p:tav tm="0">
                                          <p:val>
                                            <p:strVal val="#ppt_y+.1"/>
                                          </p:val>
                                        </p:tav>
                                        <p:tav tm="100000">
                                          <p:val>
                                            <p:strVal val="#ppt_y"/>
                                          </p:val>
                                        </p:tav>
                                      </p:tavLst>
                                    </p:anim>
                                  </p:childTnLst>
                                </p:cTn>
                              </p:par>
                              <p:par>
                                <p:cTn id="76" presetID="42" presetClass="entr" presetSubtype="0" fill="hold" nodeType="withEffect">
                                  <p:stCondLst>
                                    <p:cond delay="0"/>
                                  </p:stCondLst>
                                  <p:childTnLst>
                                    <p:set>
                                      <p:cBhvr>
                                        <p:cTn id="77" dur="1" fill="hold">
                                          <p:stCondLst>
                                            <p:cond delay="0"/>
                                          </p:stCondLst>
                                        </p:cTn>
                                        <p:tgtEl>
                                          <p:spTgt spid="484"/>
                                        </p:tgtEl>
                                        <p:attrNameLst>
                                          <p:attrName>style.visibility</p:attrName>
                                        </p:attrNameLst>
                                      </p:cBhvr>
                                      <p:to>
                                        <p:strVal val="visible"/>
                                      </p:to>
                                    </p:set>
                                    <p:animEffect transition="in" filter="fade">
                                      <p:cBhvr>
                                        <p:cTn id="78" dur="500"/>
                                        <p:tgtEl>
                                          <p:spTgt spid="484"/>
                                        </p:tgtEl>
                                      </p:cBhvr>
                                    </p:animEffect>
                                    <p:anim calcmode="lin" valueType="num">
                                      <p:cBhvr>
                                        <p:cTn id="79" dur="500" fill="hold"/>
                                        <p:tgtEl>
                                          <p:spTgt spid="484"/>
                                        </p:tgtEl>
                                        <p:attrNameLst>
                                          <p:attrName>ppt_x</p:attrName>
                                        </p:attrNameLst>
                                      </p:cBhvr>
                                      <p:tavLst>
                                        <p:tav tm="0">
                                          <p:val>
                                            <p:strVal val="#ppt_x"/>
                                          </p:val>
                                        </p:tav>
                                        <p:tav tm="100000">
                                          <p:val>
                                            <p:strVal val="#ppt_x"/>
                                          </p:val>
                                        </p:tav>
                                      </p:tavLst>
                                    </p:anim>
                                    <p:anim calcmode="lin" valueType="num">
                                      <p:cBhvr>
                                        <p:cTn id="80" dur="500" fill="hold"/>
                                        <p:tgtEl>
                                          <p:spTgt spid="484"/>
                                        </p:tgtEl>
                                        <p:attrNameLst>
                                          <p:attrName>ppt_y</p:attrName>
                                        </p:attrNameLst>
                                      </p:cBhvr>
                                      <p:tavLst>
                                        <p:tav tm="0">
                                          <p:val>
                                            <p:strVal val="#ppt_y+.1"/>
                                          </p:val>
                                        </p:tav>
                                        <p:tav tm="100000">
                                          <p:val>
                                            <p:strVal val="#ppt_y"/>
                                          </p:val>
                                        </p:tav>
                                      </p:tavLst>
                                    </p:anim>
                                  </p:childTnLst>
                                </p:cTn>
                              </p:par>
                            </p:childTnLst>
                          </p:cTn>
                        </p:par>
                        <p:par>
                          <p:cTn id="81" fill="hold">
                            <p:stCondLst>
                              <p:cond delay="2000"/>
                            </p:stCondLst>
                            <p:childTnLst>
                              <p:par>
                                <p:cTn id="82" presetID="42" presetClass="entr" presetSubtype="0" fill="hold" nodeType="afterEffect">
                                  <p:stCondLst>
                                    <p:cond delay="0"/>
                                  </p:stCondLst>
                                  <p:childTnLst>
                                    <p:set>
                                      <p:cBhvr>
                                        <p:cTn id="83" dur="1" fill="hold">
                                          <p:stCondLst>
                                            <p:cond delay="0"/>
                                          </p:stCondLst>
                                        </p:cTn>
                                        <p:tgtEl>
                                          <p:spTgt spid="308"/>
                                        </p:tgtEl>
                                        <p:attrNameLst>
                                          <p:attrName>style.visibility</p:attrName>
                                        </p:attrNameLst>
                                      </p:cBhvr>
                                      <p:to>
                                        <p:strVal val="visible"/>
                                      </p:to>
                                    </p:set>
                                    <p:animEffect transition="in" filter="fade">
                                      <p:cBhvr>
                                        <p:cTn id="84" dur="500"/>
                                        <p:tgtEl>
                                          <p:spTgt spid="308"/>
                                        </p:tgtEl>
                                      </p:cBhvr>
                                    </p:animEffect>
                                    <p:anim calcmode="lin" valueType="num">
                                      <p:cBhvr>
                                        <p:cTn id="85" dur="500" fill="hold"/>
                                        <p:tgtEl>
                                          <p:spTgt spid="308"/>
                                        </p:tgtEl>
                                        <p:attrNameLst>
                                          <p:attrName>ppt_x</p:attrName>
                                        </p:attrNameLst>
                                      </p:cBhvr>
                                      <p:tavLst>
                                        <p:tav tm="0">
                                          <p:val>
                                            <p:strVal val="#ppt_x"/>
                                          </p:val>
                                        </p:tav>
                                        <p:tav tm="100000">
                                          <p:val>
                                            <p:strVal val="#ppt_x"/>
                                          </p:val>
                                        </p:tav>
                                      </p:tavLst>
                                    </p:anim>
                                    <p:anim calcmode="lin" valueType="num">
                                      <p:cBhvr>
                                        <p:cTn id="86" dur="500" fill="hold"/>
                                        <p:tgtEl>
                                          <p:spTgt spid="308"/>
                                        </p:tgtEl>
                                        <p:attrNameLst>
                                          <p:attrName>ppt_y</p:attrName>
                                        </p:attrNameLst>
                                      </p:cBhvr>
                                      <p:tavLst>
                                        <p:tav tm="0">
                                          <p:val>
                                            <p:strVal val="#ppt_y+.1"/>
                                          </p:val>
                                        </p:tav>
                                        <p:tav tm="100000">
                                          <p:val>
                                            <p:strVal val="#ppt_y"/>
                                          </p:val>
                                        </p:tav>
                                      </p:tavLst>
                                    </p:anim>
                                  </p:childTnLst>
                                </p:cTn>
                              </p:par>
                              <p:par>
                                <p:cTn id="87" presetID="42" presetClass="entr" presetSubtype="0" fill="hold" nodeType="withEffect">
                                  <p:stCondLst>
                                    <p:cond delay="0"/>
                                  </p:stCondLst>
                                  <p:childTnLst>
                                    <p:set>
                                      <p:cBhvr>
                                        <p:cTn id="88" dur="1" fill="hold">
                                          <p:stCondLst>
                                            <p:cond delay="0"/>
                                          </p:stCondLst>
                                        </p:cTn>
                                        <p:tgtEl>
                                          <p:spTgt spid="509"/>
                                        </p:tgtEl>
                                        <p:attrNameLst>
                                          <p:attrName>style.visibility</p:attrName>
                                        </p:attrNameLst>
                                      </p:cBhvr>
                                      <p:to>
                                        <p:strVal val="visible"/>
                                      </p:to>
                                    </p:set>
                                    <p:animEffect transition="in" filter="fade">
                                      <p:cBhvr>
                                        <p:cTn id="89" dur="500"/>
                                        <p:tgtEl>
                                          <p:spTgt spid="509"/>
                                        </p:tgtEl>
                                      </p:cBhvr>
                                    </p:animEffect>
                                    <p:anim calcmode="lin" valueType="num">
                                      <p:cBhvr>
                                        <p:cTn id="90" dur="500" fill="hold"/>
                                        <p:tgtEl>
                                          <p:spTgt spid="509"/>
                                        </p:tgtEl>
                                        <p:attrNameLst>
                                          <p:attrName>ppt_x</p:attrName>
                                        </p:attrNameLst>
                                      </p:cBhvr>
                                      <p:tavLst>
                                        <p:tav tm="0">
                                          <p:val>
                                            <p:strVal val="#ppt_x"/>
                                          </p:val>
                                        </p:tav>
                                        <p:tav tm="100000">
                                          <p:val>
                                            <p:strVal val="#ppt_x"/>
                                          </p:val>
                                        </p:tav>
                                      </p:tavLst>
                                    </p:anim>
                                    <p:anim calcmode="lin" valueType="num">
                                      <p:cBhvr>
                                        <p:cTn id="91" dur="500" fill="hold"/>
                                        <p:tgtEl>
                                          <p:spTgt spid="509"/>
                                        </p:tgtEl>
                                        <p:attrNameLst>
                                          <p:attrName>ppt_y</p:attrName>
                                        </p:attrNameLst>
                                      </p:cBhvr>
                                      <p:tavLst>
                                        <p:tav tm="0">
                                          <p:val>
                                            <p:strVal val="#ppt_y+.1"/>
                                          </p:val>
                                        </p:tav>
                                        <p:tav tm="100000">
                                          <p:val>
                                            <p:strVal val="#ppt_y"/>
                                          </p:val>
                                        </p:tav>
                                      </p:tavLst>
                                    </p:anim>
                                  </p:childTnLst>
                                </p:cTn>
                              </p:par>
                            </p:childTnLst>
                          </p:cTn>
                        </p:par>
                        <p:par>
                          <p:cTn id="92" fill="hold">
                            <p:stCondLst>
                              <p:cond delay="2500"/>
                            </p:stCondLst>
                            <p:childTnLst>
                              <p:par>
                                <p:cTn id="93" presetID="42" presetClass="entr" presetSubtype="0" fill="hold" nodeType="afterEffect">
                                  <p:stCondLst>
                                    <p:cond delay="0"/>
                                  </p:stCondLst>
                                  <p:childTnLst>
                                    <p:set>
                                      <p:cBhvr>
                                        <p:cTn id="94" dur="1" fill="hold">
                                          <p:stCondLst>
                                            <p:cond delay="0"/>
                                          </p:stCondLst>
                                        </p:cTn>
                                        <p:tgtEl>
                                          <p:spTgt spid="333"/>
                                        </p:tgtEl>
                                        <p:attrNameLst>
                                          <p:attrName>style.visibility</p:attrName>
                                        </p:attrNameLst>
                                      </p:cBhvr>
                                      <p:to>
                                        <p:strVal val="visible"/>
                                      </p:to>
                                    </p:set>
                                    <p:animEffect transition="in" filter="fade">
                                      <p:cBhvr>
                                        <p:cTn id="95" dur="500"/>
                                        <p:tgtEl>
                                          <p:spTgt spid="333"/>
                                        </p:tgtEl>
                                      </p:cBhvr>
                                    </p:animEffect>
                                    <p:anim calcmode="lin" valueType="num">
                                      <p:cBhvr>
                                        <p:cTn id="96" dur="500" fill="hold"/>
                                        <p:tgtEl>
                                          <p:spTgt spid="333"/>
                                        </p:tgtEl>
                                        <p:attrNameLst>
                                          <p:attrName>ppt_x</p:attrName>
                                        </p:attrNameLst>
                                      </p:cBhvr>
                                      <p:tavLst>
                                        <p:tav tm="0">
                                          <p:val>
                                            <p:strVal val="#ppt_x"/>
                                          </p:val>
                                        </p:tav>
                                        <p:tav tm="100000">
                                          <p:val>
                                            <p:strVal val="#ppt_x"/>
                                          </p:val>
                                        </p:tav>
                                      </p:tavLst>
                                    </p:anim>
                                    <p:anim calcmode="lin" valueType="num">
                                      <p:cBhvr>
                                        <p:cTn id="97" dur="500" fill="hold"/>
                                        <p:tgtEl>
                                          <p:spTgt spid="333"/>
                                        </p:tgtEl>
                                        <p:attrNameLst>
                                          <p:attrName>ppt_y</p:attrName>
                                        </p:attrNameLst>
                                      </p:cBhvr>
                                      <p:tavLst>
                                        <p:tav tm="0">
                                          <p:val>
                                            <p:strVal val="#ppt_y+.1"/>
                                          </p:val>
                                        </p:tav>
                                        <p:tav tm="100000">
                                          <p:val>
                                            <p:strVal val="#ppt_y"/>
                                          </p:val>
                                        </p:tav>
                                      </p:tavLst>
                                    </p:anim>
                                  </p:childTnLst>
                                </p:cTn>
                              </p:par>
                              <p:par>
                                <p:cTn id="98" presetID="42" presetClass="entr" presetSubtype="0" fill="hold" nodeType="withEffect">
                                  <p:stCondLst>
                                    <p:cond delay="0"/>
                                  </p:stCondLst>
                                  <p:childTnLst>
                                    <p:set>
                                      <p:cBhvr>
                                        <p:cTn id="99" dur="1" fill="hold">
                                          <p:stCondLst>
                                            <p:cond delay="0"/>
                                          </p:stCondLst>
                                        </p:cTn>
                                        <p:tgtEl>
                                          <p:spTgt spid="534"/>
                                        </p:tgtEl>
                                        <p:attrNameLst>
                                          <p:attrName>style.visibility</p:attrName>
                                        </p:attrNameLst>
                                      </p:cBhvr>
                                      <p:to>
                                        <p:strVal val="visible"/>
                                      </p:to>
                                    </p:set>
                                    <p:animEffect transition="in" filter="fade">
                                      <p:cBhvr>
                                        <p:cTn id="100" dur="500"/>
                                        <p:tgtEl>
                                          <p:spTgt spid="534"/>
                                        </p:tgtEl>
                                      </p:cBhvr>
                                    </p:animEffect>
                                    <p:anim calcmode="lin" valueType="num">
                                      <p:cBhvr>
                                        <p:cTn id="101" dur="500" fill="hold"/>
                                        <p:tgtEl>
                                          <p:spTgt spid="534"/>
                                        </p:tgtEl>
                                        <p:attrNameLst>
                                          <p:attrName>ppt_x</p:attrName>
                                        </p:attrNameLst>
                                      </p:cBhvr>
                                      <p:tavLst>
                                        <p:tav tm="0">
                                          <p:val>
                                            <p:strVal val="#ppt_x"/>
                                          </p:val>
                                        </p:tav>
                                        <p:tav tm="100000">
                                          <p:val>
                                            <p:strVal val="#ppt_x"/>
                                          </p:val>
                                        </p:tav>
                                      </p:tavLst>
                                    </p:anim>
                                    <p:anim calcmode="lin" valueType="num">
                                      <p:cBhvr>
                                        <p:cTn id="102" dur="500" fill="hold"/>
                                        <p:tgtEl>
                                          <p:spTgt spid="534"/>
                                        </p:tgtEl>
                                        <p:attrNameLst>
                                          <p:attrName>ppt_y</p:attrName>
                                        </p:attrNameLst>
                                      </p:cBhvr>
                                      <p:tavLst>
                                        <p:tav tm="0">
                                          <p:val>
                                            <p:strVal val="#ppt_y+.1"/>
                                          </p:val>
                                        </p:tav>
                                        <p:tav tm="100000">
                                          <p:val>
                                            <p:strVal val="#ppt_y"/>
                                          </p:val>
                                        </p:tav>
                                      </p:tavLst>
                                    </p:anim>
                                  </p:childTnLst>
                                </p:cTn>
                              </p:par>
                            </p:childTnLst>
                          </p:cTn>
                        </p:par>
                        <p:par>
                          <p:cTn id="103" fill="hold">
                            <p:stCondLst>
                              <p:cond delay="3000"/>
                            </p:stCondLst>
                            <p:childTnLst>
                              <p:par>
                                <p:cTn id="104" presetID="42" presetClass="entr" presetSubtype="0" fill="hold" nodeType="afterEffect">
                                  <p:stCondLst>
                                    <p:cond delay="0"/>
                                  </p:stCondLst>
                                  <p:childTnLst>
                                    <p:set>
                                      <p:cBhvr>
                                        <p:cTn id="105" dur="1" fill="hold">
                                          <p:stCondLst>
                                            <p:cond delay="0"/>
                                          </p:stCondLst>
                                        </p:cTn>
                                        <p:tgtEl>
                                          <p:spTgt spid="358"/>
                                        </p:tgtEl>
                                        <p:attrNameLst>
                                          <p:attrName>style.visibility</p:attrName>
                                        </p:attrNameLst>
                                      </p:cBhvr>
                                      <p:to>
                                        <p:strVal val="visible"/>
                                      </p:to>
                                    </p:set>
                                    <p:animEffect transition="in" filter="fade">
                                      <p:cBhvr>
                                        <p:cTn id="106" dur="450"/>
                                        <p:tgtEl>
                                          <p:spTgt spid="358"/>
                                        </p:tgtEl>
                                      </p:cBhvr>
                                    </p:animEffect>
                                    <p:anim calcmode="lin" valueType="num">
                                      <p:cBhvr>
                                        <p:cTn id="107" dur="450" fill="hold"/>
                                        <p:tgtEl>
                                          <p:spTgt spid="358"/>
                                        </p:tgtEl>
                                        <p:attrNameLst>
                                          <p:attrName>ppt_x</p:attrName>
                                        </p:attrNameLst>
                                      </p:cBhvr>
                                      <p:tavLst>
                                        <p:tav tm="0">
                                          <p:val>
                                            <p:strVal val="#ppt_x"/>
                                          </p:val>
                                        </p:tav>
                                        <p:tav tm="100000">
                                          <p:val>
                                            <p:strVal val="#ppt_x"/>
                                          </p:val>
                                        </p:tav>
                                      </p:tavLst>
                                    </p:anim>
                                    <p:anim calcmode="lin" valueType="num">
                                      <p:cBhvr>
                                        <p:cTn id="108" dur="450" fill="hold"/>
                                        <p:tgtEl>
                                          <p:spTgt spid="358"/>
                                        </p:tgtEl>
                                        <p:attrNameLst>
                                          <p:attrName>ppt_y</p:attrName>
                                        </p:attrNameLst>
                                      </p:cBhvr>
                                      <p:tavLst>
                                        <p:tav tm="0">
                                          <p:val>
                                            <p:strVal val="#ppt_y+.1"/>
                                          </p:val>
                                        </p:tav>
                                        <p:tav tm="100000">
                                          <p:val>
                                            <p:strVal val="#ppt_y"/>
                                          </p:val>
                                        </p:tav>
                                      </p:tavLst>
                                    </p:anim>
                                  </p:childTnLst>
                                </p:cTn>
                              </p:par>
                              <p:par>
                                <p:cTn id="109" presetID="42" presetClass="entr" presetSubtype="0" fill="hold" nodeType="withEffect">
                                  <p:stCondLst>
                                    <p:cond delay="0"/>
                                  </p:stCondLst>
                                  <p:childTnLst>
                                    <p:set>
                                      <p:cBhvr>
                                        <p:cTn id="110" dur="1" fill="hold">
                                          <p:stCondLst>
                                            <p:cond delay="0"/>
                                          </p:stCondLst>
                                        </p:cTn>
                                        <p:tgtEl>
                                          <p:spTgt spid="559"/>
                                        </p:tgtEl>
                                        <p:attrNameLst>
                                          <p:attrName>style.visibility</p:attrName>
                                        </p:attrNameLst>
                                      </p:cBhvr>
                                      <p:to>
                                        <p:strVal val="visible"/>
                                      </p:to>
                                    </p:set>
                                    <p:animEffect transition="in" filter="fade">
                                      <p:cBhvr>
                                        <p:cTn id="111" dur="450"/>
                                        <p:tgtEl>
                                          <p:spTgt spid="559"/>
                                        </p:tgtEl>
                                      </p:cBhvr>
                                    </p:animEffect>
                                    <p:anim calcmode="lin" valueType="num">
                                      <p:cBhvr>
                                        <p:cTn id="112" dur="450" fill="hold"/>
                                        <p:tgtEl>
                                          <p:spTgt spid="559"/>
                                        </p:tgtEl>
                                        <p:attrNameLst>
                                          <p:attrName>ppt_x</p:attrName>
                                        </p:attrNameLst>
                                      </p:cBhvr>
                                      <p:tavLst>
                                        <p:tav tm="0">
                                          <p:val>
                                            <p:strVal val="#ppt_x"/>
                                          </p:val>
                                        </p:tav>
                                        <p:tav tm="100000">
                                          <p:val>
                                            <p:strVal val="#ppt_x"/>
                                          </p:val>
                                        </p:tav>
                                      </p:tavLst>
                                    </p:anim>
                                    <p:anim calcmode="lin" valueType="num">
                                      <p:cBhvr>
                                        <p:cTn id="113" dur="450" fill="hold"/>
                                        <p:tgtEl>
                                          <p:spTgt spid="559"/>
                                        </p:tgtEl>
                                        <p:attrNameLst>
                                          <p:attrName>ppt_y</p:attrName>
                                        </p:attrNameLst>
                                      </p:cBhvr>
                                      <p:tavLst>
                                        <p:tav tm="0">
                                          <p:val>
                                            <p:strVal val="#ppt_y+.1"/>
                                          </p:val>
                                        </p:tav>
                                        <p:tav tm="100000">
                                          <p:val>
                                            <p:strVal val="#ppt_y"/>
                                          </p:val>
                                        </p:tav>
                                      </p:tavLst>
                                    </p:anim>
                                  </p:childTnLst>
                                </p:cTn>
                              </p:par>
                            </p:childTnLst>
                          </p:cTn>
                        </p:par>
                        <p:par>
                          <p:cTn id="114" fill="hold">
                            <p:stCondLst>
                              <p:cond delay="3450"/>
                            </p:stCondLst>
                            <p:childTnLst>
                              <p:par>
                                <p:cTn id="115" presetID="42" presetClass="entr" presetSubtype="0" fill="hold" nodeType="afterEffect">
                                  <p:stCondLst>
                                    <p:cond delay="0"/>
                                  </p:stCondLst>
                                  <p:childTnLst>
                                    <p:set>
                                      <p:cBhvr>
                                        <p:cTn id="116" dur="1" fill="hold">
                                          <p:stCondLst>
                                            <p:cond delay="0"/>
                                          </p:stCondLst>
                                        </p:cTn>
                                        <p:tgtEl>
                                          <p:spTgt spid="383"/>
                                        </p:tgtEl>
                                        <p:attrNameLst>
                                          <p:attrName>style.visibility</p:attrName>
                                        </p:attrNameLst>
                                      </p:cBhvr>
                                      <p:to>
                                        <p:strVal val="visible"/>
                                      </p:to>
                                    </p:set>
                                    <p:animEffect transition="in" filter="fade">
                                      <p:cBhvr>
                                        <p:cTn id="117" dur="400"/>
                                        <p:tgtEl>
                                          <p:spTgt spid="383"/>
                                        </p:tgtEl>
                                      </p:cBhvr>
                                    </p:animEffect>
                                    <p:anim calcmode="lin" valueType="num">
                                      <p:cBhvr>
                                        <p:cTn id="118" dur="400" fill="hold"/>
                                        <p:tgtEl>
                                          <p:spTgt spid="383"/>
                                        </p:tgtEl>
                                        <p:attrNameLst>
                                          <p:attrName>ppt_x</p:attrName>
                                        </p:attrNameLst>
                                      </p:cBhvr>
                                      <p:tavLst>
                                        <p:tav tm="0">
                                          <p:val>
                                            <p:strVal val="#ppt_x"/>
                                          </p:val>
                                        </p:tav>
                                        <p:tav tm="100000">
                                          <p:val>
                                            <p:strVal val="#ppt_x"/>
                                          </p:val>
                                        </p:tav>
                                      </p:tavLst>
                                    </p:anim>
                                    <p:anim calcmode="lin" valueType="num">
                                      <p:cBhvr>
                                        <p:cTn id="119" dur="400" fill="hold"/>
                                        <p:tgtEl>
                                          <p:spTgt spid="383"/>
                                        </p:tgtEl>
                                        <p:attrNameLst>
                                          <p:attrName>ppt_y</p:attrName>
                                        </p:attrNameLst>
                                      </p:cBhvr>
                                      <p:tavLst>
                                        <p:tav tm="0">
                                          <p:val>
                                            <p:strVal val="#ppt_y+.1"/>
                                          </p:val>
                                        </p:tav>
                                        <p:tav tm="100000">
                                          <p:val>
                                            <p:strVal val="#ppt_y"/>
                                          </p:val>
                                        </p:tav>
                                      </p:tavLst>
                                    </p:anim>
                                  </p:childTnLst>
                                </p:cTn>
                              </p:par>
                              <p:par>
                                <p:cTn id="120" presetID="42" presetClass="entr" presetSubtype="0" fill="hold" nodeType="withEffect">
                                  <p:stCondLst>
                                    <p:cond delay="0"/>
                                  </p:stCondLst>
                                  <p:childTnLst>
                                    <p:set>
                                      <p:cBhvr>
                                        <p:cTn id="121" dur="1" fill="hold">
                                          <p:stCondLst>
                                            <p:cond delay="0"/>
                                          </p:stCondLst>
                                        </p:cTn>
                                        <p:tgtEl>
                                          <p:spTgt spid="584"/>
                                        </p:tgtEl>
                                        <p:attrNameLst>
                                          <p:attrName>style.visibility</p:attrName>
                                        </p:attrNameLst>
                                      </p:cBhvr>
                                      <p:to>
                                        <p:strVal val="visible"/>
                                      </p:to>
                                    </p:set>
                                    <p:animEffect transition="in" filter="fade">
                                      <p:cBhvr>
                                        <p:cTn id="122" dur="400"/>
                                        <p:tgtEl>
                                          <p:spTgt spid="584"/>
                                        </p:tgtEl>
                                      </p:cBhvr>
                                    </p:animEffect>
                                    <p:anim calcmode="lin" valueType="num">
                                      <p:cBhvr>
                                        <p:cTn id="123" dur="400" fill="hold"/>
                                        <p:tgtEl>
                                          <p:spTgt spid="584"/>
                                        </p:tgtEl>
                                        <p:attrNameLst>
                                          <p:attrName>ppt_x</p:attrName>
                                        </p:attrNameLst>
                                      </p:cBhvr>
                                      <p:tavLst>
                                        <p:tav tm="0">
                                          <p:val>
                                            <p:strVal val="#ppt_x"/>
                                          </p:val>
                                        </p:tav>
                                        <p:tav tm="100000">
                                          <p:val>
                                            <p:strVal val="#ppt_x"/>
                                          </p:val>
                                        </p:tav>
                                      </p:tavLst>
                                    </p:anim>
                                    <p:anim calcmode="lin" valueType="num">
                                      <p:cBhvr>
                                        <p:cTn id="124" dur="400" fill="hold"/>
                                        <p:tgtEl>
                                          <p:spTgt spid="584"/>
                                        </p:tgtEl>
                                        <p:attrNameLst>
                                          <p:attrName>ppt_y</p:attrName>
                                        </p:attrNameLst>
                                      </p:cBhvr>
                                      <p:tavLst>
                                        <p:tav tm="0">
                                          <p:val>
                                            <p:strVal val="#ppt_y+.1"/>
                                          </p:val>
                                        </p:tav>
                                        <p:tav tm="100000">
                                          <p:val>
                                            <p:strVal val="#ppt_y"/>
                                          </p:val>
                                        </p:tav>
                                      </p:tavLst>
                                    </p:anim>
                                  </p:childTnLst>
                                </p:cTn>
                              </p:par>
                            </p:childTnLst>
                          </p:cTn>
                        </p:par>
                        <p:par>
                          <p:cTn id="125" fill="hold">
                            <p:stCondLst>
                              <p:cond delay="3850"/>
                            </p:stCondLst>
                            <p:childTnLst>
                              <p:par>
                                <p:cTn id="126" presetID="42" presetClass="entr" presetSubtype="0" fill="hold" nodeType="afterEffect">
                                  <p:stCondLst>
                                    <p:cond delay="0"/>
                                  </p:stCondLst>
                                  <p:childTnLst>
                                    <p:set>
                                      <p:cBhvr>
                                        <p:cTn id="127" dur="1" fill="hold">
                                          <p:stCondLst>
                                            <p:cond delay="0"/>
                                          </p:stCondLst>
                                        </p:cTn>
                                        <p:tgtEl>
                                          <p:spTgt spid="609"/>
                                        </p:tgtEl>
                                        <p:attrNameLst>
                                          <p:attrName>style.visibility</p:attrName>
                                        </p:attrNameLst>
                                      </p:cBhvr>
                                      <p:to>
                                        <p:strVal val="visible"/>
                                      </p:to>
                                    </p:set>
                                    <p:animEffect transition="in" filter="fade">
                                      <p:cBhvr>
                                        <p:cTn id="128" dur="300"/>
                                        <p:tgtEl>
                                          <p:spTgt spid="609"/>
                                        </p:tgtEl>
                                      </p:cBhvr>
                                    </p:animEffect>
                                    <p:anim calcmode="lin" valueType="num">
                                      <p:cBhvr>
                                        <p:cTn id="129" dur="300" fill="hold"/>
                                        <p:tgtEl>
                                          <p:spTgt spid="609"/>
                                        </p:tgtEl>
                                        <p:attrNameLst>
                                          <p:attrName>ppt_x</p:attrName>
                                        </p:attrNameLst>
                                      </p:cBhvr>
                                      <p:tavLst>
                                        <p:tav tm="0">
                                          <p:val>
                                            <p:strVal val="#ppt_x"/>
                                          </p:val>
                                        </p:tav>
                                        <p:tav tm="100000">
                                          <p:val>
                                            <p:strVal val="#ppt_x"/>
                                          </p:val>
                                        </p:tav>
                                      </p:tavLst>
                                    </p:anim>
                                    <p:anim calcmode="lin" valueType="num">
                                      <p:cBhvr>
                                        <p:cTn id="130" dur="300" fill="hold"/>
                                        <p:tgtEl>
                                          <p:spTgt spid="609"/>
                                        </p:tgtEl>
                                        <p:attrNameLst>
                                          <p:attrName>ppt_y</p:attrName>
                                        </p:attrNameLst>
                                      </p:cBhvr>
                                      <p:tavLst>
                                        <p:tav tm="0">
                                          <p:val>
                                            <p:strVal val="#ppt_y+.1"/>
                                          </p:val>
                                        </p:tav>
                                        <p:tav tm="100000">
                                          <p:val>
                                            <p:strVal val="#ppt_y"/>
                                          </p:val>
                                        </p:tav>
                                      </p:tavLst>
                                    </p:anim>
                                  </p:childTnLst>
                                </p:cTn>
                              </p:par>
                            </p:childTnLst>
                          </p:cTn>
                        </p:par>
                        <p:par>
                          <p:cTn id="131" fill="hold">
                            <p:stCondLst>
                              <p:cond delay="4150"/>
                            </p:stCondLst>
                            <p:childTnLst>
                              <p:par>
                                <p:cTn id="132" presetID="42" presetClass="entr" presetSubtype="0" fill="hold" nodeType="afterEffect">
                                  <p:stCondLst>
                                    <p:cond delay="0"/>
                                  </p:stCondLst>
                                  <p:childTnLst>
                                    <p:set>
                                      <p:cBhvr>
                                        <p:cTn id="133" dur="1" fill="hold">
                                          <p:stCondLst>
                                            <p:cond delay="0"/>
                                          </p:stCondLst>
                                        </p:cTn>
                                        <p:tgtEl>
                                          <p:spTgt spid="634"/>
                                        </p:tgtEl>
                                        <p:attrNameLst>
                                          <p:attrName>style.visibility</p:attrName>
                                        </p:attrNameLst>
                                      </p:cBhvr>
                                      <p:to>
                                        <p:strVal val="visible"/>
                                      </p:to>
                                    </p:set>
                                    <p:animEffect transition="in" filter="fade">
                                      <p:cBhvr>
                                        <p:cTn id="134" dur="250"/>
                                        <p:tgtEl>
                                          <p:spTgt spid="634"/>
                                        </p:tgtEl>
                                      </p:cBhvr>
                                    </p:animEffect>
                                    <p:anim calcmode="lin" valueType="num">
                                      <p:cBhvr>
                                        <p:cTn id="135" dur="250" fill="hold"/>
                                        <p:tgtEl>
                                          <p:spTgt spid="634"/>
                                        </p:tgtEl>
                                        <p:attrNameLst>
                                          <p:attrName>ppt_x</p:attrName>
                                        </p:attrNameLst>
                                      </p:cBhvr>
                                      <p:tavLst>
                                        <p:tav tm="0">
                                          <p:val>
                                            <p:strVal val="#ppt_x"/>
                                          </p:val>
                                        </p:tav>
                                        <p:tav tm="100000">
                                          <p:val>
                                            <p:strVal val="#ppt_x"/>
                                          </p:val>
                                        </p:tav>
                                      </p:tavLst>
                                    </p:anim>
                                    <p:anim calcmode="lin" valueType="num">
                                      <p:cBhvr>
                                        <p:cTn id="136" dur="250" fill="hold"/>
                                        <p:tgtEl>
                                          <p:spTgt spid="634"/>
                                        </p:tgtEl>
                                        <p:attrNameLst>
                                          <p:attrName>ppt_y</p:attrName>
                                        </p:attrNameLst>
                                      </p:cBhvr>
                                      <p:tavLst>
                                        <p:tav tm="0">
                                          <p:val>
                                            <p:strVal val="#ppt_y+.1"/>
                                          </p:val>
                                        </p:tav>
                                        <p:tav tm="100000">
                                          <p:val>
                                            <p:strVal val="#ppt_y"/>
                                          </p:val>
                                        </p:tav>
                                      </p:tavLst>
                                    </p:anim>
                                  </p:childTnLst>
                                </p:cTn>
                              </p:par>
                            </p:childTnLst>
                          </p:cTn>
                        </p:par>
                        <p:par>
                          <p:cTn id="137" fill="hold">
                            <p:stCondLst>
                              <p:cond delay="4400"/>
                            </p:stCondLst>
                            <p:childTnLst>
                              <p:par>
                                <p:cTn id="138" presetID="42" presetClass="entr" presetSubtype="0" fill="hold" nodeType="afterEffect">
                                  <p:stCondLst>
                                    <p:cond delay="0"/>
                                  </p:stCondLst>
                                  <p:childTnLst>
                                    <p:set>
                                      <p:cBhvr>
                                        <p:cTn id="139" dur="1" fill="hold">
                                          <p:stCondLst>
                                            <p:cond delay="0"/>
                                          </p:stCondLst>
                                        </p:cTn>
                                        <p:tgtEl>
                                          <p:spTgt spid="659"/>
                                        </p:tgtEl>
                                        <p:attrNameLst>
                                          <p:attrName>style.visibility</p:attrName>
                                        </p:attrNameLst>
                                      </p:cBhvr>
                                      <p:to>
                                        <p:strVal val="visible"/>
                                      </p:to>
                                    </p:set>
                                    <p:animEffect transition="in" filter="fade">
                                      <p:cBhvr>
                                        <p:cTn id="140" dur="250"/>
                                        <p:tgtEl>
                                          <p:spTgt spid="659"/>
                                        </p:tgtEl>
                                      </p:cBhvr>
                                    </p:animEffect>
                                    <p:anim calcmode="lin" valueType="num">
                                      <p:cBhvr>
                                        <p:cTn id="141" dur="250" fill="hold"/>
                                        <p:tgtEl>
                                          <p:spTgt spid="659"/>
                                        </p:tgtEl>
                                        <p:attrNameLst>
                                          <p:attrName>ppt_x</p:attrName>
                                        </p:attrNameLst>
                                      </p:cBhvr>
                                      <p:tavLst>
                                        <p:tav tm="0">
                                          <p:val>
                                            <p:strVal val="#ppt_x"/>
                                          </p:val>
                                        </p:tav>
                                        <p:tav tm="100000">
                                          <p:val>
                                            <p:strVal val="#ppt_x"/>
                                          </p:val>
                                        </p:tav>
                                      </p:tavLst>
                                    </p:anim>
                                    <p:anim calcmode="lin" valueType="num">
                                      <p:cBhvr>
                                        <p:cTn id="142" dur="250" fill="hold"/>
                                        <p:tgtEl>
                                          <p:spTgt spid="659"/>
                                        </p:tgtEl>
                                        <p:attrNameLst>
                                          <p:attrName>ppt_y</p:attrName>
                                        </p:attrNameLst>
                                      </p:cBhvr>
                                      <p:tavLst>
                                        <p:tav tm="0">
                                          <p:val>
                                            <p:strVal val="#ppt_y+.1"/>
                                          </p:val>
                                        </p:tav>
                                        <p:tav tm="100000">
                                          <p:val>
                                            <p:strVal val="#ppt_y"/>
                                          </p:val>
                                        </p:tav>
                                      </p:tavLst>
                                    </p:anim>
                                  </p:childTnLst>
                                </p:cTn>
                              </p:par>
                            </p:childTnLst>
                          </p:cTn>
                        </p:par>
                        <p:par>
                          <p:cTn id="143" fill="hold">
                            <p:stCondLst>
                              <p:cond delay="4650"/>
                            </p:stCondLst>
                            <p:childTnLst>
                              <p:par>
                                <p:cTn id="144" presetID="42" presetClass="entr" presetSubtype="0" fill="hold" nodeType="afterEffect">
                                  <p:stCondLst>
                                    <p:cond delay="0"/>
                                  </p:stCondLst>
                                  <p:childTnLst>
                                    <p:set>
                                      <p:cBhvr>
                                        <p:cTn id="145" dur="1" fill="hold">
                                          <p:stCondLst>
                                            <p:cond delay="0"/>
                                          </p:stCondLst>
                                        </p:cTn>
                                        <p:tgtEl>
                                          <p:spTgt spid="684"/>
                                        </p:tgtEl>
                                        <p:attrNameLst>
                                          <p:attrName>style.visibility</p:attrName>
                                        </p:attrNameLst>
                                      </p:cBhvr>
                                      <p:to>
                                        <p:strVal val="visible"/>
                                      </p:to>
                                    </p:set>
                                    <p:animEffect transition="in" filter="fade">
                                      <p:cBhvr>
                                        <p:cTn id="146" dur="250"/>
                                        <p:tgtEl>
                                          <p:spTgt spid="684"/>
                                        </p:tgtEl>
                                      </p:cBhvr>
                                    </p:animEffect>
                                    <p:anim calcmode="lin" valueType="num">
                                      <p:cBhvr>
                                        <p:cTn id="147" dur="250" fill="hold"/>
                                        <p:tgtEl>
                                          <p:spTgt spid="684"/>
                                        </p:tgtEl>
                                        <p:attrNameLst>
                                          <p:attrName>ppt_x</p:attrName>
                                        </p:attrNameLst>
                                      </p:cBhvr>
                                      <p:tavLst>
                                        <p:tav tm="0">
                                          <p:val>
                                            <p:strVal val="#ppt_x"/>
                                          </p:val>
                                        </p:tav>
                                        <p:tav tm="100000">
                                          <p:val>
                                            <p:strVal val="#ppt_x"/>
                                          </p:val>
                                        </p:tav>
                                      </p:tavLst>
                                    </p:anim>
                                    <p:anim calcmode="lin" valueType="num">
                                      <p:cBhvr>
                                        <p:cTn id="148" dur="250" fill="hold"/>
                                        <p:tgtEl>
                                          <p:spTgt spid="684"/>
                                        </p:tgtEl>
                                        <p:attrNameLst>
                                          <p:attrName>ppt_y</p:attrName>
                                        </p:attrNameLst>
                                      </p:cBhvr>
                                      <p:tavLst>
                                        <p:tav tm="0">
                                          <p:val>
                                            <p:strVal val="#ppt_y+.1"/>
                                          </p:val>
                                        </p:tav>
                                        <p:tav tm="100000">
                                          <p:val>
                                            <p:strVal val="#ppt_y"/>
                                          </p:val>
                                        </p:tav>
                                      </p:tavLst>
                                    </p:anim>
                                  </p:childTnLst>
                                </p:cTn>
                              </p:par>
                            </p:childTnLst>
                          </p:cTn>
                        </p:par>
                        <p:par>
                          <p:cTn id="149" fill="hold">
                            <p:stCondLst>
                              <p:cond delay="4900"/>
                            </p:stCondLst>
                            <p:childTnLst>
                              <p:par>
                                <p:cTn id="150" presetID="42" presetClass="entr" presetSubtype="0" fill="hold" nodeType="afterEffect">
                                  <p:stCondLst>
                                    <p:cond delay="0"/>
                                  </p:stCondLst>
                                  <p:childTnLst>
                                    <p:set>
                                      <p:cBhvr>
                                        <p:cTn id="151" dur="1" fill="hold">
                                          <p:stCondLst>
                                            <p:cond delay="0"/>
                                          </p:stCondLst>
                                        </p:cTn>
                                        <p:tgtEl>
                                          <p:spTgt spid="709"/>
                                        </p:tgtEl>
                                        <p:attrNameLst>
                                          <p:attrName>style.visibility</p:attrName>
                                        </p:attrNameLst>
                                      </p:cBhvr>
                                      <p:to>
                                        <p:strVal val="visible"/>
                                      </p:to>
                                    </p:set>
                                    <p:animEffect transition="in" filter="fade">
                                      <p:cBhvr>
                                        <p:cTn id="152" dur="250"/>
                                        <p:tgtEl>
                                          <p:spTgt spid="709"/>
                                        </p:tgtEl>
                                      </p:cBhvr>
                                    </p:animEffect>
                                    <p:anim calcmode="lin" valueType="num">
                                      <p:cBhvr>
                                        <p:cTn id="153" dur="250" fill="hold"/>
                                        <p:tgtEl>
                                          <p:spTgt spid="709"/>
                                        </p:tgtEl>
                                        <p:attrNameLst>
                                          <p:attrName>ppt_x</p:attrName>
                                        </p:attrNameLst>
                                      </p:cBhvr>
                                      <p:tavLst>
                                        <p:tav tm="0">
                                          <p:val>
                                            <p:strVal val="#ppt_x"/>
                                          </p:val>
                                        </p:tav>
                                        <p:tav tm="100000">
                                          <p:val>
                                            <p:strVal val="#ppt_x"/>
                                          </p:val>
                                        </p:tav>
                                      </p:tavLst>
                                    </p:anim>
                                    <p:anim calcmode="lin" valueType="num">
                                      <p:cBhvr>
                                        <p:cTn id="154" dur="250" fill="hold"/>
                                        <p:tgtEl>
                                          <p:spTgt spid="709"/>
                                        </p:tgtEl>
                                        <p:attrNameLst>
                                          <p:attrName>ppt_y</p:attrName>
                                        </p:attrNameLst>
                                      </p:cBhvr>
                                      <p:tavLst>
                                        <p:tav tm="0">
                                          <p:val>
                                            <p:strVal val="#ppt_y+.1"/>
                                          </p:val>
                                        </p:tav>
                                        <p:tav tm="100000">
                                          <p:val>
                                            <p:strVal val="#ppt_y"/>
                                          </p:val>
                                        </p:tav>
                                      </p:tavLst>
                                    </p:anim>
                                  </p:childTnLst>
                                </p:cTn>
                              </p:par>
                            </p:childTnLst>
                          </p:cTn>
                        </p:par>
                        <p:par>
                          <p:cTn id="155" fill="hold">
                            <p:stCondLst>
                              <p:cond delay="5150"/>
                            </p:stCondLst>
                            <p:childTnLst>
                              <p:par>
                                <p:cTn id="156" presetID="42" presetClass="entr" presetSubtype="0" fill="hold" nodeType="afterEffect">
                                  <p:stCondLst>
                                    <p:cond delay="0"/>
                                  </p:stCondLst>
                                  <p:childTnLst>
                                    <p:set>
                                      <p:cBhvr>
                                        <p:cTn id="157" dur="1" fill="hold">
                                          <p:stCondLst>
                                            <p:cond delay="0"/>
                                          </p:stCondLst>
                                        </p:cTn>
                                        <p:tgtEl>
                                          <p:spTgt spid="734"/>
                                        </p:tgtEl>
                                        <p:attrNameLst>
                                          <p:attrName>style.visibility</p:attrName>
                                        </p:attrNameLst>
                                      </p:cBhvr>
                                      <p:to>
                                        <p:strVal val="visible"/>
                                      </p:to>
                                    </p:set>
                                    <p:animEffect transition="in" filter="fade">
                                      <p:cBhvr>
                                        <p:cTn id="158" dur="200"/>
                                        <p:tgtEl>
                                          <p:spTgt spid="734"/>
                                        </p:tgtEl>
                                      </p:cBhvr>
                                    </p:animEffect>
                                    <p:anim calcmode="lin" valueType="num">
                                      <p:cBhvr>
                                        <p:cTn id="159" dur="200" fill="hold"/>
                                        <p:tgtEl>
                                          <p:spTgt spid="734"/>
                                        </p:tgtEl>
                                        <p:attrNameLst>
                                          <p:attrName>ppt_x</p:attrName>
                                        </p:attrNameLst>
                                      </p:cBhvr>
                                      <p:tavLst>
                                        <p:tav tm="0">
                                          <p:val>
                                            <p:strVal val="#ppt_x"/>
                                          </p:val>
                                        </p:tav>
                                        <p:tav tm="100000">
                                          <p:val>
                                            <p:strVal val="#ppt_x"/>
                                          </p:val>
                                        </p:tav>
                                      </p:tavLst>
                                    </p:anim>
                                    <p:anim calcmode="lin" valueType="num">
                                      <p:cBhvr>
                                        <p:cTn id="160" dur="200" fill="hold"/>
                                        <p:tgtEl>
                                          <p:spTgt spid="734"/>
                                        </p:tgtEl>
                                        <p:attrNameLst>
                                          <p:attrName>ppt_y</p:attrName>
                                        </p:attrNameLst>
                                      </p:cBhvr>
                                      <p:tavLst>
                                        <p:tav tm="0">
                                          <p:val>
                                            <p:strVal val="#ppt_y+.1"/>
                                          </p:val>
                                        </p:tav>
                                        <p:tav tm="100000">
                                          <p:val>
                                            <p:strVal val="#ppt_y"/>
                                          </p:val>
                                        </p:tav>
                                      </p:tavLst>
                                    </p:anim>
                                  </p:childTnLst>
                                </p:cTn>
                              </p:par>
                            </p:childTnLst>
                          </p:cTn>
                        </p:par>
                        <p:par>
                          <p:cTn id="161" fill="hold">
                            <p:stCondLst>
                              <p:cond delay="5350"/>
                            </p:stCondLst>
                            <p:childTnLst>
                              <p:par>
                                <p:cTn id="162" presetID="42" presetClass="entr" presetSubtype="0" fill="hold" nodeType="afterEffect">
                                  <p:stCondLst>
                                    <p:cond delay="0"/>
                                  </p:stCondLst>
                                  <p:childTnLst>
                                    <p:set>
                                      <p:cBhvr>
                                        <p:cTn id="163" dur="1" fill="hold">
                                          <p:stCondLst>
                                            <p:cond delay="0"/>
                                          </p:stCondLst>
                                        </p:cTn>
                                        <p:tgtEl>
                                          <p:spTgt spid="762"/>
                                        </p:tgtEl>
                                        <p:attrNameLst>
                                          <p:attrName>style.visibility</p:attrName>
                                        </p:attrNameLst>
                                      </p:cBhvr>
                                      <p:to>
                                        <p:strVal val="visible"/>
                                      </p:to>
                                    </p:set>
                                    <p:animEffect transition="in" filter="fade">
                                      <p:cBhvr>
                                        <p:cTn id="164" dur="150"/>
                                        <p:tgtEl>
                                          <p:spTgt spid="762"/>
                                        </p:tgtEl>
                                      </p:cBhvr>
                                    </p:animEffect>
                                    <p:anim calcmode="lin" valueType="num">
                                      <p:cBhvr>
                                        <p:cTn id="165" dur="150" fill="hold"/>
                                        <p:tgtEl>
                                          <p:spTgt spid="762"/>
                                        </p:tgtEl>
                                        <p:attrNameLst>
                                          <p:attrName>ppt_x</p:attrName>
                                        </p:attrNameLst>
                                      </p:cBhvr>
                                      <p:tavLst>
                                        <p:tav tm="0">
                                          <p:val>
                                            <p:strVal val="#ppt_x"/>
                                          </p:val>
                                        </p:tav>
                                        <p:tav tm="100000">
                                          <p:val>
                                            <p:strVal val="#ppt_x"/>
                                          </p:val>
                                        </p:tav>
                                      </p:tavLst>
                                    </p:anim>
                                    <p:anim calcmode="lin" valueType="num">
                                      <p:cBhvr>
                                        <p:cTn id="166" dur="150" fill="hold"/>
                                        <p:tgtEl>
                                          <p:spTgt spid="76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bwMode="auto">
          <a:xfrm>
            <a:off x="719053" y="2304123"/>
            <a:ext cx="8321040" cy="1645920"/>
          </a:xfrm>
          <a:prstGeom prst="rect">
            <a:avLst/>
          </a:prstGeom>
          <a:solidFill>
            <a:schemeClr val="bg1">
              <a:lumMod val="85000"/>
            </a:schemeClr>
          </a:solidFill>
          <a:ln>
            <a:noFill/>
            <a:headEnd type="none" w="med" len="med"/>
            <a:tailEnd type="none" w="med" len="med"/>
          </a:ln>
          <a:effectLst/>
          <a:scene3d>
            <a:camera prst="isometricBottomDown"/>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a:xfrm>
            <a:off x="3455740" y="5671503"/>
            <a:ext cx="8069064" cy="917575"/>
          </a:xfrm>
        </p:spPr>
        <p:txBody>
          <a:bodyPr/>
          <a:lstStyle/>
          <a:p>
            <a:r>
              <a:rPr lang="en-US" dirty="0" smtClean="0"/>
              <a:t>Elastic Database Jobs</a:t>
            </a:r>
            <a:endParaRPr lang="en-US" dirty="0"/>
          </a:p>
        </p:txBody>
      </p:sp>
      <p:sp>
        <p:nvSpPr>
          <p:cNvPr id="23" name="Rectangle 22"/>
          <p:cNvSpPr/>
          <p:nvPr/>
        </p:nvSpPr>
        <p:spPr bwMode="auto">
          <a:xfrm>
            <a:off x="1520494" y="1871843"/>
            <a:ext cx="4504319" cy="1177911"/>
          </a:xfrm>
          <a:prstGeom prst="rect">
            <a:avLst/>
          </a:prstGeom>
          <a:noFill/>
          <a:ln w="25400">
            <a:solidFill>
              <a:schemeClr val="tx2"/>
            </a:solidFill>
            <a:headEnd type="none" w="med" len="med"/>
            <a:tailEnd type="none" w="med" len="med"/>
          </a:ln>
          <a:effectLst/>
          <a:scene3d>
            <a:camera prst="isometricBottomDown"/>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nvGrpSpPr>
          <p:cNvPr id="17" name="Group 16"/>
          <p:cNvGrpSpPr/>
          <p:nvPr/>
        </p:nvGrpSpPr>
        <p:grpSpPr>
          <a:xfrm>
            <a:off x="3903487" y="2125011"/>
            <a:ext cx="932688" cy="834845"/>
            <a:chOff x="3639872" y="2649918"/>
            <a:chExt cx="932688" cy="834845"/>
          </a:xfrm>
        </p:grpSpPr>
        <p:pic>
          <p:nvPicPr>
            <p:cNvPr id="18" name="Picture 17"/>
            <p:cNvPicPr>
              <a:picLocks noChangeAspect="1"/>
            </p:cNvPicPr>
            <p:nvPr/>
          </p:nvPicPr>
          <p:blipFill>
            <a:blip r:embed="rId3"/>
            <a:stretch>
              <a:fillRect/>
            </a:stretch>
          </p:blipFill>
          <p:spPr>
            <a:xfrm>
              <a:off x="3717120" y="2649918"/>
              <a:ext cx="599293" cy="834845"/>
            </a:xfrm>
            <a:prstGeom prst="rect">
              <a:avLst/>
            </a:prstGeom>
            <a:effectLst>
              <a:outerShdw blurRad="254000" sx="102000" sy="102000" algn="ctr" rotWithShape="0">
                <a:prstClr val="black">
                  <a:alpha val="40000"/>
                </a:prstClr>
              </a:outerShdw>
            </a:effectLst>
          </p:spPr>
        </p:pic>
        <p:sp>
          <p:nvSpPr>
            <p:cNvPr id="19" name="TextBox 18"/>
            <p:cNvSpPr txBox="1"/>
            <p:nvPr/>
          </p:nvSpPr>
          <p:spPr>
            <a:xfrm>
              <a:off x="3639872" y="2926231"/>
              <a:ext cx="932688" cy="517065"/>
            </a:xfrm>
            <a:prstGeom prst="rect">
              <a:avLst/>
            </a:prstGeom>
            <a:noFill/>
            <a:scene3d>
              <a:camera prst="orthographicFront">
                <a:rot lat="899993" lon="0" rev="0"/>
              </a:camera>
              <a:lightRig rig="threePt" dir="t"/>
            </a:scene3d>
          </p:spPr>
          <p:txBody>
            <a:bodyPr wrap="square" lIns="182880" tIns="146304" rIns="182880" bIns="146304" rtlCol="0">
              <a:spAutoFit/>
            </a:bodyPr>
            <a:lstStyle/>
            <a:p>
              <a:pPr>
                <a:lnSpc>
                  <a:spcPct val="90000"/>
                </a:lnSpc>
                <a:spcAft>
                  <a:spcPts val="600"/>
                </a:spcAft>
              </a:pPr>
              <a:r>
                <a:rPr lang="en-US" sz="1600" b="1" dirty="0" smtClean="0">
                  <a:solidFill>
                    <a:srgbClr val="FFFFFF"/>
                  </a:solidFill>
                </a:rPr>
                <a:t>SQL</a:t>
              </a:r>
            </a:p>
          </p:txBody>
        </p:sp>
      </p:grpSp>
      <p:grpSp>
        <p:nvGrpSpPr>
          <p:cNvPr id="20" name="Group 19"/>
          <p:cNvGrpSpPr/>
          <p:nvPr/>
        </p:nvGrpSpPr>
        <p:grpSpPr>
          <a:xfrm>
            <a:off x="4657276" y="2559041"/>
            <a:ext cx="932688" cy="834845"/>
            <a:chOff x="3639872" y="2649918"/>
            <a:chExt cx="932688" cy="834845"/>
          </a:xfrm>
        </p:grpSpPr>
        <p:pic>
          <p:nvPicPr>
            <p:cNvPr id="21" name="Picture 20"/>
            <p:cNvPicPr>
              <a:picLocks noChangeAspect="1"/>
            </p:cNvPicPr>
            <p:nvPr/>
          </p:nvPicPr>
          <p:blipFill>
            <a:blip r:embed="rId3"/>
            <a:stretch>
              <a:fillRect/>
            </a:stretch>
          </p:blipFill>
          <p:spPr>
            <a:xfrm>
              <a:off x="3717120" y="2649918"/>
              <a:ext cx="599293" cy="834845"/>
            </a:xfrm>
            <a:prstGeom prst="rect">
              <a:avLst/>
            </a:prstGeom>
            <a:effectLst>
              <a:outerShdw blurRad="254000" sx="102000" sy="102000" algn="ctr" rotWithShape="0">
                <a:prstClr val="black">
                  <a:alpha val="40000"/>
                </a:prstClr>
              </a:outerShdw>
            </a:effectLst>
          </p:spPr>
        </p:pic>
        <p:sp>
          <p:nvSpPr>
            <p:cNvPr id="22" name="TextBox 21"/>
            <p:cNvSpPr txBox="1"/>
            <p:nvPr/>
          </p:nvSpPr>
          <p:spPr>
            <a:xfrm>
              <a:off x="3639872" y="2926231"/>
              <a:ext cx="932688" cy="517065"/>
            </a:xfrm>
            <a:prstGeom prst="rect">
              <a:avLst/>
            </a:prstGeom>
            <a:noFill/>
            <a:scene3d>
              <a:camera prst="orthographicFront">
                <a:rot lat="899993" lon="0" rev="0"/>
              </a:camera>
              <a:lightRig rig="threePt" dir="t"/>
            </a:scene3d>
          </p:spPr>
          <p:txBody>
            <a:bodyPr wrap="square" lIns="182880" tIns="146304" rIns="182880" bIns="146304" rtlCol="0">
              <a:spAutoFit/>
            </a:bodyPr>
            <a:lstStyle/>
            <a:p>
              <a:pPr>
                <a:lnSpc>
                  <a:spcPct val="90000"/>
                </a:lnSpc>
                <a:spcAft>
                  <a:spcPts val="600"/>
                </a:spcAft>
              </a:pPr>
              <a:r>
                <a:rPr lang="en-US" sz="1600" b="1" dirty="0" smtClean="0">
                  <a:solidFill>
                    <a:srgbClr val="FFFFFF"/>
                  </a:solidFill>
                </a:rPr>
                <a:t>SQL</a:t>
              </a:r>
            </a:p>
          </p:txBody>
        </p:sp>
      </p:grpSp>
      <p:grpSp>
        <p:nvGrpSpPr>
          <p:cNvPr id="6" name="Group 5"/>
          <p:cNvGrpSpPr/>
          <p:nvPr/>
        </p:nvGrpSpPr>
        <p:grpSpPr>
          <a:xfrm>
            <a:off x="3149698" y="1707589"/>
            <a:ext cx="932688" cy="834845"/>
            <a:chOff x="3639872" y="2649918"/>
            <a:chExt cx="932688" cy="834845"/>
          </a:xfrm>
        </p:grpSpPr>
        <p:pic>
          <p:nvPicPr>
            <p:cNvPr id="11" name="Picture 10"/>
            <p:cNvPicPr>
              <a:picLocks noChangeAspect="1"/>
            </p:cNvPicPr>
            <p:nvPr/>
          </p:nvPicPr>
          <p:blipFill>
            <a:blip r:embed="rId3"/>
            <a:stretch>
              <a:fillRect/>
            </a:stretch>
          </p:blipFill>
          <p:spPr>
            <a:xfrm>
              <a:off x="3717120" y="2649918"/>
              <a:ext cx="599293" cy="834845"/>
            </a:xfrm>
            <a:prstGeom prst="rect">
              <a:avLst/>
            </a:prstGeom>
            <a:effectLst>
              <a:outerShdw blurRad="254000" sx="102000" sy="102000" algn="ctr" rotWithShape="0">
                <a:prstClr val="black">
                  <a:alpha val="40000"/>
                </a:prstClr>
              </a:outerShdw>
            </a:effectLst>
          </p:spPr>
        </p:pic>
        <p:sp>
          <p:nvSpPr>
            <p:cNvPr id="5" name="TextBox 4"/>
            <p:cNvSpPr txBox="1"/>
            <p:nvPr/>
          </p:nvSpPr>
          <p:spPr>
            <a:xfrm>
              <a:off x="3639872" y="2926231"/>
              <a:ext cx="932688" cy="517065"/>
            </a:xfrm>
            <a:prstGeom prst="rect">
              <a:avLst/>
            </a:prstGeom>
            <a:noFill/>
            <a:scene3d>
              <a:camera prst="orthographicFront">
                <a:rot lat="899993" lon="0" rev="0"/>
              </a:camera>
              <a:lightRig rig="threePt" dir="t"/>
            </a:scene3d>
          </p:spPr>
          <p:txBody>
            <a:bodyPr wrap="square" lIns="182880" tIns="146304" rIns="182880" bIns="146304" rtlCol="0">
              <a:spAutoFit/>
            </a:bodyPr>
            <a:lstStyle/>
            <a:p>
              <a:pPr>
                <a:lnSpc>
                  <a:spcPct val="90000"/>
                </a:lnSpc>
                <a:spcAft>
                  <a:spcPts val="600"/>
                </a:spcAft>
              </a:pPr>
              <a:r>
                <a:rPr lang="en-US" sz="1600" b="1" dirty="0" smtClean="0">
                  <a:solidFill>
                    <a:srgbClr val="FFFFFF"/>
                  </a:solidFill>
                </a:rPr>
                <a:t>SQL</a:t>
              </a:r>
            </a:p>
          </p:txBody>
        </p:sp>
      </p:grpSp>
      <p:grpSp>
        <p:nvGrpSpPr>
          <p:cNvPr id="14" name="Group 13"/>
          <p:cNvGrpSpPr/>
          <p:nvPr/>
        </p:nvGrpSpPr>
        <p:grpSpPr>
          <a:xfrm>
            <a:off x="2430551" y="1236598"/>
            <a:ext cx="932688" cy="834845"/>
            <a:chOff x="3639872" y="2649918"/>
            <a:chExt cx="932688" cy="834845"/>
          </a:xfrm>
        </p:grpSpPr>
        <p:pic>
          <p:nvPicPr>
            <p:cNvPr id="15" name="Picture 14"/>
            <p:cNvPicPr>
              <a:picLocks noChangeAspect="1"/>
            </p:cNvPicPr>
            <p:nvPr/>
          </p:nvPicPr>
          <p:blipFill>
            <a:blip r:embed="rId3"/>
            <a:stretch>
              <a:fillRect/>
            </a:stretch>
          </p:blipFill>
          <p:spPr>
            <a:xfrm>
              <a:off x="3717120" y="2649918"/>
              <a:ext cx="599293" cy="834845"/>
            </a:xfrm>
            <a:prstGeom prst="rect">
              <a:avLst/>
            </a:prstGeom>
            <a:effectLst>
              <a:outerShdw blurRad="254000" sx="102000" sy="102000" algn="ctr" rotWithShape="0">
                <a:prstClr val="black">
                  <a:alpha val="40000"/>
                </a:prstClr>
              </a:outerShdw>
            </a:effectLst>
          </p:spPr>
        </p:pic>
        <p:sp>
          <p:nvSpPr>
            <p:cNvPr id="16" name="TextBox 15"/>
            <p:cNvSpPr txBox="1"/>
            <p:nvPr/>
          </p:nvSpPr>
          <p:spPr>
            <a:xfrm>
              <a:off x="3639872" y="2926231"/>
              <a:ext cx="932688" cy="517065"/>
            </a:xfrm>
            <a:prstGeom prst="rect">
              <a:avLst/>
            </a:prstGeom>
            <a:noFill/>
            <a:scene3d>
              <a:camera prst="orthographicFront">
                <a:rot lat="899993" lon="0" rev="0"/>
              </a:camera>
              <a:lightRig rig="threePt" dir="t"/>
            </a:scene3d>
          </p:spPr>
          <p:txBody>
            <a:bodyPr wrap="square" lIns="182880" tIns="146304" rIns="182880" bIns="146304" rtlCol="0">
              <a:spAutoFit/>
            </a:bodyPr>
            <a:lstStyle/>
            <a:p>
              <a:pPr>
                <a:lnSpc>
                  <a:spcPct val="90000"/>
                </a:lnSpc>
                <a:spcAft>
                  <a:spcPts val="600"/>
                </a:spcAft>
              </a:pPr>
              <a:r>
                <a:rPr lang="en-US" sz="1600" b="1" dirty="0" smtClean="0">
                  <a:solidFill>
                    <a:srgbClr val="FFFFFF"/>
                  </a:solidFill>
                </a:rPr>
                <a:t>SQL</a:t>
              </a:r>
            </a:p>
          </p:txBody>
        </p:sp>
      </p:grpSp>
      <p:sp>
        <p:nvSpPr>
          <p:cNvPr id="12" name="TextBox 11"/>
          <p:cNvSpPr txBox="1"/>
          <p:nvPr/>
        </p:nvSpPr>
        <p:spPr>
          <a:xfrm>
            <a:off x="4876205" y="3736952"/>
            <a:ext cx="3467552" cy="572464"/>
          </a:xfrm>
          <a:prstGeom prst="rect">
            <a:avLst/>
          </a:prstGeom>
          <a:noFill/>
          <a:scene3d>
            <a:camera prst="isometricBottomDown"/>
            <a:lightRig rig="threePt" dir="t"/>
          </a:scene3d>
        </p:spPr>
        <p:txBody>
          <a:bodyPr wrap="none" lIns="182880" tIns="146304" rIns="182880" bIns="146304" rtlCol="0">
            <a:spAutoFit/>
          </a:bodyPr>
          <a:lstStyle/>
          <a:p>
            <a:pPr>
              <a:lnSpc>
                <a:spcPct val="90000"/>
              </a:lnSpc>
              <a:spcAft>
                <a:spcPts val="600"/>
              </a:spcAft>
            </a:pPr>
            <a:r>
              <a:rPr lang="en-US" sz="2000" b="1" dirty="0" smtClean="0">
                <a:solidFill>
                  <a:srgbClr val="0072C6"/>
                </a:solidFill>
              </a:rPr>
              <a:t>ELASTIC DATABASE POOL</a:t>
            </a:r>
          </a:p>
        </p:txBody>
      </p:sp>
      <p:sp>
        <p:nvSpPr>
          <p:cNvPr id="25" name="Rectangle 24"/>
          <p:cNvSpPr/>
          <p:nvPr/>
        </p:nvSpPr>
        <p:spPr bwMode="auto">
          <a:xfrm>
            <a:off x="2349369" y="1670251"/>
            <a:ext cx="10281806" cy="1645920"/>
          </a:xfrm>
          <a:prstGeom prst="rect">
            <a:avLst/>
          </a:prstGeom>
          <a:pattFill prst="pct10">
            <a:fgClr>
              <a:schemeClr val="tx2"/>
            </a:fgClr>
            <a:bgClr>
              <a:schemeClr val="bg1"/>
            </a:bgClr>
          </a:pattFill>
          <a:ln>
            <a:noFill/>
            <a:headEnd type="none" w="med" len="med"/>
            <a:tailEnd type="none" w="med" len="med"/>
          </a:ln>
          <a:effectLst/>
          <a:scene3d>
            <a:camera prst="isometricBottomDown"/>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7" name="TextBox 26"/>
          <p:cNvSpPr txBox="1"/>
          <p:nvPr/>
        </p:nvSpPr>
        <p:spPr>
          <a:xfrm>
            <a:off x="4509278" y="1211263"/>
            <a:ext cx="3408241" cy="572464"/>
          </a:xfrm>
          <a:prstGeom prst="rect">
            <a:avLst/>
          </a:prstGeom>
          <a:noFill/>
          <a:scene3d>
            <a:camera prst="isometricBottomDown"/>
            <a:lightRig rig="threePt" dir="t"/>
          </a:scene3d>
        </p:spPr>
        <p:txBody>
          <a:bodyPr wrap="none" lIns="182880" tIns="146304" rIns="182880" bIns="146304" rtlCol="0">
            <a:spAutoFit/>
          </a:bodyPr>
          <a:lstStyle/>
          <a:p>
            <a:pPr>
              <a:lnSpc>
                <a:spcPct val="90000"/>
              </a:lnSpc>
              <a:spcAft>
                <a:spcPts val="600"/>
              </a:spcAft>
            </a:pPr>
            <a:r>
              <a:rPr lang="en-US" sz="2000" b="1" dirty="0" smtClean="0">
                <a:solidFill>
                  <a:srgbClr val="0072C6"/>
                </a:solidFill>
              </a:rPr>
              <a:t>ELASTIC DATABASE JOBS</a:t>
            </a:r>
          </a:p>
        </p:txBody>
      </p:sp>
      <p:grpSp>
        <p:nvGrpSpPr>
          <p:cNvPr id="24" name="Group 23"/>
          <p:cNvGrpSpPr>
            <a:grpSpLocks noChangeAspect="1"/>
          </p:cNvGrpSpPr>
          <p:nvPr/>
        </p:nvGrpSpPr>
        <p:grpSpPr>
          <a:xfrm>
            <a:off x="7917519" y="1570176"/>
            <a:ext cx="3003523" cy="3144170"/>
            <a:chOff x="6248236" y="2935029"/>
            <a:chExt cx="1760850" cy="1844317"/>
          </a:xfrm>
          <a:effectLst>
            <a:glow rad="63500">
              <a:schemeClr val="tx1">
                <a:lumMod val="60000"/>
                <a:lumOff val="40000"/>
                <a:alpha val="40000"/>
              </a:schemeClr>
            </a:glow>
          </a:effectLst>
        </p:grpSpPr>
        <p:pic>
          <p:nvPicPr>
            <p:cNvPr id="31" name="Picture 30"/>
            <p:cNvPicPr>
              <a:picLocks noChangeAspect="1"/>
            </p:cNvPicPr>
            <p:nvPr/>
          </p:nvPicPr>
          <p:blipFill>
            <a:blip r:embed="rId4"/>
            <a:stretch>
              <a:fillRect/>
            </a:stretch>
          </p:blipFill>
          <p:spPr>
            <a:xfrm>
              <a:off x="6489044" y="2935029"/>
              <a:ext cx="1380295" cy="1844317"/>
            </a:xfrm>
            <a:prstGeom prst="rect">
              <a:avLst/>
            </a:prstGeom>
            <a:effectLst>
              <a:softEdge rad="0"/>
            </a:effectLst>
          </p:spPr>
        </p:pic>
        <p:pic>
          <p:nvPicPr>
            <p:cNvPr id="3080" name="Picture 8" descr="Deployment still in progress"/>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248236" y="3402147"/>
              <a:ext cx="1760850" cy="1070768"/>
            </a:xfrm>
            <a:prstGeom prst="rect">
              <a:avLst/>
            </a:prstGeom>
            <a:noFill/>
            <a:scene3d>
              <a:camera prst="isometricLeftDown">
                <a:rot lat="2100000" lon="2790000" rev="0"/>
              </a:camera>
              <a:lightRig rig="threePt" dir="t"/>
            </a:scene3d>
            <a:extLst>
              <a:ext uri="{909E8E84-426E-40DD-AFC4-6F175D3DCCD1}">
                <a14:hiddenFill xmlns:a14="http://schemas.microsoft.com/office/drawing/2010/main">
                  <a:solidFill>
                    <a:srgbClr val="FFFFFF"/>
                  </a:solidFill>
                </a14:hiddenFill>
              </a:ext>
            </a:extLst>
          </p:spPr>
        </p:pic>
      </p:grpSp>
      <p:cxnSp>
        <p:nvCxnSpPr>
          <p:cNvPr id="33" name="Straight Arrow Connector 32"/>
          <p:cNvCxnSpPr/>
          <p:nvPr/>
        </p:nvCxnSpPr>
        <p:spPr>
          <a:xfrm>
            <a:off x="3149698" y="1993194"/>
            <a:ext cx="5933001" cy="38894"/>
          </a:xfrm>
          <a:prstGeom prst="straightConnector1">
            <a:avLst/>
          </a:prstGeom>
          <a:ln w="50800">
            <a:solidFill>
              <a:schemeClr val="accent5"/>
            </a:solidFill>
            <a:headEnd type="none"/>
            <a:tailEnd type="triangle"/>
          </a:ln>
          <a:scene3d>
            <a:camera prst="isometricBottomDown"/>
            <a:lightRig rig="threePt" dir="t"/>
          </a:scene3d>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flipH="1" flipV="1">
            <a:off x="2947362" y="1091142"/>
            <a:ext cx="1371600" cy="0"/>
          </a:xfrm>
          <a:prstGeom prst="straightConnector1">
            <a:avLst/>
          </a:prstGeom>
          <a:ln w="50800">
            <a:solidFill>
              <a:schemeClr val="accent5"/>
            </a:solidFill>
            <a:headEnd type="none"/>
            <a:tailEnd type="triangle"/>
          </a:ln>
          <a:scene3d>
            <a:camera prst="isometricTopUp"/>
            <a:lightRig rig="threePt" dir="t"/>
          </a:scene3d>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flipH="1" flipV="1">
            <a:off x="3631926" y="1519438"/>
            <a:ext cx="1371600" cy="0"/>
          </a:xfrm>
          <a:prstGeom prst="straightConnector1">
            <a:avLst/>
          </a:prstGeom>
          <a:ln w="50800">
            <a:solidFill>
              <a:schemeClr val="accent5"/>
            </a:solidFill>
            <a:headEnd type="none"/>
            <a:tailEnd type="triangle"/>
          </a:ln>
          <a:scene3d>
            <a:camera prst="isometricTopUp"/>
            <a:lightRig rig="threePt" dir="t"/>
          </a:scene3d>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flipH="1" flipV="1">
            <a:off x="4364254" y="1919589"/>
            <a:ext cx="1371600" cy="0"/>
          </a:xfrm>
          <a:prstGeom prst="straightConnector1">
            <a:avLst/>
          </a:prstGeom>
          <a:ln w="50800">
            <a:solidFill>
              <a:schemeClr val="accent5"/>
            </a:solidFill>
            <a:headEnd type="none"/>
            <a:tailEnd type="triangle"/>
          </a:ln>
          <a:scene3d>
            <a:camera prst="isometricTopUp"/>
            <a:lightRig rig="threePt" dir="t"/>
          </a:scene3d>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flipH="1" flipV="1">
            <a:off x="5139504" y="2379054"/>
            <a:ext cx="1371600" cy="0"/>
          </a:xfrm>
          <a:prstGeom prst="straightConnector1">
            <a:avLst/>
          </a:prstGeom>
          <a:ln w="50800">
            <a:solidFill>
              <a:schemeClr val="accent5"/>
            </a:solidFill>
            <a:headEnd type="none"/>
            <a:tailEnd type="triangle"/>
          </a:ln>
          <a:scene3d>
            <a:camera prst="isometricTopUp"/>
            <a:lightRig rig="threePt" dir="t"/>
          </a:scene3d>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5892270" y="2349674"/>
            <a:ext cx="2183931" cy="627864"/>
          </a:xfrm>
          <a:prstGeom prst="rect">
            <a:avLst/>
          </a:prstGeom>
          <a:noFill/>
          <a:scene3d>
            <a:camera prst="isometricBottomDown"/>
            <a:lightRig rig="threePt" dir="t"/>
          </a:scene3d>
        </p:spPr>
        <p:txBody>
          <a:bodyPr wrap="none" lIns="182880" tIns="146304" rIns="182880" bIns="146304" rtlCol="0">
            <a:spAutoFit/>
          </a:bodyPr>
          <a:lstStyle/>
          <a:p>
            <a:pPr>
              <a:lnSpc>
                <a:spcPct val="90000"/>
              </a:lnSpc>
              <a:spcAft>
                <a:spcPts val="600"/>
              </a:spcAft>
            </a:pPr>
            <a:r>
              <a:rPr lang="en-US" sz="2400" dirty="0" smtClean="0">
                <a:gradFill>
                  <a:gsLst>
                    <a:gs pos="2917">
                      <a:srgbClr val="343434"/>
                    </a:gs>
                    <a:gs pos="30000">
                      <a:srgbClr val="343434"/>
                    </a:gs>
                  </a:gsLst>
                  <a:lin ang="5400000" scaled="0"/>
                </a:gradFill>
              </a:rPr>
              <a:t>T-SQL Scripts</a:t>
            </a:r>
          </a:p>
        </p:txBody>
      </p:sp>
      <p:sp>
        <p:nvSpPr>
          <p:cNvPr id="49" name="Rectangle 48"/>
          <p:cNvSpPr/>
          <p:nvPr/>
        </p:nvSpPr>
        <p:spPr>
          <a:xfrm>
            <a:off x="356995" y="4668299"/>
            <a:ext cx="5404043" cy="369332"/>
          </a:xfrm>
          <a:prstGeom prst="rect">
            <a:avLst/>
          </a:prstGeom>
        </p:spPr>
        <p:txBody>
          <a:bodyPr wrap="none">
            <a:spAutoFit/>
          </a:bodyPr>
          <a:lstStyle/>
          <a:p>
            <a:r>
              <a:rPr lang="en-US" dirty="0" smtClean="0">
                <a:solidFill>
                  <a:srgbClr val="505050"/>
                </a:solidFill>
                <a:latin typeface="wf_segoe-ui_normal"/>
              </a:rPr>
              <a:t>Execute </a:t>
            </a:r>
            <a:r>
              <a:rPr lang="en-US" dirty="0">
                <a:solidFill>
                  <a:srgbClr val="505050"/>
                </a:solidFill>
                <a:latin typeface="wf_segoe-ui_normal"/>
              </a:rPr>
              <a:t>administrative tasks across each database</a:t>
            </a:r>
            <a:endParaRPr lang="en-US" dirty="0">
              <a:solidFill>
                <a:srgbClr val="343434"/>
              </a:solidFill>
            </a:endParaRPr>
          </a:p>
        </p:txBody>
      </p:sp>
    </p:spTree>
    <p:extLst>
      <p:ext uri="{BB962C8B-B14F-4D97-AF65-F5344CB8AC3E}">
        <p14:creationId xmlns:p14="http://schemas.microsoft.com/office/powerpoint/2010/main" val="1495923572"/>
      </p:ext>
    </p:extLst>
  </p:cSld>
  <p:clrMapOvr>
    <a:masterClrMapping/>
  </p:clrMapOvr>
  <p:transition>
    <p:fad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30098" y="5478997"/>
            <a:ext cx="8069064" cy="917575"/>
          </a:xfrm>
        </p:spPr>
        <p:txBody>
          <a:bodyPr/>
          <a:lstStyle/>
          <a:p>
            <a:r>
              <a:rPr lang="en-US" dirty="0"/>
              <a:t>Managing many databases</a:t>
            </a:r>
          </a:p>
        </p:txBody>
      </p:sp>
      <p:sp>
        <p:nvSpPr>
          <p:cNvPr id="32" name="Rectangle 31"/>
          <p:cNvSpPr/>
          <p:nvPr/>
        </p:nvSpPr>
        <p:spPr bwMode="auto">
          <a:xfrm>
            <a:off x="698545" y="839505"/>
            <a:ext cx="3675332" cy="3639324"/>
          </a:xfrm>
          <a:prstGeom prst="rect">
            <a:avLst/>
          </a:prstGeom>
          <a:solidFill>
            <a:schemeClr val="accent4"/>
          </a:solidFill>
          <a:ln>
            <a:noFill/>
          </a:ln>
          <a:scene3d>
            <a:camera prst="perspectiveRight" fov="7200000"/>
            <a:lightRig rig="threePt" dir="t"/>
          </a:scene3d>
          <a:sp3d/>
        </p:spPr>
        <p:txBody>
          <a:bodyPr vert="horz" wrap="square" lIns="89642" tIns="143428" rIns="537855" bIns="143428" numCol="1" rtlCol="0" anchor="ctr" anchorCtr="0" compatLnSpc="1">
            <a:prstTxWarp prst="textNoShape">
              <a:avLst/>
            </a:prstTxWarp>
            <a:noAutofit/>
          </a:bodyPr>
          <a:lstStyle/>
          <a:p>
            <a:pPr algn="ctr" defTabSz="914367">
              <a:lnSpc>
                <a:spcPct val="95000"/>
              </a:lnSpc>
              <a:spcBef>
                <a:spcPct val="0"/>
              </a:spcBef>
            </a:pPr>
            <a:r>
              <a:rPr lang="en-US" sz="3921" dirty="0">
                <a:solidFill>
                  <a:srgbClr val="FFFFFF">
                    <a:lumMod val="95000"/>
                  </a:srgbClr>
                </a:solidFill>
              </a:rPr>
              <a:t>Elastic </a:t>
            </a:r>
            <a:br>
              <a:rPr lang="en-US" sz="3921" dirty="0">
                <a:solidFill>
                  <a:srgbClr val="FFFFFF">
                    <a:lumMod val="95000"/>
                  </a:srgbClr>
                </a:solidFill>
              </a:rPr>
            </a:br>
            <a:r>
              <a:rPr lang="en-US" sz="3921" dirty="0">
                <a:solidFill>
                  <a:srgbClr val="FFFFFF">
                    <a:lumMod val="95000"/>
                  </a:srgbClr>
                </a:solidFill>
              </a:rPr>
              <a:t>Database Jobs</a:t>
            </a:r>
            <a:endParaRPr lang="en-US" sz="3921" spc="-100" dirty="0">
              <a:ln w="3175">
                <a:noFill/>
              </a:ln>
              <a:solidFill>
                <a:srgbClr val="FFFFFF">
                  <a:lumMod val="95000"/>
                </a:srgbClr>
              </a:solidFill>
              <a:latin typeface="Segoe UI Light"/>
              <a:cs typeface="Segoe UI" pitchFamily="34" charset="0"/>
            </a:endParaRPr>
          </a:p>
        </p:txBody>
      </p:sp>
      <p:sp>
        <p:nvSpPr>
          <p:cNvPr id="4" name="Rectangle 3"/>
          <p:cNvSpPr/>
          <p:nvPr/>
        </p:nvSpPr>
        <p:spPr>
          <a:xfrm>
            <a:off x="4541838" y="962548"/>
            <a:ext cx="6096000" cy="3393237"/>
          </a:xfrm>
          <a:prstGeom prst="rect">
            <a:avLst/>
          </a:prstGeom>
        </p:spPr>
        <p:txBody>
          <a:bodyPr>
            <a:spAutoFit/>
          </a:bodyPr>
          <a:lstStyle/>
          <a:p>
            <a:pPr marL="285750" indent="-285750">
              <a:buFont typeface="Arial" panose="020B0604020202020204" pitchFamily="34" charset="0"/>
              <a:buChar char="•"/>
            </a:pPr>
            <a:r>
              <a:rPr lang="en-US" sz="2400" dirty="0">
                <a:solidFill>
                  <a:srgbClr val="343434"/>
                </a:solidFill>
                <a:latin typeface="Segoe UI Light" panose="020B0502040204020203" pitchFamily="34" charset="0"/>
                <a:cs typeface="Segoe UI Light" panose="020B0502040204020203" pitchFamily="34" charset="0"/>
              </a:rPr>
              <a:t>Apply changes or administrative operations to many databases </a:t>
            </a:r>
          </a:p>
          <a:p>
            <a:pPr marL="285750" indent="-285750">
              <a:buFont typeface="Arial" panose="020B0604020202020204" pitchFamily="34" charset="0"/>
              <a:buChar char="•"/>
            </a:pPr>
            <a:r>
              <a:rPr lang="en-US" sz="2400" dirty="0">
                <a:solidFill>
                  <a:srgbClr val="343434"/>
                </a:solidFill>
                <a:latin typeface="Segoe UI Light" panose="020B0502040204020203" pitchFamily="34" charset="0"/>
                <a:cs typeface="Segoe UI Light" panose="020B0502040204020203" pitchFamily="34" charset="0"/>
              </a:rPr>
              <a:t>Use familiar T-SQL scripts to define jobs</a:t>
            </a:r>
          </a:p>
          <a:p>
            <a:pPr marL="285750" indent="-285750">
              <a:spcBef>
                <a:spcPts val="882"/>
              </a:spcBef>
              <a:buFont typeface="Arial" panose="020B0604020202020204" pitchFamily="34" charset="0"/>
              <a:buChar char="•"/>
            </a:pPr>
            <a:r>
              <a:rPr lang="en-US" sz="2400" dirty="0">
                <a:solidFill>
                  <a:srgbClr val="343434"/>
                </a:solidFill>
                <a:latin typeface="Segoe UI Light" panose="020B0502040204020203" pitchFamily="34" charset="0"/>
                <a:cs typeface="Segoe UI Light" panose="020B0502040204020203" pitchFamily="34" charset="0"/>
              </a:rPr>
              <a:t>Built-in automatic retries in case of transient failures</a:t>
            </a:r>
          </a:p>
          <a:p>
            <a:pPr marL="285750" indent="-285750">
              <a:spcBef>
                <a:spcPts val="882"/>
              </a:spcBef>
              <a:buFont typeface="Arial" panose="020B0604020202020204" pitchFamily="34" charset="0"/>
              <a:buChar char="•"/>
            </a:pPr>
            <a:r>
              <a:rPr lang="en-US" sz="2400" dirty="0">
                <a:solidFill>
                  <a:srgbClr val="343434"/>
                </a:solidFill>
                <a:latin typeface="Segoe UI Light" panose="020B0502040204020203" pitchFamily="34" charset="0"/>
                <a:cs typeface="Segoe UI Light" panose="020B0502040204020203" pitchFamily="34" charset="0"/>
              </a:rPr>
              <a:t>Tightly integrated with elastic pools in the new Azure Portal</a:t>
            </a:r>
          </a:p>
          <a:p>
            <a:pPr marL="285750" indent="-285750">
              <a:spcBef>
                <a:spcPts val="882"/>
              </a:spcBef>
              <a:buFont typeface="Arial" panose="020B0604020202020204" pitchFamily="34" charset="0"/>
              <a:buChar char="•"/>
            </a:pPr>
            <a:r>
              <a:rPr lang="en-US" sz="2400" dirty="0">
                <a:solidFill>
                  <a:srgbClr val="343434"/>
                </a:solidFill>
                <a:latin typeface="Segoe UI Light" panose="020B0502040204020203" pitchFamily="34" charset="0"/>
                <a:cs typeface="Segoe UI Light" panose="020B0502040204020203" pitchFamily="34" charset="0"/>
              </a:rPr>
              <a:t>Designed for batch processing</a:t>
            </a:r>
          </a:p>
        </p:txBody>
      </p:sp>
    </p:spTree>
    <p:extLst>
      <p:ext uri="{BB962C8B-B14F-4D97-AF65-F5344CB8AC3E}">
        <p14:creationId xmlns:p14="http://schemas.microsoft.com/office/powerpoint/2010/main" val="1799778161"/>
      </p:ext>
    </p:extLst>
  </p:cSld>
  <p:clrMapOvr>
    <a:masterClrMapping/>
  </p:clrMapOvr>
  <p:transition>
    <p:fade/>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prstGeom prst="rect">
            <a:avLst/>
          </a:prstGeom>
        </p:spPr>
        <p:txBody>
          <a:bodyPr>
            <a:normAutofit/>
          </a:bodyPr>
          <a:lstStyle/>
          <a:p>
            <a:pPr marL="0" algn="ctr"/>
            <a:r>
              <a:rPr lang="en-US" dirty="0"/>
              <a:t>Elastic Scale</a:t>
            </a:r>
          </a:p>
        </p:txBody>
      </p:sp>
      <p:grpSp>
        <p:nvGrpSpPr>
          <p:cNvPr id="6" name="Group 5"/>
          <p:cNvGrpSpPr/>
          <p:nvPr/>
        </p:nvGrpSpPr>
        <p:grpSpPr>
          <a:xfrm>
            <a:off x="4723544" y="4394828"/>
            <a:ext cx="2744913" cy="1008620"/>
            <a:chOff x="3049485" y="4031848"/>
            <a:chExt cx="3732745" cy="1371600"/>
          </a:xfrm>
        </p:grpSpPr>
        <p:pic>
          <p:nvPicPr>
            <p:cNvPr id="3" name="Picture 2"/>
            <p:cNvPicPr>
              <a:picLocks noChangeAspect="1"/>
            </p:cNvPicPr>
            <p:nvPr/>
          </p:nvPicPr>
          <p:blipFill>
            <a:blip r:embed="rId3">
              <a:biLevel thresh="25000"/>
            </a:blip>
            <a:stretch>
              <a:fillRect/>
            </a:stretch>
          </p:blipFill>
          <p:spPr>
            <a:xfrm>
              <a:off x="5478925" y="4031848"/>
              <a:ext cx="1303305" cy="1371600"/>
            </a:xfrm>
            <a:prstGeom prst="rect">
              <a:avLst/>
            </a:prstGeom>
          </p:spPr>
        </p:pic>
        <p:pic>
          <p:nvPicPr>
            <p:cNvPr id="4" name="Picture 3"/>
            <p:cNvPicPr>
              <a:picLocks noChangeAspect="1"/>
            </p:cNvPicPr>
            <p:nvPr/>
          </p:nvPicPr>
          <p:blipFill>
            <a:blip r:embed="rId3">
              <a:biLevel thresh="25000"/>
            </a:blip>
            <a:stretch>
              <a:fillRect/>
            </a:stretch>
          </p:blipFill>
          <p:spPr>
            <a:xfrm>
              <a:off x="3049485" y="4031848"/>
              <a:ext cx="1303305" cy="1371600"/>
            </a:xfrm>
            <a:prstGeom prst="rect">
              <a:avLst/>
            </a:prstGeom>
          </p:spPr>
        </p:pic>
        <p:sp>
          <p:nvSpPr>
            <p:cNvPr id="5" name="Left-Right Arrow 4"/>
            <p:cNvSpPr/>
            <p:nvPr/>
          </p:nvSpPr>
          <p:spPr bwMode="auto">
            <a:xfrm>
              <a:off x="4386943" y="4482353"/>
              <a:ext cx="806823" cy="235295"/>
            </a:xfrm>
            <a:prstGeom prst="leftRightArrow">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66980135"/>
      </p:ext>
    </p:extLst>
  </p:cSld>
  <p:clrMapOvr>
    <a:masterClrMapping/>
  </p:clrMapOvr>
  <p:transition>
    <p:fad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4294967295"/>
          </p:nvPr>
        </p:nvSpPr>
        <p:spPr>
          <a:xfrm>
            <a:off x="6687671" y="812800"/>
            <a:ext cx="5127812" cy="5157694"/>
          </a:xfrm>
          <a:prstGeom prst="rect">
            <a:avLst/>
          </a:prstGeom>
        </p:spPr>
        <p:txBody>
          <a:bodyPr>
            <a:noAutofit/>
          </a:bodyPr>
          <a:lstStyle/>
          <a:p>
            <a:pPr algn="l"/>
            <a:r>
              <a:rPr lang="en-US" sz="4000" dirty="0" smtClean="0">
                <a:latin typeface="Segoe UI Light" panose="020B0502040204020203" pitchFamily="34" charset="0"/>
                <a:cs typeface="Segoe UI Light" panose="020B0502040204020203" pitchFamily="34" charset="0"/>
              </a:rPr>
              <a:t>Classic </a:t>
            </a:r>
            <a:r>
              <a:rPr lang="en-US" sz="4000" dirty="0">
                <a:latin typeface="Segoe UI Light" panose="020B0502040204020203" pitchFamily="34" charset="0"/>
                <a:cs typeface="Segoe UI Light" panose="020B0502040204020203" pitchFamily="34" charset="0"/>
              </a:rPr>
              <a:t>3-tier enterprise </a:t>
            </a:r>
            <a:r>
              <a:rPr lang="en-US" sz="4000" dirty="0" smtClean="0">
                <a:latin typeface="Segoe UI Light" panose="020B0502040204020203" pitchFamily="34" charset="0"/>
                <a:cs typeface="Segoe UI Light" panose="020B0502040204020203" pitchFamily="34" charset="0"/>
              </a:rPr>
              <a:t>architecture:</a:t>
            </a:r>
          </a:p>
          <a:p>
            <a:pPr algn="l"/>
            <a:r>
              <a:rPr lang="en-US" sz="4000" dirty="0" smtClean="0">
                <a:latin typeface="Segoe UI Light" panose="020B0502040204020203" pitchFamily="34" charset="0"/>
                <a:cs typeface="Segoe UI Light" panose="020B0502040204020203" pitchFamily="34" charset="0"/>
              </a:rPr>
              <a:t>Scale out the front ends to multiple instances</a:t>
            </a:r>
            <a:r>
              <a:rPr lang="en-US" sz="4000" dirty="0">
                <a:latin typeface="Segoe UI Light" panose="020B0502040204020203" pitchFamily="34" charset="0"/>
                <a:cs typeface="Segoe UI Light" panose="020B0502040204020203" pitchFamily="34" charset="0"/>
              </a:rPr>
              <a:t> </a:t>
            </a:r>
            <a:r>
              <a:rPr lang="en-US" sz="4000" dirty="0" smtClean="0">
                <a:latin typeface="Segoe UI Light" panose="020B0502040204020203" pitchFamily="34" charset="0"/>
                <a:cs typeface="Segoe UI Light" panose="020B0502040204020203" pitchFamily="34" charset="0"/>
              </a:rPr>
              <a:t>is easy</a:t>
            </a:r>
          </a:p>
          <a:p>
            <a:pPr algn="l"/>
            <a:r>
              <a:rPr lang="en-US" sz="4000" dirty="0" smtClean="0">
                <a:latin typeface="Segoe UI Light" panose="020B0502040204020203" pitchFamily="34" charset="0"/>
                <a:cs typeface="Segoe UI Light" panose="020B0502040204020203" pitchFamily="34" charset="0"/>
              </a:rPr>
              <a:t>Scale the data-tier is more challenging</a:t>
            </a:r>
          </a:p>
        </p:txBody>
      </p:sp>
      <p:graphicFrame>
        <p:nvGraphicFramePr>
          <p:cNvPr id="6" name="Object 5"/>
          <p:cNvGraphicFramePr>
            <a:graphicFrameLocks noChangeAspect="1"/>
          </p:cNvGraphicFramePr>
          <p:nvPr>
            <p:extLst/>
          </p:nvPr>
        </p:nvGraphicFramePr>
        <p:xfrm>
          <a:off x="96838" y="573088"/>
          <a:ext cx="6284912" cy="5726112"/>
        </p:xfrm>
        <a:graphic>
          <a:graphicData uri="http://schemas.openxmlformats.org/presentationml/2006/ole">
            <mc:AlternateContent xmlns:mc="http://schemas.openxmlformats.org/markup-compatibility/2006">
              <mc:Choice xmlns:v="urn:schemas-microsoft-com:vml" Requires="v">
                <p:oleObj spid="_x0000_s1056" name="Visio" r:id="rId4" imgW="6267240" imgH="5715271" progId="Visio.Drawing.15">
                  <p:embed/>
                </p:oleObj>
              </mc:Choice>
              <mc:Fallback>
                <p:oleObj name="Visio" r:id="rId4" imgW="6267240" imgH="5715271" progId="Visio.Drawing.15">
                  <p:embed/>
                  <p:pic>
                    <p:nvPicPr>
                      <p:cNvPr id="0" name=""/>
                      <p:cNvPicPr/>
                      <p:nvPr/>
                    </p:nvPicPr>
                    <p:blipFill>
                      <a:blip r:embed="rId5"/>
                      <a:stretch>
                        <a:fillRect/>
                      </a:stretch>
                    </p:blipFill>
                    <p:spPr>
                      <a:xfrm>
                        <a:off x="96838" y="573088"/>
                        <a:ext cx="6284912" cy="5726112"/>
                      </a:xfrm>
                      <a:prstGeom prst="rect">
                        <a:avLst/>
                      </a:prstGeom>
                    </p:spPr>
                  </p:pic>
                </p:oleObj>
              </mc:Fallback>
            </mc:AlternateContent>
          </a:graphicData>
        </a:graphic>
      </p:graphicFrame>
      <p:sp>
        <p:nvSpPr>
          <p:cNvPr id="8" name="Title 3"/>
          <p:cNvSpPr txBox="1">
            <a:spLocks/>
          </p:cNvSpPr>
          <p:nvPr/>
        </p:nvSpPr>
        <p:spPr>
          <a:xfrm>
            <a:off x="0" y="0"/>
            <a:ext cx="12201525"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Canonical cloud app architecture</a:t>
            </a:r>
          </a:p>
        </p:txBody>
      </p:sp>
    </p:spTree>
    <p:extLst>
      <p:ext uri="{BB962C8B-B14F-4D97-AF65-F5344CB8AC3E}">
        <p14:creationId xmlns:p14="http://schemas.microsoft.com/office/powerpoint/2010/main" val="1567556947"/>
      </p:ext>
    </p:extLst>
  </p:cSld>
  <p:clrMapOvr>
    <a:masterClrMapping/>
  </p:clrMapOvr>
  <p:transition>
    <p:fade/>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noAutofit/>
          </a:bodyPr>
          <a:lstStyle/>
          <a:p>
            <a:r>
              <a:rPr lang="en-US" sz="4000" dirty="0"/>
              <a:t>SQL Database Considerations and Best Practices</a:t>
            </a:r>
          </a:p>
        </p:txBody>
      </p:sp>
      <p:sp>
        <p:nvSpPr>
          <p:cNvPr id="5" name="Content Placeholder 4"/>
          <p:cNvSpPr>
            <a:spLocks noGrp="1"/>
          </p:cNvSpPr>
          <p:nvPr>
            <p:ph sz="quarter" idx="10"/>
          </p:nvPr>
        </p:nvSpPr>
        <p:spPr>
          <a:prstGeom prst="rect">
            <a:avLst/>
          </a:prstGeom>
        </p:spPr>
        <p:txBody>
          <a:bodyPr>
            <a:noAutofit/>
          </a:bodyPr>
          <a:lstStyle/>
          <a:p>
            <a:pPr marL="252000" algn="l">
              <a:spcBef>
                <a:spcPts val="1200"/>
              </a:spcBef>
            </a:pPr>
            <a:r>
              <a:rPr lang="en-US" sz="4000" dirty="0">
                <a:solidFill>
                  <a:srgbClr val="0088EE"/>
                </a:solidFill>
              </a:rPr>
              <a:t>Elastic Scale across thousands of databases via custom </a:t>
            </a:r>
            <a:r>
              <a:rPr lang="en-US" sz="4000" dirty="0" err="1" smtClean="0">
                <a:solidFill>
                  <a:srgbClr val="0088EE"/>
                </a:solidFill>
              </a:rPr>
              <a:t>sharding</a:t>
            </a:r>
            <a:endParaRPr lang="en-US" sz="4000" dirty="0">
              <a:solidFill>
                <a:srgbClr val="0088EE"/>
              </a:solidFill>
            </a:endParaRPr>
          </a:p>
          <a:p>
            <a:pPr marL="252000" algn="l">
              <a:spcBef>
                <a:spcPts val="1200"/>
              </a:spcBef>
            </a:pPr>
            <a:r>
              <a:rPr lang="en-US" sz="4000" dirty="0" smtClean="0">
                <a:solidFill>
                  <a:srgbClr val="0088EE"/>
                </a:solidFill>
              </a:rPr>
              <a:t>Scale </a:t>
            </a:r>
            <a:r>
              <a:rPr lang="en-US" sz="4000" dirty="0">
                <a:solidFill>
                  <a:srgbClr val="0088EE"/>
                </a:solidFill>
              </a:rPr>
              <a:t>out via .</a:t>
            </a:r>
            <a:r>
              <a:rPr lang="en-US" sz="4000" dirty="0" smtClean="0">
                <a:solidFill>
                  <a:srgbClr val="0088EE"/>
                </a:solidFill>
              </a:rPr>
              <a:t>NET </a:t>
            </a:r>
            <a:r>
              <a:rPr lang="en-US" sz="4000" dirty="0">
                <a:solidFill>
                  <a:srgbClr val="0088EE"/>
                </a:solidFill>
              </a:rPr>
              <a:t>Client libraries </a:t>
            </a:r>
            <a:r>
              <a:rPr lang="en-US" sz="4000" dirty="0" smtClean="0">
                <a:solidFill>
                  <a:srgbClr val="0088EE"/>
                </a:solidFill>
              </a:rPr>
              <a:t>consumed </a:t>
            </a:r>
            <a:r>
              <a:rPr lang="en-US" sz="4000" dirty="0">
                <a:solidFill>
                  <a:srgbClr val="0088EE"/>
                </a:solidFill>
              </a:rPr>
              <a:t>by customer applications to support </a:t>
            </a:r>
            <a:r>
              <a:rPr lang="en-US" sz="4000" dirty="0" err="1">
                <a:solidFill>
                  <a:srgbClr val="0088EE"/>
                </a:solidFill>
              </a:rPr>
              <a:t>sharded</a:t>
            </a:r>
            <a:r>
              <a:rPr lang="en-US" sz="4000" dirty="0">
                <a:solidFill>
                  <a:srgbClr val="0088EE"/>
                </a:solidFill>
              </a:rPr>
              <a:t> database pattern</a:t>
            </a:r>
          </a:p>
          <a:p>
            <a:pPr marL="252000" algn="l">
              <a:spcBef>
                <a:spcPts val="1200"/>
              </a:spcBef>
            </a:pPr>
            <a:r>
              <a:rPr lang="en-US" sz="4000" dirty="0">
                <a:solidFill>
                  <a:srgbClr val="0088EE"/>
                </a:solidFill>
              </a:rPr>
              <a:t>Enables developer and manageability functions</a:t>
            </a:r>
          </a:p>
          <a:p>
            <a:pPr marL="252000" algn="l">
              <a:spcBef>
                <a:spcPts val="1200"/>
              </a:spcBef>
            </a:pPr>
            <a:r>
              <a:rPr lang="en-US" sz="4000" dirty="0">
                <a:solidFill>
                  <a:srgbClr val="0088EE"/>
                </a:solidFill>
              </a:rPr>
              <a:t>Supports split, merge, and move operations on data</a:t>
            </a:r>
          </a:p>
        </p:txBody>
      </p:sp>
    </p:spTree>
    <p:extLst>
      <p:ext uri="{BB962C8B-B14F-4D97-AF65-F5344CB8AC3E}">
        <p14:creationId xmlns:p14="http://schemas.microsoft.com/office/powerpoint/2010/main" val="26542419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500" fill="hold"/>
                                        <p:tgtEl>
                                          <p:spTgt spid="5">
                                            <p:txEl>
                                              <p:pRg st="0" end="0"/>
                                            </p:txEl>
                                          </p:spTgt>
                                        </p:tgtEl>
                                        <p:attrNameLst>
                                          <p:attrName>style.color</p:attrName>
                                        </p:attrNameLst>
                                      </p:cBhvr>
                                      <p:to>
                                        <a:srgbClr val="FFFFFF"/>
                                      </p:to>
                                    </p:animClr>
                                  </p:childTnLst>
                                </p:cTn>
                              </p:par>
                            </p:childTnLst>
                          </p:cTn>
                        </p:par>
                      </p:childTnLst>
                    </p:cTn>
                  </p:par>
                  <p:par>
                    <p:cTn id="7" fill="hold">
                      <p:stCondLst>
                        <p:cond delay="indefinite"/>
                      </p:stCondLst>
                      <p:childTnLst>
                        <p:par>
                          <p:cTn id="8" fill="hold">
                            <p:stCondLst>
                              <p:cond delay="0"/>
                            </p:stCondLst>
                            <p:childTnLst>
                              <p:par>
                                <p:cTn id="9" presetID="3" presetClass="emph" presetSubtype="2" fill="hold" nodeType="clickEffect">
                                  <p:stCondLst>
                                    <p:cond delay="0"/>
                                  </p:stCondLst>
                                  <p:childTnLst>
                                    <p:animClr clrSpc="rgb" dir="cw">
                                      <p:cBhvr override="childStyle">
                                        <p:cTn id="10" dur="250" fill="hold"/>
                                        <p:tgtEl>
                                          <p:spTgt spid="5">
                                            <p:txEl>
                                              <p:pRg st="0" end="0"/>
                                            </p:txEl>
                                          </p:spTgt>
                                        </p:tgtEl>
                                        <p:attrNameLst>
                                          <p:attrName>style.color</p:attrName>
                                        </p:attrNameLst>
                                      </p:cBhvr>
                                      <p:to>
                                        <a:srgbClr val="0088EE"/>
                                      </p:to>
                                    </p:animClr>
                                  </p:childTnLst>
                                </p:cTn>
                              </p:par>
                              <p:par>
                                <p:cTn id="11" presetID="3" presetClass="emph" presetSubtype="2" fill="hold" nodeType="withEffect">
                                  <p:stCondLst>
                                    <p:cond delay="250"/>
                                  </p:stCondLst>
                                  <p:childTnLst>
                                    <p:animClr clrSpc="rgb" dir="cw">
                                      <p:cBhvr override="childStyle">
                                        <p:cTn id="12" dur="500" fill="hold"/>
                                        <p:tgtEl>
                                          <p:spTgt spid="5">
                                            <p:txEl>
                                              <p:pRg st="1" end="1"/>
                                            </p:txEl>
                                          </p:spTgt>
                                        </p:tgtEl>
                                        <p:attrNameLst>
                                          <p:attrName>style.color</p:attrName>
                                        </p:attrNameLst>
                                      </p:cBhvr>
                                      <p:to>
                                        <a:srgbClr val="FFFFFF"/>
                                      </p:to>
                                    </p:animClr>
                                  </p:childTnLst>
                                </p:cTn>
                              </p:par>
                            </p:childTnLst>
                          </p:cTn>
                        </p:par>
                      </p:childTnLst>
                    </p:cTn>
                  </p:par>
                  <p:par>
                    <p:cTn id="13" fill="hold">
                      <p:stCondLst>
                        <p:cond delay="indefinite"/>
                      </p:stCondLst>
                      <p:childTnLst>
                        <p:par>
                          <p:cTn id="14" fill="hold">
                            <p:stCondLst>
                              <p:cond delay="0"/>
                            </p:stCondLst>
                            <p:childTnLst>
                              <p:par>
                                <p:cTn id="15" presetID="3" presetClass="emph" presetSubtype="2" fill="hold" nodeType="clickEffect">
                                  <p:stCondLst>
                                    <p:cond delay="0"/>
                                  </p:stCondLst>
                                  <p:childTnLst>
                                    <p:animClr clrSpc="rgb" dir="cw">
                                      <p:cBhvr override="childStyle">
                                        <p:cTn id="16" dur="250" fill="hold"/>
                                        <p:tgtEl>
                                          <p:spTgt spid="5">
                                            <p:txEl>
                                              <p:pRg st="1" end="1"/>
                                            </p:txEl>
                                          </p:spTgt>
                                        </p:tgtEl>
                                        <p:attrNameLst>
                                          <p:attrName>style.color</p:attrName>
                                        </p:attrNameLst>
                                      </p:cBhvr>
                                      <p:to>
                                        <a:srgbClr val="0088EE"/>
                                      </p:to>
                                    </p:animClr>
                                  </p:childTnLst>
                                </p:cTn>
                              </p:par>
                              <p:par>
                                <p:cTn id="17" presetID="3" presetClass="emph" presetSubtype="2" fill="hold" nodeType="withEffect">
                                  <p:stCondLst>
                                    <p:cond delay="250"/>
                                  </p:stCondLst>
                                  <p:childTnLst>
                                    <p:animClr clrSpc="rgb" dir="cw">
                                      <p:cBhvr override="childStyle">
                                        <p:cTn id="18" dur="500" fill="hold"/>
                                        <p:tgtEl>
                                          <p:spTgt spid="5">
                                            <p:txEl>
                                              <p:pRg st="2" end="2"/>
                                            </p:txEl>
                                          </p:spTgt>
                                        </p:tgtEl>
                                        <p:attrNameLst>
                                          <p:attrName>style.color</p:attrName>
                                        </p:attrNameLst>
                                      </p:cBhvr>
                                      <p:to>
                                        <a:srgbClr val="FFFFFF"/>
                                      </p:to>
                                    </p:animClr>
                                  </p:childTnLst>
                                </p:cTn>
                              </p:par>
                            </p:childTnLst>
                          </p:cTn>
                        </p:par>
                      </p:childTnLst>
                    </p:cTn>
                  </p:par>
                  <p:par>
                    <p:cTn id="19" fill="hold">
                      <p:stCondLst>
                        <p:cond delay="indefinite"/>
                      </p:stCondLst>
                      <p:childTnLst>
                        <p:par>
                          <p:cTn id="20" fill="hold">
                            <p:stCondLst>
                              <p:cond delay="0"/>
                            </p:stCondLst>
                            <p:childTnLst>
                              <p:par>
                                <p:cTn id="21" presetID="3" presetClass="emph" presetSubtype="2" fill="hold" nodeType="clickEffect">
                                  <p:stCondLst>
                                    <p:cond delay="0"/>
                                  </p:stCondLst>
                                  <p:childTnLst>
                                    <p:animClr clrSpc="rgb" dir="cw">
                                      <p:cBhvr override="childStyle">
                                        <p:cTn id="22" dur="250" fill="hold"/>
                                        <p:tgtEl>
                                          <p:spTgt spid="5">
                                            <p:txEl>
                                              <p:pRg st="2" end="2"/>
                                            </p:txEl>
                                          </p:spTgt>
                                        </p:tgtEl>
                                        <p:attrNameLst>
                                          <p:attrName>style.color</p:attrName>
                                        </p:attrNameLst>
                                      </p:cBhvr>
                                      <p:to>
                                        <a:srgbClr val="0088EE"/>
                                      </p:to>
                                    </p:animClr>
                                  </p:childTnLst>
                                </p:cTn>
                              </p:par>
                              <p:par>
                                <p:cTn id="23" presetID="3" presetClass="emph" presetSubtype="2" fill="hold" nodeType="withEffect">
                                  <p:stCondLst>
                                    <p:cond delay="250"/>
                                  </p:stCondLst>
                                  <p:childTnLst>
                                    <p:animClr clrSpc="rgb" dir="cw">
                                      <p:cBhvr override="childStyle">
                                        <p:cTn id="24" dur="500" fill="hold"/>
                                        <p:tgtEl>
                                          <p:spTgt spid="5">
                                            <p:txEl>
                                              <p:pRg st="3" end="3"/>
                                            </p:txEl>
                                          </p:spTgt>
                                        </p:tgtEl>
                                        <p:attrNameLst>
                                          <p:attrName>style.color</p:attrName>
                                        </p:attrNameLst>
                                      </p:cBhvr>
                                      <p:to>
                                        <a:srgbClr val="FFFFFF"/>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t>Scalability options in Azure SQL </a:t>
            </a:r>
            <a:r>
              <a:rPr lang="en-US" sz="4400" dirty="0" smtClean="0"/>
              <a:t>DB</a:t>
            </a:r>
            <a:endParaRPr lang="en-US" sz="4400" dirty="0"/>
          </a:p>
        </p:txBody>
      </p:sp>
      <p:sp>
        <p:nvSpPr>
          <p:cNvPr id="3" name="Content Placeholder 2"/>
          <p:cNvSpPr>
            <a:spLocks noGrp="1"/>
          </p:cNvSpPr>
          <p:nvPr>
            <p:ph idx="4294967295"/>
          </p:nvPr>
        </p:nvSpPr>
        <p:spPr>
          <a:xfrm>
            <a:off x="-9525" y="484094"/>
            <a:ext cx="12201525" cy="1613647"/>
          </a:xfrm>
          <a:prstGeom prst="rect">
            <a:avLst/>
          </a:prstGeom>
        </p:spPr>
        <p:txBody>
          <a:bodyPr>
            <a:normAutofit/>
          </a:bodyPr>
          <a:lstStyle/>
          <a:p>
            <a:pPr marL="0" indent="0" algn="ctr">
              <a:buNone/>
            </a:pPr>
            <a:r>
              <a:rPr lang="en-US" sz="4800" dirty="0" smtClean="0">
                <a:solidFill>
                  <a:schemeClr val="tx2"/>
                </a:solidFill>
              </a:rPr>
              <a:t>Vertical: Scale-up or scale-down</a:t>
            </a:r>
          </a:p>
          <a:p>
            <a:pPr marL="0" indent="0" algn="ctr">
              <a:buNone/>
            </a:pPr>
            <a:r>
              <a:rPr lang="en-US" sz="4800" dirty="0" smtClean="0">
                <a:solidFill>
                  <a:schemeClr val="tx2"/>
                </a:solidFill>
              </a:rPr>
              <a:t>Horizontal: Scale-out or scale-in</a:t>
            </a:r>
            <a:endParaRPr lang="en-US" sz="4800" dirty="0">
              <a:solidFill>
                <a:schemeClr val="tx2"/>
              </a:solidFill>
            </a:endParaRPr>
          </a:p>
        </p:txBody>
      </p:sp>
      <p:sp>
        <p:nvSpPr>
          <p:cNvPr id="5" name="Can 4"/>
          <p:cNvSpPr/>
          <p:nvPr/>
        </p:nvSpPr>
        <p:spPr bwMode="auto">
          <a:xfrm>
            <a:off x="1956561" y="3725133"/>
            <a:ext cx="979648" cy="981321"/>
          </a:xfrm>
          <a:prstGeom prst="can">
            <a:avLst/>
          </a:prstGeom>
          <a:solidFill>
            <a:srgbClr val="92D050"/>
          </a:solidFill>
          <a:ln w="28575">
            <a:solidFill>
              <a:srgbClr val="00B050"/>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dirty="0" smtClean="0">
                <a:solidFill>
                  <a:srgbClr val="000000"/>
                </a:solidFill>
              </a:rPr>
              <a:t>Basic</a:t>
            </a:r>
            <a:endParaRPr lang="en-US" sz="1400" baseline="-25000" dirty="0">
              <a:solidFill>
                <a:srgbClr val="000000"/>
              </a:solidFill>
            </a:endParaRPr>
          </a:p>
          <a:p>
            <a:pPr algn="ctr" defTabSz="932472" fontAlgn="base">
              <a:spcBef>
                <a:spcPct val="0"/>
              </a:spcBef>
              <a:spcAft>
                <a:spcPct val="0"/>
              </a:spcAft>
            </a:pPr>
            <a:endParaRPr lang="en-US" sz="1400" baseline="-25000" dirty="0">
              <a:solidFill>
                <a:srgbClr val="000000"/>
              </a:solidFill>
            </a:endParaRPr>
          </a:p>
        </p:txBody>
      </p:sp>
      <p:sp>
        <p:nvSpPr>
          <p:cNvPr id="6" name="Can 5"/>
          <p:cNvSpPr/>
          <p:nvPr/>
        </p:nvSpPr>
        <p:spPr bwMode="auto">
          <a:xfrm>
            <a:off x="1956561" y="3118030"/>
            <a:ext cx="979648" cy="1604963"/>
          </a:xfrm>
          <a:prstGeom prst="can">
            <a:avLst/>
          </a:prstGeom>
          <a:solidFill>
            <a:srgbClr val="92D050"/>
          </a:solidFill>
          <a:ln w="28575">
            <a:solidFill>
              <a:srgbClr val="00B050"/>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dirty="0" smtClean="0">
                <a:solidFill>
                  <a:srgbClr val="000000"/>
                </a:solidFill>
              </a:rPr>
              <a:t>Standard</a:t>
            </a:r>
            <a:endParaRPr lang="en-US" sz="1400" baseline="-25000" dirty="0">
              <a:solidFill>
                <a:srgbClr val="000000"/>
              </a:solidFill>
            </a:endParaRPr>
          </a:p>
          <a:p>
            <a:pPr algn="ctr" defTabSz="932472" fontAlgn="base">
              <a:spcBef>
                <a:spcPct val="0"/>
              </a:spcBef>
              <a:spcAft>
                <a:spcPct val="0"/>
              </a:spcAft>
            </a:pPr>
            <a:endParaRPr lang="en-US" sz="1400" baseline="-25000" dirty="0">
              <a:solidFill>
                <a:srgbClr val="000000"/>
              </a:solidFill>
            </a:endParaRPr>
          </a:p>
        </p:txBody>
      </p:sp>
      <p:sp>
        <p:nvSpPr>
          <p:cNvPr id="7" name="Can 6"/>
          <p:cNvSpPr/>
          <p:nvPr/>
        </p:nvSpPr>
        <p:spPr bwMode="auto">
          <a:xfrm>
            <a:off x="1956561" y="2492998"/>
            <a:ext cx="979648" cy="2229995"/>
          </a:xfrm>
          <a:prstGeom prst="can">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smtClean="0">
                <a:solidFill>
                  <a:schemeClr val="bg1"/>
                </a:solidFill>
                <a:latin typeface="+mj-lt"/>
              </a:rPr>
              <a:t>Premium</a:t>
            </a:r>
            <a:endParaRPr lang="en-US" sz="1600" baseline="-25000" dirty="0">
              <a:solidFill>
                <a:schemeClr val="bg1"/>
              </a:solidFill>
              <a:latin typeface="+mj-lt"/>
            </a:endParaRPr>
          </a:p>
        </p:txBody>
      </p:sp>
      <p:sp>
        <p:nvSpPr>
          <p:cNvPr id="8" name="Can 7"/>
          <p:cNvSpPr/>
          <p:nvPr/>
        </p:nvSpPr>
        <p:spPr bwMode="auto">
          <a:xfrm>
            <a:off x="3306825" y="3741672"/>
            <a:ext cx="979648" cy="981321"/>
          </a:xfrm>
          <a:prstGeom prst="can">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smtClean="0">
                <a:solidFill>
                  <a:schemeClr val="bg1"/>
                </a:solidFill>
                <a:latin typeface="+mj-lt"/>
              </a:rPr>
              <a:t>Basic</a:t>
            </a:r>
            <a:endParaRPr lang="en-US" sz="1600" baseline="-25000" dirty="0">
              <a:solidFill>
                <a:schemeClr val="bg1"/>
              </a:solidFill>
              <a:latin typeface="+mj-lt"/>
            </a:endParaRPr>
          </a:p>
        </p:txBody>
      </p:sp>
      <p:sp>
        <p:nvSpPr>
          <p:cNvPr id="9" name="Can 8"/>
          <p:cNvSpPr/>
          <p:nvPr/>
        </p:nvSpPr>
        <p:spPr bwMode="auto">
          <a:xfrm>
            <a:off x="4657089" y="3740282"/>
            <a:ext cx="979648" cy="981321"/>
          </a:xfrm>
          <a:prstGeom prst="can">
            <a:avLst/>
          </a:prstGeom>
          <a:solidFill>
            <a:srgbClr val="92D050"/>
          </a:solidFill>
          <a:ln w="28575">
            <a:solidFill>
              <a:srgbClr val="00B050"/>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dirty="0" smtClean="0">
                <a:solidFill>
                  <a:srgbClr val="000000"/>
                </a:solidFill>
              </a:rPr>
              <a:t>Basic</a:t>
            </a:r>
            <a:endParaRPr lang="en-US" sz="1400" baseline="-25000" dirty="0">
              <a:solidFill>
                <a:srgbClr val="000000"/>
              </a:solidFill>
            </a:endParaRPr>
          </a:p>
          <a:p>
            <a:pPr algn="ctr" defTabSz="932472" fontAlgn="base">
              <a:spcBef>
                <a:spcPct val="0"/>
              </a:spcBef>
              <a:spcAft>
                <a:spcPct val="0"/>
              </a:spcAft>
            </a:pPr>
            <a:endParaRPr lang="en-US" sz="1400" baseline="-25000" dirty="0">
              <a:solidFill>
                <a:srgbClr val="000000"/>
              </a:solidFill>
            </a:endParaRPr>
          </a:p>
        </p:txBody>
      </p:sp>
      <p:sp>
        <p:nvSpPr>
          <p:cNvPr id="10" name="Can 9"/>
          <p:cNvSpPr/>
          <p:nvPr/>
        </p:nvSpPr>
        <p:spPr bwMode="auto">
          <a:xfrm>
            <a:off x="6007353" y="3738892"/>
            <a:ext cx="979648" cy="981321"/>
          </a:xfrm>
          <a:prstGeom prst="can">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smtClean="0">
                <a:solidFill>
                  <a:schemeClr val="bg1"/>
                </a:solidFill>
                <a:latin typeface="+mj-lt"/>
              </a:rPr>
              <a:t>Basic</a:t>
            </a:r>
            <a:endParaRPr lang="en-US" sz="1600" baseline="-25000" dirty="0">
              <a:solidFill>
                <a:schemeClr val="bg1"/>
              </a:solidFill>
              <a:latin typeface="+mj-lt"/>
            </a:endParaRPr>
          </a:p>
        </p:txBody>
      </p:sp>
      <p:sp>
        <p:nvSpPr>
          <p:cNvPr id="11" name="Can 10"/>
          <p:cNvSpPr/>
          <p:nvPr/>
        </p:nvSpPr>
        <p:spPr bwMode="auto">
          <a:xfrm>
            <a:off x="7357617" y="3737502"/>
            <a:ext cx="979648" cy="981321"/>
          </a:xfrm>
          <a:prstGeom prst="can">
            <a:avLst/>
          </a:prstGeom>
          <a:solidFill>
            <a:srgbClr val="92D050"/>
          </a:solidFill>
          <a:ln w="28575">
            <a:solidFill>
              <a:srgbClr val="00B050"/>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dirty="0" smtClean="0">
                <a:solidFill>
                  <a:srgbClr val="000000"/>
                </a:solidFill>
              </a:rPr>
              <a:t>Basic</a:t>
            </a:r>
            <a:endParaRPr lang="en-US" sz="1400" baseline="-25000" dirty="0">
              <a:solidFill>
                <a:srgbClr val="000000"/>
              </a:solidFill>
            </a:endParaRPr>
          </a:p>
          <a:p>
            <a:pPr algn="ctr" defTabSz="932472" fontAlgn="base">
              <a:spcBef>
                <a:spcPct val="0"/>
              </a:spcBef>
              <a:spcAft>
                <a:spcPct val="0"/>
              </a:spcAft>
            </a:pPr>
            <a:endParaRPr lang="en-US" sz="1400" baseline="-25000" dirty="0">
              <a:solidFill>
                <a:srgbClr val="000000"/>
              </a:solidFill>
            </a:endParaRPr>
          </a:p>
        </p:txBody>
      </p:sp>
      <p:sp>
        <p:nvSpPr>
          <p:cNvPr id="12" name="Can 11"/>
          <p:cNvSpPr/>
          <p:nvPr/>
        </p:nvSpPr>
        <p:spPr bwMode="auto">
          <a:xfrm>
            <a:off x="8707881" y="3736112"/>
            <a:ext cx="979648" cy="981321"/>
          </a:xfrm>
          <a:prstGeom prst="can">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smtClean="0">
                <a:solidFill>
                  <a:schemeClr val="bg1"/>
                </a:solidFill>
                <a:latin typeface="+mj-lt"/>
              </a:rPr>
              <a:t>Basic</a:t>
            </a:r>
            <a:endParaRPr lang="en-US" sz="1600" baseline="-25000" dirty="0">
              <a:solidFill>
                <a:schemeClr val="bg1"/>
              </a:solidFill>
              <a:latin typeface="+mj-lt"/>
            </a:endParaRPr>
          </a:p>
        </p:txBody>
      </p:sp>
      <p:sp>
        <p:nvSpPr>
          <p:cNvPr id="13" name="Can 12"/>
          <p:cNvSpPr/>
          <p:nvPr/>
        </p:nvSpPr>
        <p:spPr bwMode="auto">
          <a:xfrm>
            <a:off x="10058145" y="3734722"/>
            <a:ext cx="979648" cy="981321"/>
          </a:xfrm>
          <a:prstGeom prst="can">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smtClean="0">
                <a:solidFill>
                  <a:schemeClr val="bg1"/>
                </a:solidFill>
                <a:latin typeface="+mj-lt"/>
              </a:rPr>
              <a:t>Basic</a:t>
            </a:r>
            <a:endParaRPr lang="en-US" sz="1600" baseline="-25000" dirty="0">
              <a:solidFill>
                <a:schemeClr val="bg1"/>
              </a:solidFill>
              <a:latin typeface="+mj-lt"/>
            </a:endParaRPr>
          </a:p>
        </p:txBody>
      </p:sp>
      <p:sp>
        <p:nvSpPr>
          <p:cNvPr id="14" name="Can 13"/>
          <p:cNvSpPr/>
          <p:nvPr/>
        </p:nvSpPr>
        <p:spPr bwMode="auto">
          <a:xfrm>
            <a:off x="7357617" y="2492998"/>
            <a:ext cx="979648" cy="2229995"/>
          </a:xfrm>
          <a:prstGeom prst="can">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smtClean="0">
                <a:solidFill>
                  <a:schemeClr val="bg1"/>
                </a:solidFill>
                <a:latin typeface="+mj-lt"/>
              </a:rPr>
              <a:t>Premium</a:t>
            </a:r>
            <a:endParaRPr lang="en-US" sz="1600" baseline="-25000" dirty="0">
              <a:solidFill>
                <a:schemeClr val="bg1"/>
              </a:solidFill>
              <a:latin typeface="+mj-lt"/>
            </a:endParaRPr>
          </a:p>
        </p:txBody>
      </p:sp>
      <p:sp>
        <p:nvSpPr>
          <p:cNvPr id="16" name="Can 15"/>
          <p:cNvSpPr/>
          <p:nvPr/>
        </p:nvSpPr>
        <p:spPr bwMode="auto">
          <a:xfrm>
            <a:off x="4657089" y="3111080"/>
            <a:ext cx="979648" cy="1604963"/>
          </a:xfrm>
          <a:prstGeom prst="can">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smtClean="0">
                <a:solidFill>
                  <a:schemeClr val="bg1"/>
                </a:solidFill>
                <a:latin typeface="+mj-lt"/>
              </a:rPr>
              <a:t>Standard</a:t>
            </a:r>
            <a:endParaRPr lang="en-US" sz="1600" baseline="-25000" dirty="0">
              <a:solidFill>
                <a:schemeClr val="bg1"/>
              </a:solidFill>
              <a:latin typeface="+mj-lt"/>
            </a:endParaRPr>
          </a:p>
        </p:txBody>
      </p:sp>
      <p:cxnSp>
        <p:nvCxnSpPr>
          <p:cNvPr id="18" name="Straight Arrow Connector 17"/>
          <p:cNvCxnSpPr/>
          <p:nvPr/>
        </p:nvCxnSpPr>
        <p:spPr>
          <a:xfrm>
            <a:off x="1514013" y="2586550"/>
            <a:ext cx="0" cy="2042890"/>
          </a:xfrm>
          <a:prstGeom prst="straightConnector1">
            <a:avLst/>
          </a:prstGeom>
          <a:ln>
            <a:solidFill>
              <a:schemeClr val="bg2">
                <a:lumMod val="5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5678010" y="4811958"/>
            <a:ext cx="1311578" cy="369332"/>
          </a:xfrm>
          <a:prstGeom prst="rect">
            <a:avLst/>
          </a:prstGeom>
          <a:noFill/>
        </p:spPr>
        <p:txBody>
          <a:bodyPr wrap="none" rtlCol="0">
            <a:spAutoFit/>
          </a:bodyPr>
          <a:lstStyle/>
          <a:p>
            <a:r>
              <a:rPr lang="en-US" dirty="0" smtClean="0">
                <a:solidFill>
                  <a:schemeClr val="tx2"/>
                </a:solidFill>
                <a:latin typeface="+mj-lt"/>
              </a:rPr>
              <a:t>Scale out/in</a:t>
            </a:r>
            <a:endParaRPr lang="en-US" dirty="0">
              <a:solidFill>
                <a:schemeClr val="tx2"/>
              </a:solidFill>
              <a:latin typeface="+mj-lt"/>
            </a:endParaRPr>
          </a:p>
        </p:txBody>
      </p:sp>
      <p:cxnSp>
        <p:nvCxnSpPr>
          <p:cNvPr id="20" name="Straight Arrow Connector 19"/>
          <p:cNvCxnSpPr/>
          <p:nvPr/>
        </p:nvCxnSpPr>
        <p:spPr>
          <a:xfrm flipH="1">
            <a:off x="1629805" y="4811958"/>
            <a:ext cx="9407988" cy="45688"/>
          </a:xfrm>
          <a:prstGeom prst="straightConnector1">
            <a:avLst/>
          </a:prstGeom>
          <a:ln>
            <a:solidFill>
              <a:schemeClr val="bg2">
                <a:lumMod val="5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rot="16200000">
            <a:off x="518868" y="3423329"/>
            <a:ext cx="1620957" cy="369332"/>
          </a:xfrm>
          <a:prstGeom prst="rect">
            <a:avLst/>
          </a:prstGeom>
          <a:noFill/>
        </p:spPr>
        <p:txBody>
          <a:bodyPr wrap="none" rtlCol="0">
            <a:spAutoFit/>
          </a:bodyPr>
          <a:lstStyle/>
          <a:p>
            <a:r>
              <a:rPr lang="en-US" dirty="0" smtClean="0">
                <a:solidFill>
                  <a:schemeClr val="tx2"/>
                </a:solidFill>
                <a:latin typeface="+mj-lt"/>
              </a:rPr>
              <a:t>Scale up/down</a:t>
            </a:r>
            <a:endParaRPr lang="en-US" dirty="0">
              <a:solidFill>
                <a:schemeClr val="tx2"/>
              </a:solidFill>
              <a:latin typeface="+mj-lt"/>
            </a:endParaRPr>
          </a:p>
        </p:txBody>
      </p:sp>
    </p:spTree>
    <p:extLst>
      <p:ext uri="{BB962C8B-B14F-4D97-AF65-F5344CB8AC3E}">
        <p14:creationId xmlns:p14="http://schemas.microsoft.com/office/powerpoint/2010/main" val="12658850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down)">
                                      <p:cBhvr>
                                        <p:cTn id="12" dur="500"/>
                                        <p:tgtEl>
                                          <p:spTgt spid="8"/>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down)">
                                      <p:cBhvr>
                                        <p:cTn id="15" dur="500"/>
                                        <p:tgtEl>
                                          <p:spTgt spid="10"/>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wipe(down)">
                                      <p:cBhvr>
                                        <p:cTn id="18" dur="500"/>
                                        <p:tgtEl>
                                          <p:spTgt spid="12"/>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wipe(down)">
                                      <p:cBhvr>
                                        <p:cTn id="21" dur="500"/>
                                        <p:tgtEl>
                                          <p:spTgt spid="13"/>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grpId="0" nodeType="click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wipe(down)">
                                      <p:cBhvr>
                                        <p:cTn id="26" dur="500"/>
                                        <p:tgtEl>
                                          <p:spTgt spid="7"/>
                                        </p:tgtEl>
                                      </p:cBhvr>
                                    </p:animEffect>
                                  </p:childTnLst>
                                </p:cTn>
                              </p:par>
                              <p:par>
                                <p:cTn id="27" presetID="22" presetClass="entr" presetSubtype="4"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wipe(down)">
                                      <p:cBhvr>
                                        <p:cTn id="29" dur="500"/>
                                        <p:tgtEl>
                                          <p:spTgt spid="14"/>
                                        </p:tgtEl>
                                      </p:cBhvr>
                                    </p:animEffect>
                                  </p:childTnLst>
                                </p:cTn>
                              </p:par>
                              <p:par>
                                <p:cTn id="30" presetID="22" presetClass="entr" presetSubtype="4" fill="hold" grpId="0" nodeType="with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wipe(down)">
                                      <p:cBhvr>
                                        <p:cTn id="3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0" grpId="0" animBg="1"/>
      <p:bldP spid="12" grpId="0" animBg="1"/>
      <p:bldP spid="13" grpId="0" animBg="1"/>
      <p:bldP spid="14" grpId="0" animBg="1"/>
      <p:bldP spid="1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body" sz="quarter" idx="12"/>
          </p:nvPr>
        </p:nvSpPr>
        <p:spPr>
          <a:prstGeom prst="rect">
            <a:avLst/>
          </a:prstGeom>
        </p:spPr>
        <p:txBody>
          <a:bodyPr/>
          <a:lstStyle/>
          <a:p>
            <a:pPr>
              <a:lnSpc>
                <a:spcPct val="100000"/>
              </a:lnSpc>
              <a:spcBef>
                <a:spcPts val="0"/>
              </a:spcBef>
            </a:pPr>
            <a:r>
              <a:rPr lang="en-US" dirty="0" smtClean="0"/>
              <a:t>Starting with the basics</a:t>
            </a:r>
            <a:endParaRPr lang="en-US" dirty="0"/>
          </a:p>
        </p:txBody>
      </p:sp>
      <p:sp>
        <p:nvSpPr>
          <p:cNvPr id="3" name="Title 2"/>
          <p:cNvSpPr>
            <a:spLocks noGrp="1"/>
          </p:cNvSpPr>
          <p:nvPr>
            <p:ph type="title"/>
          </p:nvPr>
        </p:nvSpPr>
        <p:spPr>
          <a:prstGeom prst="rect">
            <a:avLst/>
          </a:prstGeom>
        </p:spPr>
        <p:txBody>
          <a:bodyPr/>
          <a:lstStyle/>
          <a:p>
            <a:r>
              <a:rPr lang="en-US" dirty="0" smtClean="0">
                <a:solidFill>
                  <a:schemeClr val="bg1"/>
                </a:solidFill>
              </a:rPr>
              <a:t>Architecture</a:t>
            </a:r>
            <a:endParaRPr lang="en-US" dirty="0">
              <a:solidFill>
                <a:schemeClr val="bg1"/>
              </a:solidFill>
            </a:endParaRPr>
          </a:p>
        </p:txBody>
      </p:sp>
    </p:spTree>
    <p:extLst>
      <p:ext uri="{BB962C8B-B14F-4D97-AF65-F5344CB8AC3E}">
        <p14:creationId xmlns:p14="http://schemas.microsoft.com/office/powerpoint/2010/main" val="1275784996"/>
      </p:ext>
    </p:extLst>
  </p:cSld>
  <p:clrMapOvr>
    <a:masterClrMapping/>
  </p:clrMapOvr>
  <p:transition>
    <p:fade/>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p:cNvGraphicFramePr>
            <a:graphicFrameLocks noChangeAspect="1"/>
          </p:cNvGraphicFramePr>
          <p:nvPr>
            <p:extLst/>
          </p:nvPr>
        </p:nvGraphicFramePr>
        <p:xfrm>
          <a:off x="2953544" y="573088"/>
          <a:ext cx="6284912" cy="5726112"/>
        </p:xfrm>
        <a:graphic>
          <a:graphicData uri="http://schemas.openxmlformats.org/presentationml/2006/ole">
            <mc:AlternateContent xmlns:mc="http://schemas.openxmlformats.org/markup-compatibility/2006">
              <mc:Choice xmlns:v="urn:schemas-microsoft-com:vml" Requires="v">
                <p:oleObj spid="_x0000_s2080" name="Visio" r:id="rId4" imgW="6267240" imgH="5715271" progId="Visio.Drawing.15">
                  <p:embed/>
                </p:oleObj>
              </mc:Choice>
              <mc:Fallback>
                <p:oleObj name="Visio" r:id="rId4" imgW="6267240" imgH="5715271" progId="Visio.Drawing.15">
                  <p:embed/>
                  <p:pic>
                    <p:nvPicPr>
                      <p:cNvPr id="0" name=""/>
                      <p:cNvPicPr/>
                      <p:nvPr/>
                    </p:nvPicPr>
                    <p:blipFill>
                      <a:blip r:embed="rId5"/>
                      <a:stretch>
                        <a:fillRect/>
                      </a:stretch>
                    </p:blipFill>
                    <p:spPr>
                      <a:xfrm>
                        <a:off x="2953544" y="573088"/>
                        <a:ext cx="6284912" cy="5726112"/>
                      </a:xfrm>
                      <a:prstGeom prst="rect">
                        <a:avLst/>
                      </a:prstGeom>
                    </p:spPr>
                  </p:pic>
                </p:oleObj>
              </mc:Fallback>
            </mc:AlternateContent>
          </a:graphicData>
        </a:graphic>
      </p:graphicFrame>
      <p:sp>
        <p:nvSpPr>
          <p:cNvPr id="8" name="Title 3"/>
          <p:cNvSpPr txBox="1">
            <a:spLocks/>
          </p:cNvSpPr>
          <p:nvPr/>
        </p:nvSpPr>
        <p:spPr>
          <a:xfrm>
            <a:off x="0" y="0"/>
            <a:ext cx="12201525"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smtClean="0"/>
              <a:t>Elastic Scale architecture</a:t>
            </a:r>
            <a:endParaRPr lang="en-US" dirty="0"/>
          </a:p>
        </p:txBody>
      </p:sp>
    </p:spTree>
    <p:extLst>
      <p:ext uri="{BB962C8B-B14F-4D97-AF65-F5344CB8AC3E}">
        <p14:creationId xmlns:p14="http://schemas.microsoft.com/office/powerpoint/2010/main" val="1941386570"/>
      </p:ext>
    </p:extLst>
  </p:cSld>
  <p:clrMapOvr>
    <a:masterClrMapping/>
  </p:clrMapOvr>
  <p:transition>
    <p:fade/>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a:grpSpLocks noChangeAspect="1"/>
          </p:cNvGrpSpPr>
          <p:nvPr/>
        </p:nvGrpSpPr>
        <p:grpSpPr>
          <a:xfrm>
            <a:off x="9904952" y="4627850"/>
            <a:ext cx="1870173" cy="1371600"/>
            <a:chOff x="4602527" y="2052785"/>
            <a:chExt cx="2986946" cy="2752430"/>
          </a:xfrm>
        </p:grpSpPr>
        <p:pic>
          <p:nvPicPr>
            <p:cNvPr id="5" name="Picture 4"/>
            <p:cNvPicPr>
              <a:picLocks noChangeAspect="1"/>
            </p:cNvPicPr>
            <p:nvPr/>
          </p:nvPicPr>
          <p:blipFill>
            <a:blip r:embed="rId3"/>
            <a:stretch>
              <a:fillRect/>
            </a:stretch>
          </p:blipFill>
          <p:spPr>
            <a:xfrm>
              <a:off x="4602527" y="2052785"/>
              <a:ext cx="2986946" cy="2752430"/>
            </a:xfrm>
            <a:prstGeom prst="rect">
              <a:avLst/>
            </a:prstGeom>
          </p:spPr>
        </p:pic>
        <p:pic>
          <p:nvPicPr>
            <p:cNvPr id="6" name="Picture 5"/>
            <p:cNvPicPr>
              <a:picLocks noChangeAspect="1"/>
            </p:cNvPicPr>
            <p:nvPr/>
          </p:nvPicPr>
          <p:blipFill>
            <a:blip r:embed="rId4"/>
            <a:stretch>
              <a:fillRect/>
            </a:stretch>
          </p:blipFill>
          <p:spPr>
            <a:xfrm>
              <a:off x="5526374" y="2386318"/>
              <a:ext cx="1139252" cy="1499882"/>
            </a:xfrm>
            <a:prstGeom prst="rect">
              <a:avLst/>
            </a:prstGeom>
          </p:spPr>
        </p:pic>
      </p:grpSp>
      <p:sp>
        <p:nvSpPr>
          <p:cNvPr id="2" name="Title 1"/>
          <p:cNvSpPr>
            <a:spLocks noGrp="1"/>
          </p:cNvSpPr>
          <p:nvPr>
            <p:ph type="ctrTitle"/>
          </p:nvPr>
        </p:nvSpPr>
        <p:spPr/>
        <p:txBody>
          <a:bodyPr/>
          <a:lstStyle/>
          <a:p>
            <a:r>
              <a:rPr lang="en-US" dirty="0" smtClean="0"/>
              <a:t>SQL Server VM</a:t>
            </a:r>
            <a:endParaRPr lang="en-US" dirty="0"/>
          </a:p>
        </p:txBody>
      </p:sp>
    </p:spTree>
    <p:extLst>
      <p:ext uri="{BB962C8B-B14F-4D97-AF65-F5344CB8AC3E}">
        <p14:creationId xmlns:p14="http://schemas.microsoft.com/office/powerpoint/2010/main" val="2233908090"/>
      </p:ext>
    </p:extLst>
  </p:cSld>
  <p:clrMapOvr>
    <a:masterClrMapping/>
  </p:clrMapOvr>
  <p:transition>
    <p:fade/>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dirty="0"/>
              <a:t>Run SQL on VM</a:t>
            </a:r>
          </a:p>
        </p:txBody>
      </p:sp>
      <p:sp>
        <p:nvSpPr>
          <p:cNvPr id="4" name="Content Placeholder 3"/>
          <p:cNvSpPr>
            <a:spLocks noGrp="1"/>
          </p:cNvSpPr>
          <p:nvPr>
            <p:ph sz="quarter" idx="10"/>
          </p:nvPr>
        </p:nvSpPr>
        <p:spPr/>
        <p:txBody>
          <a:bodyPr/>
          <a:lstStyle/>
          <a:p>
            <a:pPr marL="252000">
              <a:spcBef>
                <a:spcPts val="2400"/>
              </a:spcBef>
            </a:pPr>
            <a:r>
              <a:rPr lang="en-US" sz="3600" dirty="0">
                <a:solidFill>
                  <a:srgbClr val="0088EE"/>
                </a:solidFill>
              </a:rPr>
              <a:t>Run any SQL product on cloud VM </a:t>
            </a:r>
          </a:p>
          <a:p>
            <a:pPr marL="252000">
              <a:spcBef>
                <a:spcPts val="2400"/>
              </a:spcBef>
            </a:pPr>
            <a:r>
              <a:rPr lang="en-US" sz="3600" dirty="0">
                <a:solidFill>
                  <a:srgbClr val="0088EE"/>
                </a:solidFill>
              </a:rPr>
              <a:t>Support for SQL Server, Oracle, </a:t>
            </a:r>
            <a:r>
              <a:rPr lang="en-US" sz="3600" dirty="0" err="1">
                <a:solidFill>
                  <a:srgbClr val="0088EE"/>
                </a:solidFill>
              </a:rPr>
              <a:t>MySql</a:t>
            </a:r>
            <a:endParaRPr lang="en-US" sz="3600" dirty="0">
              <a:solidFill>
                <a:srgbClr val="0088EE"/>
              </a:solidFill>
            </a:endParaRPr>
          </a:p>
          <a:p>
            <a:pPr marL="252000">
              <a:spcBef>
                <a:spcPts val="2400"/>
              </a:spcBef>
            </a:pPr>
            <a:r>
              <a:rPr lang="en-US" sz="3600" dirty="0">
                <a:solidFill>
                  <a:srgbClr val="0088EE"/>
                </a:solidFill>
              </a:rPr>
              <a:t>Ready to go VM images available in Gallery</a:t>
            </a:r>
          </a:p>
          <a:p>
            <a:pPr marL="252000">
              <a:spcBef>
                <a:spcPts val="2400"/>
              </a:spcBef>
            </a:pPr>
            <a:r>
              <a:rPr lang="en-US" sz="3600" dirty="0">
                <a:solidFill>
                  <a:srgbClr val="0088EE"/>
                </a:solidFill>
              </a:rPr>
              <a:t>Persistent storage using attached disk in blob storage</a:t>
            </a:r>
          </a:p>
          <a:p>
            <a:pPr marL="252000">
              <a:spcBef>
                <a:spcPts val="2400"/>
              </a:spcBef>
            </a:pPr>
            <a:r>
              <a:rPr lang="en-US" sz="3600" dirty="0">
                <a:solidFill>
                  <a:srgbClr val="0088EE"/>
                </a:solidFill>
              </a:rPr>
              <a:t>Has all the benefits and powers of VMs combined with the full features of a SQL </a:t>
            </a:r>
            <a:r>
              <a:rPr lang="en-US" sz="3600" dirty="0" smtClean="0">
                <a:solidFill>
                  <a:srgbClr val="0088EE"/>
                </a:solidFill>
              </a:rPr>
              <a:t>Engine</a:t>
            </a:r>
            <a:endParaRPr lang="en-US" sz="3600" dirty="0">
              <a:solidFill>
                <a:srgbClr val="0088EE"/>
              </a:solidFill>
            </a:endParaRPr>
          </a:p>
        </p:txBody>
      </p:sp>
    </p:spTree>
    <p:extLst>
      <p:ext uri="{BB962C8B-B14F-4D97-AF65-F5344CB8AC3E}">
        <p14:creationId xmlns:p14="http://schemas.microsoft.com/office/powerpoint/2010/main" val="638734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500" fill="hold"/>
                                        <p:tgtEl>
                                          <p:spTgt spid="4">
                                            <p:txEl>
                                              <p:pRg st="0" end="0"/>
                                            </p:txEl>
                                          </p:spTgt>
                                        </p:tgtEl>
                                        <p:attrNameLst>
                                          <p:attrName>style.color</p:attrName>
                                        </p:attrNameLst>
                                      </p:cBhvr>
                                      <p:to>
                                        <a:srgbClr val="FFFFFF"/>
                                      </p:to>
                                    </p:animClr>
                                  </p:childTnLst>
                                </p:cTn>
                              </p:par>
                            </p:childTnLst>
                          </p:cTn>
                        </p:par>
                      </p:childTnLst>
                    </p:cTn>
                  </p:par>
                  <p:par>
                    <p:cTn id="7" fill="hold">
                      <p:stCondLst>
                        <p:cond delay="indefinite"/>
                      </p:stCondLst>
                      <p:childTnLst>
                        <p:par>
                          <p:cTn id="8" fill="hold">
                            <p:stCondLst>
                              <p:cond delay="0"/>
                            </p:stCondLst>
                            <p:childTnLst>
                              <p:par>
                                <p:cTn id="9" presetID="3" presetClass="emph" presetSubtype="2" fill="hold" nodeType="clickEffect">
                                  <p:stCondLst>
                                    <p:cond delay="0"/>
                                  </p:stCondLst>
                                  <p:childTnLst>
                                    <p:animClr clrSpc="rgb" dir="cw">
                                      <p:cBhvr override="childStyle">
                                        <p:cTn id="10" dur="250" fill="hold"/>
                                        <p:tgtEl>
                                          <p:spTgt spid="4">
                                            <p:txEl>
                                              <p:pRg st="0" end="0"/>
                                            </p:txEl>
                                          </p:spTgt>
                                        </p:tgtEl>
                                        <p:attrNameLst>
                                          <p:attrName>style.color</p:attrName>
                                        </p:attrNameLst>
                                      </p:cBhvr>
                                      <p:to>
                                        <a:srgbClr val="0088EE"/>
                                      </p:to>
                                    </p:animClr>
                                  </p:childTnLst>
                                </p:cTn>
                              </p:par>
                              <p:par>
                                <p:cTn id="11" presetID="3" presetClass="emph" presetSubtype="2" fill="hold" nodeType="withEffect">
                                  <p:stCondLst>
                                    <p:cond delay="0"/>
                                  </p:stCondLst>
                                  <p:childTnLst>
                                    <p:animClr clrSpc="rgb" dir="cw">
                                      <p:cBhvr override="childStyle">
                                        <p:cTn id="12" dur="500" fill="hold"/>
                                        <p:tgtEl>
                                          <p:spTgt spid="4">
                                            <p:txEl>
                                              <p:pRg st="1" end="1"/>
                                            </p:txEl>
                                          </p:spTgt>
                                        </p:tgtEl>
                                        <p:attrNameLst>
                                          <p:attrName>style.color</p:attrName>
                                        </p:attrNameLst>
                                      </p:cBhvr>
                                      <p:to>
                                        <a:srgbClr val="FFFFFF"/>
                                      </p:to>
                                    </p:animClr>
                                  </p:childTnLst>
                                </p:cTn>
                              </p:par>
                            </p:childTnLst>
                          </p:cTn>
                        </p:par>
                      </p:childTnLst>
                    </p:cTn>
                  </p:par>
                  <p:par>
                    <p:cTn id="13" fill="hold">
                      <p:stCondLst>
                        <p:cond delay="indefinite"/>
                      </p:stCondLst>
                      <p:childTnLst>
                        <p:par>
                          <p:cTn id="14" fill="hold">
                            <p:stCondLst>
                              <p:cond delay="0"/>
                            </p:stCondLst>
                            <p:childTnLst>
                              <p:par>
                                <p:cTn id="15" presetID="3" presetClass="emph" presetSubtype="2" fill="hold" nodeType="clickEffect">
                                  <p:stCondLst>
                                    <p:cond delay="0"/>
                                  </p:stCondLst>
                                  <p:childTnLst>
                                    <p:animClr clrSpc="rgb" dir="cw">
                                      <p:cBhvr override="childStyle">
                                        <p:cTn id="16" dur="250" fill="hold"/>
                                        <p:tgtEl>
                                          <p:spTgt spid="4">
                                            <p:txEl>
                                              <p:pRg st="1" end="1"/>
                                            </p:txEl>
                                          </p:spTgt>
                                        </p:tgtEl>
                                        <p:attrNameLst>
                                          <p:attrName>style.color</p:attrName>
                                        </p:attrNameLst>
                                      </p:cBhvr>
                                      <p:to>
                                        <a:srgbClr val="0088EE"/>
                                      </p:to>
                                    </p:animClr>
                                  </p:childTnLst>
                                </p:cTn>
                              </p:par>
                              <p:par>
                                <p:cTn id="17" presetID="3" presetClass="emph" presetSubtype="2" fill="hold" nodeType="withEffect">
                                  <p:stCondLst>
                                    <p:cond delay="0"/>
                                  </p:stCondLst>
                                  <p:childTnLst>
                                    <p:animClr clrSpc="rgb" dir="cw">
                                      <p:cBhvr override="childStyle">
                                        <p:cTn id="18" dur="500" fill="hold"/>
                                        <p:tgtEl>
                                          <p:spTgt spid="4">
                                            <p:txEl>
                                              <p:pRg st="2" end="2"/>
                                            </p:txEl>
                                          </p:spTgt>
                                        </p:tgtEl>
                                        <p:attrNameLst>
                                          <p:attrName>style.color</p:attrName>
                                        </p:attrNameLst>
                                      </p:cBhvr>
                                      <p:to>
                                        <a:srgbClr val="FFFFFF"/>
                                      </p:to>
                                    </p:animClr>
                                  </p:childTnLst>
                                </p:cTn>
                              </p:par>
                            </p:childTnLst>
                          </p:cTn>
                        </p:par>
                      </p:childTnLst>
                    </p:cTn>
                  </p:par>
                  <p:par>
                    <p:cTn id="19" fill="hold">
                      <p:stCondLst>
                        <p:cond delay="indefinite"/>
                      </p:stCondLst>
                      <p:childTnLst>
                        <p:par>
                          <p:cTn id="20" fill="hold">
                            <p:stCondLst>
                              <p:cond delay="0"/>
                            </p:stCondLst>
                            <p:childTnLst>
                              <p:par>
                                <p:cTn id="21" presetID="3" presetClass="emph" presetSubtype="2" fill="hold" nodeType="clickEffect">
                                  <p:stCondLst>
                                    <p:cond delay="0"/>
                                  </p:stCondLst>
                                  <p:childTnLst>
                                    <p:animClr clrSpc="rgb" dir="cw">
                                      <p:cBhvr override="childStyle">
                                        <p:cTn id="22" dur="250" fill="hold"/>
                                        <p:tgtEl>
                                          <p:spTgt spid="4">
                                            <p:txEl>
                                              <p:pRg st="2" end="2"/>
                                            </p:txEl>
                                          </p:spTgt>
                                        </p:tgtEl>
                                        <p:attrNameLst>
                                          <p:attrName>style.color</p:attrName>
                                        </p:attrNameLst>
                                      </p:cBhvr>
                                      <p:to>
                                        <a:srgbClr val="0088EE"/>
                                      </p:to>
                                    </p:animClr>
                                  </p:childTnLst>
                                </p:cTn>
                              </p:par>
                              <p:par>
                                <p:cTn id="23" presetID="3" presetClass="emph" presetSubtype="2" fill="hold" nodeType="withEffect">
                                  <p:stCondLst>
                                    <p:cond delay="0"/>
                                  </p:stCondLst>
                                  <p:childTnLst>
                                    <p:animClr clrSpc="rgb" dir="cw">
                                      <p:cBhvr override="childStyle">
                                        <p:cTn id="24" dur="500" fill="hold"/>
                                        <p:tgtEl>
                                          <p:spTgt spid="4">
                                            <p:txEl>
                                              <p:pRg st="3" end="3"/>
                                            </p:txEl>
                                          </p:spTgt>
                                        </p:tgtEl>
                                        <p:attrNameLst>
                                          <p:attrName>style.color</p:attrName>
                                        </p:attrNameLst>
                                      </p:cBhvr>
                                      <p:to>
                                        <a:srgbClr val="FFFFFF"/>
                                      </p:to>
                                    </p:animClr>
                                  </p:childTnLst>
                                </p:cTn>
                              </p:par>
                            </p:childTnLst>
                          </p:cTn>
                        </p:par>
                      </p:childTnLst>
                    </p:cTn>
                  </p:par>
                  <p:par>
                    <p:cTn id="25" fill="hold">
                      <p:stCondLst>
                        <p:cond delay="indefinite"/>
                      </p:stCondLst>
                      <p:childTnLst>
                        <p:par>
                          <p:cTn id="26" fill="hold">
                            <p:stCondLst>
                              <p:cond delay="0"/>
                            </p:stCondLst>
                            <p:childTnLst>
                              <p:par>
                                <p:cTn id="27" presetID="3" presetClass="emph" presetSubtype="2" fill="hold" nodeType="clickEffect">
                                  <p:stCondLst>
                                    <p:cond delay="0"/>
                                  </p:stCondLst>
                                  <p:childTnLst>
                                    <p:animClr clrSpc="rgb" dir="cw">
                                      <p:cBhvr override="childStyle">
                                        <p:cTn id="28" dur="250" fill="hold"/>
                                        <p:tgtEl>
                                          <p:spTgt spid="4">
                                            <p:txEl>
                                              <p:pRg st="3" end="3"/>
                                            </p:txEl>
                                          </p:spTgt>
                                        </p:tgtEl>
                                        <p:attrNameLst>
                                          <p:attrName>style.color</p:attrName>
                                        </p:attrNameLst>
                                      </p:cBhvr>
                                      <p:to>
                                        <a:srgbClr val="0088EE"/>
                                      </p:to>
                                    </p:animClr>
                                  </p:childTnLst>
                                </p:cTn>
                              </p:par>
                              <p:par>
                                <p:cTn id="29" presetID="3" presetClass="emph" presetSubtype="2" fill="hold" nodeType="withEffect">
                                  <p:stCondLst>
                                    <p:cond delay="0"/>
                                  </p:stCondLst>
                                  <p:childTnLst>
                                    <p:animClr clrSpc="rgb" dir="cw">
                                      <p:cBhvr override="childStyle">
                                        <p:cTn id="30" dur="500" fill="hold"/>
                                        <p:tgtEl>
                                          <p:spTgt spid="4">
                                            <p:txEl>
                                              <p:pRg st="4" end="4"/>
                                            </p:txEl>
                                          </p:spTgt>
                                        </p:tgtEl>
                                        <p:attrNameLst>
                                          <p:attrName>style.color</p:attrName>
                                        </p:attrNameLst>
                                      </p:cBhvr>
                                      <p:to>
                                        <a:srgbClr val="FFFFFF"/>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oAutofit/>
          </a:bodyPr>
          <a:lstStyle/>
          <a:p>
            <a:pPr marL="72000" algn="ctr"/>
            <a:r>
              <a:rPr lang="en-US" sz="3200" dirty="0"/>
              <a:t>Why (at least) two offerings of SQL in Azure?</a:t>
            </a:r>
          </a:p>
        </p:txBody>
      </p:sp>
      <p:grpSp>
        <p:nvGrpSpPr>
          <p:cNvPr id="4" name="Group 3"/>
          <p:cNvGrpSpPr/>
          <p:nvPr/>
        </p:nvGrpSpPr>
        <p:grpSpPr>
          <a:xfrm>
            <a:off x="587188" y="1992918"/>
            <a:ext cx="11017624" cy="1043363"/>
            <a:chOff x="636494" y="2907319"/>
            <a:chExt cx="11017624" cy="1043363"/>
          </a:xfrm>
        </p:grpSpPr>
        <p:sp>
          <p:nvSpPr>
            <p:cNvPr id="3" name="TextBox 2"/>
            <p:cNvSpPr txBox="1"/>
            <p:nvPr/>
          </p:nvSpPr>
          <p:spPr>
            <a:xfrm>
              <a:off x="6929717" y="2907319"/>
              <a:ext cx="4724401" cy="1043363"/>
            </a:xfrm>
            <a:prstGeom prst="rect">
              <a:avLst/>
            </a:prstGeom>
            <a:noFill/>
          </p:spPr>
          <p:txBody>
            <a:bodyPr wrap="square" lIns="182880" tIns="146304" rIns="182880" bIns="146304" rtlCol="0">
              <a:spAutoFit/>
            </a:bodyPr>
            <a:lstStyle/>
            <a:p>
              <a:pPr>
                <a:lnSpc>
                  <a:spcPct val="90000"/>
                </a:lnSpc>
                <a:spcAft>
                  <a:spcPts val="600"/>
                </a:spcAft>
              </a:pPr>
              <a:r>
                <a:rPr lang="en-US" sz="5400" dirty="0" smtClean="0">
                  <a:gradFill>
                    <a:gsLst>
                      <a:gs pos="2917">
                        <a:schemeClr val="tx1"/>
                      </a:gs>
                      <a:gs pos="30000">
                        <a:schemeClr val="tx1"/>
                      </a:gs>
                    </a:gsLst>
                    <a:lin ang="5400000" scaled="0"/>
                  </a:gradFill>
                </a:rPr>
                <a:t>SQL Database</a:t>
              </a:r>
            </a:p>
          </p:txBody>
        </p:sp>
        <p:sp>
          <p:nvSpPr>
            <p:cNvPr id="6" name="TextBox 5"/>
            <p:cNvSpPr txBox="1"/>
            <p:nvPr/>
          </p:nvSpPr>
          <p:spPr>
            <a:xfrm>
              <a:off x="636494" y="2907319"/>
              <a:ext cx="4724400" cy="1043363"/>
            </a:xfrm>
            <a:prstGeom prst="rect">
              <a:avLst/>
            </a:prstGeom>
            <a:noFill/>
          </p:spPr>
          <p:txBody>
            <a:bodyPr wrap="square" lIns="182880" tIns="146304" rIns="182880" bIns="146304" rtlCol="0">
              <a:spAutoFit/>
            </a:bodyPr>
            <a:lstStyle/>
            <a:p>
              <a:pPr>
                <a:lnSpc>
                  <a:spcPct val="90000"/>
                </a:lnSpc>
                <a:spcAft>
                  <a:spcPts val="600"/>
                </a:spcAft>
              </a:pPr>
              <a:r>
                <a:rPr lang="en-US" sz="5400" dirty="0" smtClean="0">
                  <a:gradFill>
                    <a:gsLst>
                      <a:gs pos="2917">
                        <a:schemeClr val="tx1"/>
                      </a:gs>
                      <a:gs pos="30000">
                        <a:schemeClr val="tx1"/>
                      </a:gs>
                    </a:gsLst>
                    <a:lin ang="5400000" scaled="0"/>
                  </a:gradFill>
                </a:rPr>
                <a:t>SQL </a:t>
              </a:r>
              <a:r>
                <a:rPr lang="en-US" sz="5400" dirty="0" err="1" smtClean="0">
                  <a:gradFill>
                    <a:gsLst>
                      <a:gs pos="2917">
                        <a:schemeClr val="tx1"/>
                      </a:gs>
                      <a:gs pos="30000">
                        <a:schemeClr val="tx1"/>
                      </a:gs>
                    </a:gsLst>
                    <a:lin ang="5400000" scaled="0"/>
                  </a:gradFill>
                </a:rPr>
                <a:t>IaaS</a:t>
              </a:r>
              <a:endParaRPr lang="en-US" sz="5400" dirty="0" smtClean="0">
                <a:gradFill>
                  <a:gsLst>
                    <a:gs pos="2917">
                      <a:schemeClr val="tx1"/>
                    </a:gs>
                    <a:gs pos="30000">
                      <a:schemeClr val="tx1"/>
                    </a:gs>
                  </a:gsLst>
                  <a:lin ang="5400000" scaled="0"/>
                </a:gradFill>
              </a:endParaRPr>
            </a:p>
          </p:txBody>
        </p:sp>
      </p:grpSp>
    </p:spTree>
    <p:extLst>
      <p:ext uri="{BB962C8B-B14F-4D97-AF65-F5344CB8AC3E}">
        <p14:creationId xmlns:p14="http://schemas.microsoft.com/office/powerpoint/2010/main" val="1400767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710" y="295279"/>
            <a:ext cx="5723377" cy="923922"/>
          </a:xfrm>
          <a:prstGeom prst="rect">
            <a:avLst/>
          </a:prstGeom>
        </p:spPr>
        <p:txBody>
          <a:bodyPr>
            <a:normAutofit/>
          </a:bodyPr>
          <a:lstStyle/>
          <a:p>
            <a:pPr marL="72000"/>
            <a:r>
              <a:rPr lang="en-US" dirty="0"/>
              <a:t>SQL Database</a:t>
            </a:r>
          </a:p>
        </p:txBody>
      </p:sp>
      <p:sp>
        <p:nvSpPr>
          <p:cNvPr id="7" name="Rectangle 6"/>
          <p:cNvSpPr/>
          <p:nvPr/>
        </p:nvSpPr>
        <p:spPr bwMode="auto">
          <a:xfrm>
            <a:off x="143435" y="1514479"/>
            <a:ext cx="5854652" cy="53435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91440" rIns="91436" bIns="45718" numCol="1" rtlCol="0" anchor="t" anchorCtr="0" compatLnSpc="1">
            <a:prstTxWarp prst="textNoShape">
              <a:avLst/>
            </a:prstTxWarp>
          </a:bodyPr>
          <a:lstStyle/>
          <a:p>
            <a:pPr marL="72000" defTabSz="914099" fontAlgn="base">
              <a:spcBef>
                <a:spcPct val="0"/>
              </a:spcBef>
              <a:spcAft>
                <a:spcPts val="1800"/>
              </a:spcAft>
            </a:pPr>
            <a:r>
              <a:rPr lang="en-US" sz="3200" dirty="0" smtClean="0">
                <a:gradFill>
                  <a:gsLst>
                    <a:gs pos="0">
                      <a:srgbClr val="FFFFFF"/>
                    </a:gs>
                    <a:gs pos="100000">
                      <a:srgbClr val="FFFFFF"/>
                    </a:gs>
                  </a:gsLst>
                  <a:lin ang="5400000" scaled="0"/>
                </a:gradFill>
                <a:latin typeface="+mj-lt"/>
              </a:rPr>
              <a:t>When you </a:t>
            </a:r>
            <a:r>
              <a:rPr lang="en-US" sz="3200" dirty="0">
                <a:gradFill>
                  <a:gsLst>
                    <a:gs pos="0">
                      <a:srgbClr val="FFFFFF"/>
                    </a:gs>
                    <a:gs pos="100000">
                      <a:srgbClr val="FFFFFF"/>
                    </a:gs>
                  </a:gsLst>
                  <a:lin ang="5400000" scaled="0"/>
                </a:gradFill>
                <a:latin typeface="+mj-lt"/>
              </a:rPr>
              <a:t>want reduced </a:t>
            </a:r>
            <a:r>
              <a:rPr lang="en-US" sz="3200" dirty="0" smtClean="0">
                <a:gradFill>
                  <a:gsLst>
                    <a:gs pos="0">
                      <a:srgbClr val="FFFFFF"/>
                    </a:gs>
                    <a:gs pos="100000">
                      <a:srgbClr val="FFFFFF"/>
                    </a:gs>
                  </a:gsLst>
                  <a:lin ang="5400000" scaled="0"/>
                </a:gradFill>
                <a:latin typeface="+mj-lt"/>
              </a:rPr>
              <a:t>overhead and possibly need </a:t>
            </a:r>
            <a:r>
              <a:rPr lang="en-US" sz="3200" dirty="0">
                <a:gradFill>
                  <a:gsLst>
                    <a:gs pos="0">
                      <a:srgbClr val="FFFFFF"/>
                    </a:gs>
                    <a:gs pos="100000">
                      <a:srgbClr val="FFFFFF"/>
                    </a:gs>
                  </a:gsLst>
                  <a:lin ang="5400000" scaled="0"/>
                </a:gradFill>
                <a:latin typeface="+mj-lt"/>
              </a:rPr>
              <a:t>elastic </a:t>
            </a:r>
            <a:r>
              <a:rPr lang="en-US" sz="3200" dirty="0" smtClean="0">
                <a:gradFill>
                  <a:gsLst>
                    <a:gs pos="0">
                      <a:srgbClr val="FFFFFF"/>
                    </a:gs>
                    <a:gs pos="100000">
                      <a:srgbClr val="FFFFFF"/>
                    </a:gs>
                  </a:gsLst>
                  <a:lin ang="5400000" scaled="0"/>
                </a:gradFill>
                <a:latin typeface="+mj-lt"/>
              </a:rPr>
              <a:t>scale.</a:t>
            </a:r>
            <a:endParaRPr lang="en-US" sz="3200" dirty="0">
              <a:gradFill>
                <a:gsLst>
                  <a:gs pos="0">
                    <a:srgbClr val="FFFFFF"/>
                  </a:gs>
                  <a:gs pos="100000">
                    <a:srgbClr val="FFFFFF"/>
                  </a:gs>
                </a:gsLst>
                <a:lin ang="5400000" scaled="0"/>
              </a:gradFill>
              <a:latin typeface="+mj-lt"/>
            </a:endParaRPr>
          </a:p>
          <a:p>
            <a:pPr marL="72000" defTabSz="914099" fontAlgn="base">
              <a:spcBef>
                <a:spcPct val="0"/>
              </a:spcBef>
              <a:spcAft>
                <a:spcPts val="1800"/>
              </a:spcAft>
            </a:pPr>
            <a:r>
              <a:rPr lang="en-US" sz="3200" dirty="0">
                <a:gradFill>
                  <a:gsLst>
                    <a:gs pos="0">
                      <a:srgbClr val="FFFFFF"/>
                    </a:gs>
                    <a:gs pos="100000">
                      <a:srgbClr val="FFFFFF"/>
                    </a:gs>
                  </a:gsLst>
                  <a:lin ang="5400000" scaled="0"/>
                </a:gradFill>
                <a:latin typeface="+mj-lt"/>
              </a:rPr>
              <a:t>Customer does not want to add additional IT resources for support and maintenance.</a:t>
            </a:r>
          </a:p>
          <a:p>
            <a:pPr marL="72000" defTabSz="914099" fontAlgn="base">
              <a:spcBef>
                <a:spcPct val="0"/>
              </a:spcBef>
              <a:spcAft>
                <a:spcPts val="1800"/>
              </a:spcAft>
            </a:pPr>
            <a:r>
              <a:rPr lang="en-US" sz="3200" dirty="0">
                <a:gradFill>
                  <a:gsLst>
                    <a:gs pos="0">
                      <a:srgbClr val="FFFFFF"/>
                    </a:gs>
                    <a:gs pos="100000">
                      <a:srgbClr val="FFFFFF"/>
                    </a:gs>
                  </a:gsLst>
                  <a:lin ang="5400000" scaled="0"/>
                </a:gradFill>
                <a:latin typeface="+mj-lt"/>
              </a:rPr>
              <a:t>Avoiding CAPEX and OPEX</a:t>
            </a:r>
            <a:r>
              <a:rPr lang="en-US" sz="3200" dirty="0" smtClean="0">
                <a:gradFill>
                  <a:gsLst>
                    <a:gs pos="0">
                      <a:srgbClr val="FFFFFF"/>
                    </a:gs>
                    <a:gs pos="100000">
                      <a:srgbClr val="FFFFFF"/>
                    </a:gs>
                  </a:gsLst>
                  <a:lin ang="5400000" scaled="0"/>
                </a:gradFill>
                <a:latin typeface="+mj-lt"/>
              </a:rPr>
              <a:t>.</a:t>
            </a:r>
            <a:endParaRPr lang="en-US" sz="3200" dirty="0">
              <a:gradFill>
                <a:gsLst>
                  <a:gs pos="0">
                    <a:srgbClr val="FFFFFF"/>
                  </a:gs>
                  <a:gs pos="100000">
                    <a:srgbClr val="FFFFFF"/>
                  </a:gs>
                </a:gsLst>
                <a:lin ang="5400000" scaled="0"/>
              </a:gradFill>
              <a:latin typeface="+mj-lt"/>
            </a:endParaRPr>
          </a:p>
        </p:txBody>
      </p:sp>
      <p:sp>
        <p:nvSpPr>
          <p:cNvPr id="9" name="Rectangle 8"/>
          <p:cNvSpPr/>
          <p:nvPr/>
        </p:nvSpPr>
        <p:spPr bwMode="auto">
          <a:xfrm>
            <a:off x="6329082" y="1514479"/>
            <a:ext cx="5665694" cy="53435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91440" rIns="91436" bIns="45718" numCol="1" rtlCol="0" anchor="t" anchorCtr="0" compatLnSpc="1">
            <a:prstTxWarp prst="textNoShape">
              <a:avLst/>
            </a:prstTxWarp>
          </a:bodyPr>
          <a:lstStyle/>
          <a:p>
            <a:pPr defTabSz="914099" fontAlgn="base">
              <a:spcBef>
                <a:spcPct val="0"/>
              </a:spcBef>
              <a:spcAft>
                <a:spcPts val="1800"/>
              </a:spcAft>
            </a:pPr>
            <a:r>
              <a:rPr lang="en-US" sz="3200" dirty="0">
                <a:gradFill>
                  <a:gsLst>
                    <a:gs pos="0">
                      <a:srgbClr val="FFFFFF"/>
                    </a:gs>
                    <a:gs pos="100000">
                      <a:srgbClr val="FFFFFF"/>
                    </a:gs>
                  </a:gsLst>
                  <a:lin ang="5400000" scaled="0"/>
                </a:gradFill>
                <a:latin typeface="+mj-lt"/>
              </a:rPr>
              <a:t>Existing applications which requires full box product functionality.</a:t>
            </a:r>
          </a:p>
          <a:p>
            <a:pPr defTabSz="914099" fontAlgn="base">
              <a:spcBef>
                <a:spcPct val="0"/>
              </a:spcBef>
              <a:spcAft>
                <a:spcPts val="1800"/>
              </a:spcAft>
            </a:pPr>
            <a:r>
              <a:rPr lang="en-US" sz="3200" dirty="0">
                <a:gradFill>
                  <a:gsLst>
                    <a:gs pos="0">
                      <a:srgbClr val="FFFFFF"/>
                    </a:gs>
                    <a:gs pos="100000">
                      <a:srgbClr val="FFFFFF"/>
                    </a:gs>
                  </a:gsLst>
                  <a:lin ang="5400000" scaled="0"/>
                </a:gradFill>
                <a:latin typeface="+mj-lt"/>
              </a:rPr>
              <a:t>Customer has ecosystem of IT resources for support and maintenance.</a:t>
            </a:r>
          </a:p>
          <a:p>
            <a:pPr defTabSz="914099" fontAlgn="base">
              <a:spcBef>
                <a:spcPct val="0"/>
              </a:spcBef>
              <a:spcAft>
                <a:spcPts val="1800"/>
              </a:spcAft>
            </a:pPr>
            <a:r>
              <a:rPr lang="en-US" sz="3200" dirty="0">
                <a:gradFill>
                  <a:gsLst>
                    <a:gs pos="0">
                      <a:srgbClr val="FFFFFF"/>
                    </a:gs>
                    <a:gs pos="100000">
                      <a:srgbClr val="FFFFFF"/>
                    </a:gs>
                  </a:gsLst>
                  <a:lin ang="5400000" scaled="0"/>
                </a:gradFill>
                <a:latin typeface="+mj-lt"/>
              </a:rPr>
              <a:t>Removing CAPEX</a:t>
            </a:r>
            <a:r>
              <a:rPr lang="en-US" sz="3200" dirty="0" smtClean="0">
                <a:gradFill>
                  <a:gsLst>
                    <a:gs pos="0">
                      <a:srgbClr val="FFFFFF"/>
                    </a:gs>
                    <a:gs pos="100000">
                      <a:srgbClr val="FFFFFF"/>
                    </a:gs>
                  </a:gsLst>
                  <a:lin ang="5400000" scaled="0"/>
                </a:gradFill>
                <a:latin typeface="+mj-lt"/>
              </a:rPr>
              <a:t>.</a:t>
            </a:r>
            <a:endParaRPr lang="en-US" sz="3200" dirty="0">
              <a:gradFill>
                <a:gsLst>
                  <a:gs pos="0">
                    <a:srgbClr val="FFFFFF"/>
                  </a:gs>
                  <a:gs pos="100000">
                    <a:srgbClr val="FFFFFF"/>
                  </a:gs>
                </a:gsLst>
                <a:lin ang="5400000" scaled="0"/>
              </a:gradFill>
              <a:latin typeface="+mj-lt"/>
            </a:endParaRPr>
          </a:p>
        </p:txBody>
      </p:sp>
      <p:sp>
        <p:nvSpPr>
          <p:cNvPr id="10" name="Title 1"/>
          <p:cNvSpPr txBox="1">
            <a:spLocks/>
          </p:cNvSpPr>
          <p:nvPr/>
        </p:nvSpPr>
        <p:spPr>
          <a:xfrm>
            <a:off x="6096000" y="295279"/>
            <a:ext cx="5723377" cy="923922"/>
          </a:xfrm>
          <a:prstGeom prst="rect">
            <a:avLst/>
          </a:prstGeom>
        </p:spPr>
        <p:txBody>
          <a:bodyPr>
            <a:normAutofit/>
          </a:bodyPr>
          <a:lstStyle>
            <a:lvl1pPr algn="l" defTabSz="914180" rtl="0" eaLnBrk="1" latinLnBrk="0" hangingPunct="1">
              <a:lnSpc>
                <a:spcPct val="90000"/>
              </a:lnSpc>
              <a:spcBef>
                <a:spcPct val="0"/>
              </a:spcBef>
              <a:buNone/>
              <a:defRPr lang="en-US" sz="5200" b="0" kern="1200" cap="none" spc="-100" baseline="0">
                <a:ln w="3175">
                  <a:noFill/>
                </a:ln>
                <a:solidFill>
                  <a:schemeClr val="tx1"/>
                </a:solidFill>
                <a:effectLst/>
                <a:latin typeface="+mj-lt"/>
                <a:ea typeface="+mn-ea"/>
                <a:cs typeface="Segoe UI" pitchFamily="34" charset="0"/>
              </a:defRPr>
            </a:lvl1pPr>
          </a:lstStyle>
          <a:p>
            <a:pPr marL="72000"/>
            <a:r>
              <a:rPr lang="en-US" dirty="0" smtClean="0"/>
              <a:t>SQL </a:t>
            </a:r>
            <a:r>
              <a:rPr lang="en-US" dirty="0" err="1" smtClean="0"/>
              <a:t>IaaS</a:t>
            </a:r>
            <a:endParaRPr lang="en-US" dirty="0"/>
          </a:p>
        </p:txBody>
      </p:sp>
      <p:cxnSp>
        <p:nvCxnSpPr>
          <p:cNvPr id="11" name="Straight Connector 10"/>
          <p:cNvCxnSpPr/>
          <p:nvPr/>
        </p:nvCxnSpPr>
        <p:spPr>
          <a:xfrm>
            <a:off x="6096000" y="1622324"/>
            <a:ext cx="0" cy="5235677"/>
          </a:xfrm>
          <a:prstGeom prst="line">
            <a:avLst/>
          </a:prstGeom>
          <a:ln w="57150">
            <a:solidFill>
              <a:schemeClr val="bg1"/>
            </a:solidFill>
            <a:prstDash val="dash"/>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294005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oAutofit/>
          </a:bodyPr>
          <a:lstStyle/>
          <a:p>
            <a:pPr marL="72000"/>
            <a:r>
              <a:rPr lang="en-US" sz="3600" dirty="0"/>
              <a:t>Other features SQL IaaS supports that SQL Database doesn’t (yet)</a:t>
            </a:r>
          </a:p>
        </p:txBody>
      </p:sp>
      <p:sp>
        <p:nvSpPr>
          <p:cNvPr id="3" name="Content Placeholder 2"/>
          <p:cNvSpPr>
            <a:spLocks noGrp="1"/>
          </p:cNvSpPr>
          <p:nvPr>
            <p:ph sz="quarter" idx="10"/>
          </p:nvPr>
        </p:nvSpPr>
        <p:spPr/>
        <p:txBody>
          <a:bodyPr/>
          <a:lstStyle/>
          <a:p>
            <a:pPr marL="252000" defTabSz="914099" fontAlgn="base">
              <a:spcBef>
                <a:spcPct val="0"/>
              </a:spcBef>
              <a:spcAft>
                <a:spcPts val="1800"/>
              </a:spcAft>
            </a:pPr>
            <a:r>
              <a:rPr lang="en-US" sz="3200" dirty="0">
                <a:solidFill>
                  <a:schemeClr val="tx1"/>
                </a:solidFill>
              </a:rPr>
              <a:t>Full SQL Server </a:t>
            </a:r>
            <a:r>
              <a:rPr lang="en-US" sz="3200" dirty="0" smtClean="0">
                <a:solidFill>
                  <a:schemeClr val="tx1"/>
                </a:solidFill>
              </a:rPr>
              <a:t>functionality (for </a:t>
            </a:r>
            <a:r>
              <a:rPr lang="en-US" sz="3200" dirty="0">
                <a:solidFill>
                  <a:schemeClr val="tx1"/>
                </a:solidFill>
              </a:rPr>
              <a:t>instance </a:t>
            </a:r>
            <a:r>
              <a:rPr lang="en-US" sz="3200" dirty="0" err="1">
                <a:solidFill>
                  <a:schemeClr val="tx1"/>
                </a:solidFill>
              </a:rPr>
              <a:t>FullText</a:t>
            </a:r>
            <a:r>
              <a:rPr lang="en-US" sz="3200" dirty="0">
                <a:solidFill>
                  <a:schemeClr val="tx1"/>
                </a:solidFill>
              </a:rPr>
              <a:t> Search)</a:t>
            </a:r>
          </a:p>
          <a:p>
            <a:pPr marL="252000" defTabSz="914099" fontAlgn="base">
              <a:spcBef>
                <a:spcPct val="0"/>
              </a:spcBef>
              <a:spcAft>
                <a:spcPts val="1800"/>
              </a:spcAft>
            </a:pPr>
            <a:r>
              <a:rPr lang="en-US" sz="3200" dirty="0">
                <a:solidFill>
                  <a:schemeClr val="tx1"/>
                </a:solidFill>
              </a:rPr>
              <a:t>Windows authentication </a:t>
            </a:r>
            <a:r>
              <a:rPr lang="en-US" sz="3200" dirty="0" smtClean="0">
                <a:solidFill>
                  <a:schemeClr val="tx1"/>
                </a:solidFill>
              </a:rPr>
              <a:t>available (requires </a:t>
            </a:r>
            <a:r>
              <a:rPr lang="en-US" sz="3200" dirty="0">
                <a:solidFill>
                  <a:schemeClr val="tx1"/>
                </a:solidFill>
              </a:rPr>
              <a:t>VM to be joined to on-premises domain)</a:t>
            </a:r>
          </a:p>
          <a:p>
            <a:pPr marL="252000" defTabSz="914099" fontAlgn="base">
              <a:spcBef>
                <a:spcPct val="0"/>
              </a:spcBef>
              <a:spcAft>
                <a:spcPts val="1800"/>
              </a:spcAft>
            </a:pPr>
            <a:r>
              <a:rPr lang="en-US" sz="3200" dirty="0">
                <a:solidFill>
                  <a:schemeClr val="tx1"/>
                </a:solidFill>
              </a:rPr>
              <a:t>Larger database sizes </a:t>
            </a:r>
            <a:r>
              <a:rPr lang="en-US" sz="3200" dirty="0" smtClean="0">
                <a:solidFill>
                  <a:schemeClr val="tx1"/>
                </a:solidFill>
              </a:rPr>
              <a:t>possible (16TB)</a:t>
            </a:r>
            <a:endParaRPr lang="en-US" sz="3200" dirty="0">
              <a:solidFill>
                <a:schemeClr val="tx1"/>
              </a:solidFill>
            </a:endParaRPr>
          </a:p>
        </p:txBody>
      </p:sp>
    </p:spTree>
    <p:extLst>
      <p:ext uri="{BB962C8B-B14F-4D97-AF65-F5344CB8AC3E}">
        <p14:creationId xmlns:p14="http://schemas.microsoft.com/office/powerpoint/2010/main" val="4292389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Standing up a SQL Server in Azure using </a:t>
            </a:r>
            <a:r>
              <a:rPr lang="en-US" dirty="0" smtClean="0"/>
              <a:t>Marketplace</a:t>
            </a:r>
            <a:endParaRPr lang="en-US" dirty="0"/>
          </a:p>
        </p:txBody>
      </p:sp>
    </p:spTree>
    <p:extLst>
      <p:ext uri="{BB962C8B-B14F-4D97-AF65-F5344CB8AC3E}">
        <p14:creationId xmlns:p14="http://schemas.microsoft.com/office/powerpoint/2010/main" val="811192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10323445" y="4627850"/>
            <a:ext cx="1033185" cy="1371600"/>
          </a:xfrm>
          <a:prstGeom prst="rect">
            <a:avLst/>
          </a:prstGeom>
        </p:spPr>
      </p:pic>
      <p:sp>
        <p:nvSpPr>
          <p:cNvPr id="2" name="Title 1"/>
          <p:cNvSpPr>
            <a:spLocks noGrp="1"/>
          </p:cNvSpPr>
          <p:nvPr>
            <p:ph type="ctrTitle"/>
          </p:nvPr>
        </p:nvSpPr>
        <p:spPr/>
        <p:txBody>
          <a:bodyPr/>
          <a:lstStyle/>
          <a:p>
            <a:r>
              <a:rPr lang="en-US" dirty="0" err="1" smtClean="0"/>
              <a:t>DocumentDB</a:t>
            </a:r>
            <a:endParaRPr lang="en-US" dirty="0"/>
          </a:p>
        </p:txBody>
      </p:sp>
    </p:spTree>
    <p:extLst>
      <p:ext uri="{BB962C8B-B14F-4D97-AF65-F5344CB8AC3E}">
        <p14:creationId xmlns:p14="http://schemas.microsoft.com/office/powerpoint/2010/main" val="4064718912"/>
      </p:ext>
    </p:extLst>
  </p:cSld>
  <p:clrMapOvr>
    <a:masterClrMapping/>
  </p:clrMapOvr>
  <p:transition>
    <p:fade/>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prstGeom prst="rect">
            <a:avLst/>
          </a:prstGeom>
        </p:spPr>
        <p:txBody>
          <a:bodyPr>
            <a:noAutofit/>
          </a:bodyPr>
          <a:lstStyle/>
          <a:p>
            <a:pPr marL="0" algn="ctr"/>
            <a:r>
              <a:rPr lang="en-US" sz="6000" dirty="0" smtClean="0"/>
              <a:t>Fully </a:t>
            </a:r>
            <a:r>
              <a:rPr lang="en-US" sz="6000" dirty="0"/>
              <a:t>managed, scalable JSON document database service</a:t>
            </a:r>
          </a:p>
        </p:txBody>
      </p:sp>
    </p:spTree>
    <p:extLst>
      <p:ext uri="{BB962C8B-B14F-4D97-AF65-F5344CB8AC3E}">
        <p14:creationId xmlns:p14="http://schemas.microsoft.com/office/powerpoint/2010/main" val="711032367"/>
      </p:ext>
    </p:extLst>
  </p:cSld>
  <p:clrMapOvr>
    <a:masterClrMapping/>
  </p:clrMapOvr>
  <p:transition>
    <p:fade/>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394212" y="339711"/>
            <a:ext cx="12201525" cy="812800"/>
          </a:xfrm>
          <a:prstGeom prst="rect">
            <a:avLst/>
          </a:prstGeom>
        </p:spPr>
        <p:txBody>
          <a:bodyPr/>
          <a:lstStyle/>
          <a:p>
            <a:r>
              <a:rPr lang="en-US" sz="3200" spc="-75" dirty="0">
                <a:solidFill>
                  <a:srgbClr val="505050"/>
                </a:solidFill>
                <a:latin typeface="Segoe UI Light"/>
                <a:cs typeface="Segoe UI Light"/>
              </a:rPr>
              <a:t>Microsoft Azure Data Services</a:t>
            </a:r>
          </a:p>
        </p:txBody>
      </p:sp>
      <p:sp>
        <p:nvSpPr>
          <p:cNvPr id="52" name="Rectangle 51"/>
          <p:cNvSpPr/>
          <p:nvPr/>
        </p:nvSpPr>
        <p:spPr bwMode="auto">
          <a:xfrm>
            <a:off x="394212" y="2248702"/>
            <a:ext cx="2223429" cy="4095498"/>
          </a:xfrm>
          <a:prstGeom prst="rect">
            <a:avLst/>
          </a:prstGeom>
          <a:solidFill>
            <a:srgbClr val="E7E6E6"/>
          </a:solidFill>
          <a:ln w="6350" cap="flat" cmpd="sng" algn="ctr">
            <a:noFill/>
            <a:prstDash val="solid"/>
            <a:miter lim="800000"/>
            <a:headEnd type="none" w="med" len="med"/>
            <a:tailEnd type="none" w="med" len="med"/>
          </a:ln>
          <a:effectLst/>
        </p:spPr>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3924" fontAlgn="base">
              <a:spcBef>
                <a:spcPct val="0"/>
              </a:spcBef>
              <a:spcAft>
                <a:spcPct val="0"/>
              </a:spcAft>
              <a:defRPr/>
            </a:pPr>
            <a:endParaRPr lang="en-US" kern="0" spc="-50" dirty="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53" name="Rectangle 52"/>
          <p:cNvSpPr/>
          <p:nvPr/>
        </p:nvSpPr>
        <p:spPr bwMode="auto">
          <a:xfrm>
            <a:off x="2704681" y="2248702"/>
            <a:ext cx="2223429" cy="4095498"/>
          </a:xfrm>
          <a:prstGeom prst="rect">
            <a:avLst/>
          </a:prstGeom>
          <a:solidFill>
            <a:srgbClr val="E7E6E6"/>
          </a:solidFill>
          <a:ln w="6350" cap="flat" cmpd="sng" algn="ctr">
            <a:noFill/>
            <a:prstDash val="solid"/>
            <a:miter lim="800000"/>
            <a:headEnd type="none" w="med" len="med"/>
            <a:tailEnd type="none" w="med" len="med"/>
          </a:ln>
          <a:effectLst/>
        </p:spPr>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3924" fontAlgn="base">
              <a:spcBef>
                <a:spcPct val="0"/>
              </a:spcBef>
              <a:spcAft>
                <a:spcPct val="0"/>
              </a:spcAft>
              <a:defRPr/>
            </a:pPr>
            <a:endParaRPr lang="en-US" kern="0" spc="-50" dirty="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54" name="Rectangle 53"/>
          <p:cNvSpPr/>
          <p:nvPr/>
        </p:nvSpPr>
        <p:spPr bwMode="auto">
          <a:xfrm>
            <a:off x="5015152" y="2248702"/>
            <a:ext cx="2223429" cy="4095498"/>
          </a:xfrm>
          <a:prstGeom prst="rect">
            <a:avLst/>
          </a:prstGeom>
          <a:solidFill>
            <a:srgbClr val="E7E6E6"/>
          </a:solidFill>
          <a:ln w="6350" cap="flat" cmpd="sng" algn="ctr">
            <a:noFill/>
            <a:prstDash val="solid"/>
            <a:miter lim="800000"/>
            <a:headEnd type="none" w="med" len="med"/>
            <a:tailEnd type="none" w="med" len="med"/>
          </a:ln>
          <a:effectLst/>
        </p:spPr>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3924" fontAlgn="base">
              <a:spcBef>
                <a:spcPct val="0"/>
              </a:spcBef>
              <a:spcAft>
                <a:spcPct val="0"/>
              </a:spcAft>
              <a:defRPr/>
            </a:pPr>
            <a:endParaRPr lang="en-US" kern="0" spc="-50" dirty="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55" name="Rectangle 54"/>
          <p:cNvSpPr/>
          <p:nvPr/>
        </p:nvSpPr>
        <p:spPr bwMode="auto">
          <a:xfrm>
            <a:off x="7318891" y="2248702"/>
            <a:ext cx="2223429" cy="4095498"/>
          </a:xfrm>
          <a:prstGeom prst="rect">
            <a:avLst/>
          </a:prstGeom>
          <a:solidFill>
            <a:srgbClr val="E7E6E6"/>
          </a:solidFill>
          <a:ln w="6350" cap="flat" cmpd="sng" algn="ctr">
            <a:noFill/>
            <a:prstDash val="solid"/>
            <a:miter lim="800000"/>
            <a:headEnd type="none" w="med" len="med"/>
            <a:tailEnd type="none" w="med" len="med"/>
          </a:ln>
          <a:effectLst/>
        </p:spPr>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3924" fontAlgn="base">
              <a:spcBef>
                <a:spcPct val="0"/>
              </a:spcBef>
              <a:spcAft>
                <a:spcPct val="0"/>
              </a:spcAft>
              <a:defRPr/>
            </a:pPr>
            <a:endParaRPr lang="en-US" kern="0" spc="-50" dirty="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56" name="Rectangle 55"/>
          <p:cNvSpPr/>
          <p:nvPr/>
        </p:nvSpPr>
        <p:spPr bwMode="auto">
          <a:xfrm>
            <a:off x="9622634" y="2248702"/>
            <a:ext cx="2223429" cy="4095498"/>
          </a:xfrm>
          <a:prstGeom prst="rect">
            <a:avLst/>
          </a:prstGeom>
          <a:solidFill>
            <a:srgbClr val="E7E6E6"/>
          </a:solidFill>
          <a:ln w="6350" cap="flat" cmpd="sng" algn="ctr">
            <a:noFill/>
            <a:prstDash val="solid"/>
            <a:miter lim="800000"/>
            <a:headEnd type="none" w="med" len="med"/>
            <a:tailEnd type="none" w="med" len="med"/>
          </a:ln>
          <a:effectLst/>
        </p:spPr>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3924" fontAlgn="base">
              <a:spcBef>
                <a:spcPct val="0"/>
              </a:spcBef>
              <a:spcAft>
                <a:spcPct val="0"/>
              </a:spcAft>
              <a:defRPr/>
            </a:pPr>
            <a:endParaRPr lang="en-US" kern="0" spc="-50" dirty="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57" name="Rectangle 56"/>
          <p:cNvSpPr/>
          <p:nvPr/>
        </p:nvSpPr>
        <p:spPr bwMode="auto">
          <a:xfrm>
            <a:off x="2705367" y="1175222"/>
            <a:ext cx="2222743" cy="1074899"/>
          </a:xfrm>
          <a:prstGeom prst="rect">
            <a:avLst/>
          </a:pr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89594" tIns="44796" rIns="89594" bIns="44796" numCol="1" spcCol="0" rtlCol="0" fromWordArt="0" anchor="t" anchorCtr="0" forceAA="0" compatLnSpc="1">
            <a:prstTxWarp prst="textNoShape">
              <a:avLst/>
            </a:prstTxWarp>
            <a:noAutofit/>
          </a:bodyPr>
          <a:lstStyle/>
          <a:p>
            <a:pPr defTabSz="1591278" fontAlgn="base">
              <a:defRPr/>
            </a:pPr>
            <a:r>
              <a:rPr lang="en-US" sz="2000" kern="0" dirty="0">
                <a:ln>
                  <a:solidFill>
                    <a:srgbClr val="FFFFFF">
                      <a:alpha val="0"/>
                    </a:srgbClr>
                  </a:solidFill>
                </a:ln>
                <a:solidFill>
                  <a:srgbClr val="FFFFFF"/>
                </a:solidFill>
                <a:latin typeface="Segoe UI Light"/>
              </a:rPr>
              <a:t>SQL Database</a:t>
            </a:r>
          </a:p>
        </p:txBody>
      </p:sp>
      <p:sp>
        <p:nvSpPr>
          <p:cNvPr id="58" name="Rectangle 57"/>
          <p:cNvSpPr/>
          <p:nvPr/>
        </p:nvSpPr>
        <p:spPr bwMode="auto">
          <a:xfrm>
            <a:off x="7312848" y="1173801"/>
            <a:ext cx="2229472" cy="1074899"/>
          </a:xfrm>
          <a:prstGeom prst="rect">
            <a:avLst/>
          </a:pr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89594" tIns="44796" rIns="89594" bIns="44796" numCol="1" spcCol="0" rtlCol="0" fromWordArt="0" anchor="t" anchorCtr="0" forceAA="0" compatLnSpc="1">
            <a:prstTxWarp prst="textNoShape">
              <a:avLst/>
            </a:prstTxWarp>
            <a:noAutofit/>
          </a:bodyPr>
          <a:lstStyle/>
          <a:p>
            <a:pPr defTabSz="1591278" fontAlgn="base">
              <a:defRPr/>
            </a:pPr>
            <a:r>
              <a:rPr lang="en-US" sz="2000" kern="0" dirty="0">
                <a:ln>
                  <a:solidFill>
                    <a:srgbClr val="FFFFFF">
                      <a:alpha val="0"/>
                    </a:srgbClr>
                  </a:solidFill>
                </a:ln>
                <a:solidFill>
                  <a:srgbClr val="FFFFFF"/>
                </a:solidFill>
                <a:latin typeface="Segoe UI Light"/>
              </a:rPr>
              <a:t>Tables</a:t>
            </a:r>
          </a:p>
        </p:txBody>
      </p:sp>
      <p:sp>
        <p:nvSpPr>
          <p:cNvPr id="59" name="Rectangle 58"/>
          <p:cNvSpPr/>
          <p:nvPr/>
        </p:nvSpPr>
        <p:spPr bwMode="auto">
          <a:xfrm>
            <a:off x="9623320" y="1175222"/>
            <a:ext cx="2222743" cy="1074899"/>
          </a:xfrm>
          <a:prstGeom prst="rect">
            <a:avLst/>
          </a:pr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89594" tIns="44796" rIns="89594" bIns="44796" numCol="1" spcCol="0" rtlCol="0" fromWordArt="0" anchor="t" anchorCtr="0" forceAA="0" compatLnSpc="1">
            <a:prstTxWarp prst="textNoShape">
              <a:avLst/>
            </a:prstTxWarp>
            <a:noAutofit/>
          </a:bodyPr>
          <a:lstStyle/>
          <a:p>
            <a:pPr defTabSz="1591278" fontAlgn="base">
              <a:defRPr/>
            </a:pPr>
            <a:r>
              <a:rPr lang="en-US" sz="2000" kern="0" dirty="0">
                <a:ln>
                  <a:solidFill>
                    <a:srgbClr val="FFFFFF">
                      <a:alpha val="0"/>
                    </a:srgbClr>
                  </a:solidFill>
                </a:ln>
                <a:solidFill>
                  <a:srgbClr val="FFFFFF"/>
                </a:solidFill>
                <a:latin typeface="Segoe UI Light"/>
              </a:rPr>
              <a:t>Blobs</a:t>
            </a:r>
          </a:p>
        </p:txBody>
      </p:sp>
      <p:sp>
        <p:nvSpPr>
          <p:cNvPr id="60" name="Rectangle 59"/>
          <p:cNvSpPr/>
          <p:nvPr/>
        </p:nvSpPr>
        <p:spPr bwMode="auto">
          <a:xfrm>
            <a:off x="394213" y="1175222"/>
            <a:ext cx="2223430" cy="1074899"/>
          </a:xfrm>
          <a:prstGeom prst="rect">
            <a:avLst/>
          </a:pr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89594" tIns="44796" rIns="89594" bIns="44796" numCol="1" spcCol="0" rtlCol="0" fromWordArt="0" anchor="t" anchorCtr="0" forceAA="0" compatLnSpc="1">
            <a:prstTxWarp prst="textNoShape">
              <a:avLst/>
            </a:prstTxWarp>
            <a:noAutofit/>
          </a:bodyPr>
          <a:lstStyle/>
          <a:p>
            <a:pPr defTabSz="1591278" fontAlgn="base">
              <a:defRPr/>
            </a:pPr>
            <a:r>
              <a:rPr lang="en-US" sz="2000" kern="0" dirty="0">
                <a:ln>
                  <a:solidFill>
                    <a:srgbClr val="FFFFFF">
                      <a:alpha val="0"/>
                    </a:srgbClr>
                  </a:solidFill>
                </a:ln>
                <a:solidFill>
                  <a:srgbClr val="FFFFFF"/>
                </a:solidFill>
                <a:latin typeface="Segoe UI Light"/>
              </a:rPr>
              <a:t>SQL Server </a:t>
            </a:r>
            <a:br>
              <a:rPr lang="en-US" sz="2000" kern="0" dirty="0">
                <a:ln>
                  <a:solidFill>
                    <a:srgbClr val="FFFFFF">
                      <a:alpha val="0"/>
                    </a:srgbClr>
                  </a:solidFill>
                </a:ln>
                <a:solidFill>
                  <a:srgbClr val="FFFFFF"/>
                </a:solidFill>
                <a:latin typeface="Segoe UI Light"/>
              </a:rPr>
            </a:br>
            <a:r>
              <a:rPr lang="en-US" sz="2000" kern="0" dirty="0">
                <a:ln>
                  <a:solidFill>
                    <a:srgbClr val="FFFFFF">
                      <a:alpha val="0"/>
                    </a:srgbClr>
                  </a:solidFill>
                </a:ln>
                <a:solidFill>
                  <a:srgbClr val="FFFFFF"/>
                </a:solidFill>
                <a:latin typeface="Segoe UI Light"/>
              </a:rPr>
              <a:t>in a VM</a:t>
            </a:r>
          </a:p>
        </p:txBody>
      </p:sp>
      <p:sp>
        <p:nvSpPr>
          <p:cNvPr id="61" name="Rectangle 60"/>
          <p:cNvSpPr/>
          <p:nvPr/>
        </p:nvSpPr>
        <p:spPr bwMode="auto">
          <a:xfrm>
            <a:off x="5015838" y="1174528"/>
            <a:ext cx="2222743" cy="1074899"/>
          </a:xfrm>
          <a:prstGeom prst="rect">
            <a:avLst/>
          </a:prstGeom>
          <a:solidFill>
            <a:srgbClr val="2687CE"/>
          </a:solidFill>
          <a:ln w="6350" cap="flat" cmpd="sng" algn="ctr">
            <a:solidFill>
              <a:srgbClr val="2687CE"/>
            </a:solidFill>
            <a:prstDash val="solid"/>
            <a:miter lim="800000"/>
            <a:headEnd type="none" w="med" len="med"/>
            <a:tailEnd type="none" w="med" len="med"/>
          </a:ln>
          <a:effec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1591755" fontAlgn="base">
              <a:defRPr/>
            </a:pPr>
            <a:r>
              <a:rPr lang="en-US" sz="1961" kern="0" dirty="0">
                <a:ln>
                  <a:solidFill>
                    <a:srgbClr val="FFFFFF">
                      <a:alpha val="0"/>
                    </a:srgbClr>
                  </a:solidFill>
                </a:ln>
                <a:solidFill>
                  <a:srgbClr val="FFFFFF"/>
                </a:solidFill>
                <a:latin typeface="Segoe UI Light"/>
              </a:rPr>
              <a:t>DocumentDB</a:t>
            </a:r>
          </a:p>
        </p:txBody>
      </p:sp>
      <p:graphicFrame>
        <p:nvGraphicFramePr>
          <p:cNvPr id="62" name="Table 61"/>
          <p:cNvGraphicFramePr>
            <a:graphicFrameLocks noGrp="1"/>
          </p:cNvGraphicFramePr>
          <p:nvPr>
            <p:extLst/>
          </p:nvPr>
        </p:nvGraphicFramePr>
        <p:xfrm>
          <a:off x="9025761" y="1785169"/>
          <a:ext cx="354880" cy="306190"/>
        </p:xfrm>
        <a:graphic>
          <a:graphicData uri="http://schemas.openxmlformats.org/drawingml/2006/table">
            <a:tbl>
              <a:tblPr firstRow="1" bandRow="1"/>
              <a:tblGrid>
                <a:gridCol w="70976">
                  <a:extLst>
                    <a:ext uri="{9D8B030D-6E8A-4147-A177-3AD203B41FA5}">
                      <a16:colId xmlns:a16="http://schemas.microsoft.com/office/drawing/2014/main" xmlns="" val="20000"/>
                    </a:ext>
                  </a:extLst>
                </a:gridCol>
                <a:gridCol w="70976">
                  <a:extLst>
                    <a:ext uri="{9D8B030D-6E8A-4147-A177-3AD203B41FA5}">
                      <a16:colId xmlns:a16="http://schemas.microsoft.com/office/drawing/2014/main" xmlns="" val="20001"/>
                    </a:ext>
                  </a:extLst>
                </a:gridCol>
                <a:gridCol w="70976">
                  <a:extLst>
                    <a:ext uri="{9D8B030D-6E8A-4147-A177-3AD203B41FA5}">
                      <a16:colId xmlns:a16="http://schemas.microsoft.com/office/drawing/2014/main" xmlns="" val="20002"/>
                    </a:ext>
                  </a:extLst>
                </a:gridCol>
                <a:gridCol w="70976">
                  <a:extLst>
                    <a:ext uri="{9D8B030D-6E8A-4147-A177-3AD203B41FA5}">
                      <a16:colId xmlns:a16="http://schemas.microsoft.com/office/drawing/2014/main" xmlns="" val="20003"/>
                    </a:ext>
                  </a:extLst>
                </a:gridCol>
                <a:gridCol w="70976">
                  <a:extLst>
                    <a:ext uri="{9D8B030D-6E8A-4147-A177-3AD203B41FA5}">
                      <a16:colId xmlns:a16="http://schemas.microsoft.com/office/drawing/2014/main" xmlns="" val="20004"/>
                    </a:ext>
                  </a:extLst>
                </a:gridCol>
              </a:tblGrid>
              <a:tr h="0">
                <a:tc>
                  <a:txBody>
                    <a:bodyPr/>
                    <a:lstStyle>
                      <a:lvl1pPr marL="0" algn="l" defTabSz="686047" rtl="0" eaLnBrk="1" latinLnBrk="0" hangingPunct="1">
                        <a:defRPr sz="1400" b="1" kern="1200">
                          <a:solidFill>
                            <a:schemeClr val="lt1"/>
                          </a:solidFill>
                          <a:latin typeface="Calibri" panose="020F0502020204030204"/>
                        </a:defRPr>
                      </a:lvl1pPr>
                      <a:lvl2pPr marL="343024" algn="l" defTabSz="686047" rtl="0" eaLnBrk="1" latinLnBrk="0" hangingPunct="1">
                        <a:defRPr sz="1400" b="1" kern="1200">
                          <a:solidFill>
                            <a:schemeClr val="lt1"/>
                          </a:solidFill>
                          <a:latin typeface="Calibri" panose="020F0502020204030204"/>
                        </a:defRPr>
                      </a:lvl2pPr>
                      <a:lvl3pPr marL="686047" algn="l" defTabSz="686047" rtl="0" eaLnBrk="1" latinLnBrk="0" hangingPunct="1">
                        <a:defRPr sz="1400" b="1" kern="1200">
                          <a:solidFill>
                            <a:schemeClr val="lt1"/>
                          </a:solidFill>
                          <a:latin typeface="Calibri" panose="020F0502020204030204"/>
                        </a:defRPr>
                      </a:lvl3pPr>
                      <a:lvl4pPr marL="1029070" algn="l" defTabSz="686047" rtl="0" eaLnBrk="1" latinLnBrk="0" hangingPunct="1">
                        <a:defRPr sz="1400" b="1" kern="1200">
                          <a:solidFill>
                            <a:schemeClr val="lt1"/>
                          </a:solidFill>
                          <a:latin typeface="Calibri" panose="020F0502020204030204"/>
                        </a:defRPr>
                      </a:lvl4pPr>
                      <a:lvl5pPr marL="1372094" algn="l" defTabSz="686047" rtl="0" eaLnBrk="1" latinLnBrk="0" hangingPunct="1">
                        <a:defRPr sz="1400" b="1" kern="1200">
                          <a:solidFill>
                            <a:schemeClr val="lt1"/>
                          </a:solidFill>
                          <a:latin typeface="Calibri" panose="020F0502020204030204"/>
                        </a:defRPr>
                      </a:lvl5pPr>
                      <a:lvl6pPr marL="1715118" algn="l" defTabSz="686047" rtl="0" eaLnBrk="1" latinLnBrk="0" hangingPunct="1">
                        <a:defRPr sz="1400" b="1" kern="1200">
                          <a:solidFill>
                            <a:schemeClr val="lt1"/>
                          </a:solidFill>
                          <a:latin typeface="Calibri" panose="020F0502020204030204"/>
                        </a:defRPr>
                      </a:lvl6pPr>
                      <a:lvl7pPr marL="2058140" algn="l" defTabSz="686047" rtl="0" eaLnBrk="1" latinLnBrk="0" hangingPunct="1">
                        <a:defRPr sz="1400" b="1" kern="1200">
                          <a:solidFill>
                            <a:schemeClr val="lt1"/>
                          </a:solidFill>
                          <a:latin typeface="Calibri" panose="020F0502020204030204"/>
                        </a:defRPr>
                      </a:lvl7pPr>
                      <a:lvl8pPr marL="2401164" algn="l" defTabSz="686047" rtl="0" eaLnBrk="1" latinLnBrk="0" hangingPunct="1">
                        <a:defRPr sz="1400" b="1" kern="1200">
                          <a:solidFill>
                            <a:schemeClr val="lt1"/>
                          </a:solidFill>
                          <a:latin typeface="Calibri" panose="020F0502020204030204"/>
                        </a:defRPr>
                      </a:lvl8pPr>
                      <a:lvl9pPr marL="2744188" algn="l" defTabSz="686047" rtl="0" eaLnBrk="1" latinLnBrk="0" hangingPunct="1">
                        <a:defRPr sz="1400" b="1" kern="1200">
                          <a:solidFill>
                            <a:schemeClr val="lt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686047" rtl="0" eaLnBrk="1" latinLnBrk="0" hangingPunct="1">
                        <a:defRPr sz="1400" b="1" kern="1200">
                          <a:solidFill>
                            <a:schemeClr val="lt1"/>
                          </a:solidFill>
                          <a:latin typeface="Calibri" panose="020F0502020204030204"/>
                        </a:defRPr>
                      </a:lvl1pPr>
                      <a:lvl2pPr marL="343024" algn="l" defTabSz="686047" rtl="0" eaLnBrk="1" latinLnBrk="0" hangingPunct="1">
                        <a:defRPr sz="1400" b="1" kern="1200">
                          <a:solidFill>
                            <a:schemeClr val="lt1"/>
                          </a:solidFill>
                          <a:latin typeface="Calibri" panose="020F0502020204030204"/>
                        </a:defRPr>
                      </a:lvl2pPr>
                      <a:lvl3pPr marL="686047" algn="l" defTabSz="686047" rtl="0" eaLnBrk="1" latinLnBrk="0" hangingPunct="1">
                        <a:defRPr sz="1400" b="1" kern="1200">
                          <a:solidFill>
                            <a:schemeClr val="lt1"/>
                          </a:solidFill>
                          <a:latin typeface="Calibri" panose="020F0502020204030204"/>
                        </a:defRPr>
                      </a:lvl3pPr>
                      <a:lvl4pPr marL="1029070" algn="l" defTabSz="686047" rtl="0" eaLnBrk="1" latinLnBrk="0" hangingPunct="1">
                        <a:defRPr sz="1400" b="1" kern="1200">
                          <a:solidFill>
                            <a:schemeClr val="lt1"/>
                          </a:solidFill>
                          <a:latin typeface="Calibri" panose="020F0502020204030204"/>
                        </a:defRPr>
                      </a:lvl4pPr>
                      <a:lvl5pPr marL="1372094" algn="l" defTabSz="686047" rtl="0" eaLnBrk="1" latinLnBrk="0" hangingPunct="1">
                        <a:defRPr sz="1400" b="1" kern="1200">
                          <a:solidFill>
                            <a:schemeClr val="lt1"/>
                          </a:solidFill>
                          <a:latin typeface="Calibri" panose="020F0502020204030204"/>
                        </a:defRPr>
                      </a:lvl5pPr>
                      <a:lvl6pPr marL="1715118" algn="l" defTabSz="686047" rtl="0" eaLnBrk="1" latinLnBrk="0" hangingPunct="1">
                        <a:defRPr sz="1400" b="1" kern="1200">
                          <a:solidFill>
                            <a:schemeClr val="lt1"/>
                          </a:solidFill>
                          <a:latin typeface="Calibri" panose="020F0502020204030204"/>
                        </a:defRPr>
                      </a:lvl6pPr>
                      <a:lvl7pPr marL="2058140" algn="l" defTabSz="686047" rtl="0" eaLnBrk="1" latinLnBrk="0" hangingPunct="1">
                        <a:defRPr sz="1400" b="1" kern="1200">
                          <a:solidFill>
                            <a:schemeClr val="lt1"/>
                          </a:solidFill>
                          <a:latin typeface="Calibri" panose="020F0502020204030204"/>
                        </a:defRPr>
                      </a:lvl7pPr>
                      <a:lvl8pPr marL="2401164" algn="l" defTabSz="686047" rtl="0" eaLnBrk="1" latinLnBrk="0" hangingPunct="1">
                        <a:defRPr sz="1400" b="1" kern="1200">
                          <a:solidFill>
                            <a:schemeClr val="lt1"/>
                          </a:solidFill>
                          <a:latin typeface="Calibri" panose="020F0502020204030204"/>
                        </a:defRPr>
                      </a:lvl8pPr>
                      <a:lvl9pPr marL="2744188" algn="l" defTabSz="686047" rtl="0" eaLnBrk="1" latinLnBrk="0" hangingPunct="1">
                        <a:defRPr sz="1400" b="1" kern="1200">
                          <a:solidFill>
                            <a:schemeClr val="lt1"/>
                          </a:solidFill>
                          <a:latin typeface="Calibri" panose="020F0502020204030204"/>
                        </a:defRPr>
                      </a:lvl9pPr>
                    </a:lstStyle>
                    <a:p>
                      <a:endParaRPr lang="en-US" sz="100" dirty="0"/>
                    </a:p>
                  </a:txBody>
                  <a:tcPr marL="17919" marR="17919" marT="17919" marB="17919">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686047" rtl="0" eaLnBrk="1" latinLnBrk="0" hangingPunct="1">
                        <a:defRPr sz="1400" b="1" kern="1200">
                          <a:solidFill>
                            <a:schemeClr val="lt1"/>
                          </a:solidFill>
                          <a:latin typeface="Calibri" panose="020F0502020204030204"/>
                        </a:defRPr>
                      </a:lvl1pPr>
                      <a:lvl2pPr marL="343024" algn="l" defTabSz="686047" rtl="0" eaLnBrk="1" latinLnBrk="0" hangingPunct="1">
                        <a:defRPr sz="1400" b="1" kern="1200">
                          <a:solidFill>
                            <a:schemeClr val="lt1"/>
                          </a:solidFill>
                          <a:latin typeface="Calibri" panose="020F0502020204030204"/>
                        </a:defRPr>
                      </a:lvl2pPr>
                      <a:lvl3pPr marL="686047" algn="l" defTabSz="686047" rtl="0" eaLnBrk="1" latinLnBrk="0" hangingPunct="1">
                        <a:defRPr sz="1400" b="1" kern="1200">
                          <a:solidFill>
                            <a:schemeClr val="lt1"/>
                          </a:solidFill>
                          <a:latin typeface="Calibri" panose="020F0502020204030204"/>
                        </a:defRPr>
                      </a:lvl3pPr>
                      <a:lvl4pPr marL="1029070" algn="l" defTabSz="686047" rtl="0" eaLnBrk="1" latinLnBrk="0" hangingPunct="1">
                        <a:defRPr sz="1400" b="1" kern="1200">
                          <a:solidFill>
                            <a:schemeClr val="lt1"/>
                          </a:solidFill>
                          <a:latin typeface="Calibri" panose="020F0502020204030204"/>
                        </a:defRPr>
                      </a:lvl4pPr>
                      <a:lvl5pPr marL="1372094" algn="l" defTabSz="686047" rtl="0" eaLnBrk="1" latinLnBrk="0" hangingPunct="1">
                        <a:defRPr sz="1400" b="1" kern="1200">
                          <a:solidFill>
                            <a:schemeClr val="lt1"/>
                          </a:solidFill>
                          <a:latin typeface="Calibri" panose="020F0502020204030204"/>
                        </a:defRPr>
                      </a:lvl5pPr>
                      <a:lvl6pPr marL="1715118" algn="l" defTabSz="686047" rtl="0" eaLnBrk="1" latinLnBrk="0" hangingPunct="1">
                        <a:defRPr sz="1400" b="1" kern="1200">
                          <a:solidFill>
                            <a:schemeClr val="lt1"/>
                          </a:solidFill>
                          <a:latin typeface="Calibri" panose="020F0502020204030204"/>
                        </a:defRPr>
                      </a:lvl6pPr>
                      <a:lvl7pPr marL="2058140" algn="l" defTabSz="686047" rtl="0" eaLnBrk="1" latinLnBrk="0" hangingPunct="1">
                        <a:defRPr sz="1400" b="1" kern="1200">
                          <a:solidFill>
                            <a:schemeClr val="lt1"/>
                          </a:solidFill>
                          <a:latin typeface="Calibri" panose="020F0502020204030204"/>
                        </a:defRPr>
                      </a:lvl7pPr>
                      <a:lvl8pPr marL="2401164" algn="l" defTabSz="686047" rtl="0" eaLnBrk="1" latinLnBrk="0" hangingPunct="1">
                        <a:defRPr sz="1400" b="1" kern="1200">
                          <a:solidFill>
                            <a:schemeClr val="lt1"/>
                          </a:solidFill>
                          <a:latin typeface="Calibri" panose="020F0502020204030204"/>
                        </a:defRPr>
                      </a:lvl8pPr>
                      <a:lvl9pPr marL="2744188" algn="l" defTabSz="686047" rtl="0" eaLnBrk="1" latinLnBrk="0" hangingPunct="1">
                        <a:defRPr sz="1400" b="1" kern="1200">
                          <a:solidFill>
                            <a:schemeClr val="lt1"/>
                          </a:solidFill>
                          <a:latin typeface="Calibri" panose="020F0502020204030204"/>
                        </a:defRPr>
                      </a:lvl9pPr>
                    </a:lstStyle>
                    <a:p>
                      <a:endParaRPr lang="en-US" sz="100" dirty="0"/>
                    </a:p>
                  </a:txBody>
                  <a:tcPr marL="17919" marR="17919" marT="17919" marB="17919">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686047" rtl="0" eaLnBrk="1" latinLnBrk="0" hangingPunct="1">
                        <a:defRPr sz="1400" b="1" kern="1200">
                          <a:solidFill>
                            <a:schemeClr val="lt1"/>
                          </a:solidFill>
                          <a:latin typeface="Calibri" panose="020F0502020204030204"/>
                        </a:defRPr>
                      </a:lvl1pPr>
                      <a:lvl2pPr marL="343024" algn="l" defTabSz="686047" rtl="0" eaLnBrk="1" latinLnBrk="0" hangingPunct="1">
                        <a:defRPr sz="1400" b="1" kern="1200">
                          <a:solidFill>
                            <a:schemeClr val="lt1"/>
                          </a:solidFill>
                          <a:latin typeface="Calibri" panose="020F0502020204030204"/>
                        </a:defRPr>
                      </a:lvl2pPr>
                      <a:lvl3pPr marL="686047" algn="l" defTabSz="686047" rtl="0" eaLnBrk="1" latinLnBrk="0" hangingPunct="1">
                        <a:defRPr sz="1400" b="1" kern="1200">
                          <a:solidFill>
                            <a:schemeClr val="lt1"/>
                          </a:solidFill>
                          <a:latin typeface="Calibri" panose="020F0502020204030204"/>
                        </a:defRPr>
                      </a:lvl3pPr>
                      <a:lvl4pPr marL="1029070" algn="l" defTabSz="686047" rtl="0" eaLnBrk="1" latinLnBrk="0" hangingPunct="1">
                        <a:defRPr sz="1400" b="1" kern="1200">
                          <a:solidFill>
                            <a:schemeClr val="lt1"/>
                          </a:solidFill>
                          <a:latin typeface="Calibri" panose="020F0502020204030204"/>
                        </a:defRPr>
                      </a:lvl4pPr>
                      <a:lvl5pPr marL="1372094" algn="l" defTabSz="686047" rtl="0" eaLnBrk="1" latinLnBrk="0" hangingPunct="1">
                        <a:defRPr sz="1400" b="1" kern="1200">
                          <a:solidFill>
                            <a:schemeClr val="lt1"/>
                          </a:solidFill>
                          <a:latin typeface="Calibri" panose="020F0502020204030204"/>
                        </a:defRPr>
                      </a:lvl5pPr>
                      <a:lvl6pPr marL="1715118" algn="l" defTabSz="686047" rtl="0" eaLnBrk="1" latinLnBrk="0" hangingPunct="1">
                        <a:defRPr sz="1400" b="1" kern="1200">
                          <a:solidFill>
                            <a:schemeClr val="lt1"/>
                          </a:solidFill>
                          <a:latin typeface="Calibri" panose="020F0502020204030204"/>
                        </a:defRPr>
                      </a:lvl6pPr>
                      <a:lvl7pPr marL="2058140" algn="l" defTabSz="686047" rtl="0" eaLnBrk="1" latinLnBrk="0" hangingPunct="1">
                        <a:defRPr sz="1400" b="1" kern="1200">
                          <a:solidFill>
                            <a:schemeClr val="lt1"/>
                          </a:solidFill>
                          <a:latin typeface="Calibri" panose="020F0502020204030204"/>
                        </a:defRPr>
                      </a:lvl7pPr>
                      <a:lvl8pPr marL="2401164" algn="l" defTabSz="686047" rtl="0" eaLnBrk="1" latinLnBrk="0" hangingPunct="1">
                        <a:defRPr sz="1400" b="1" kern="1200">
                          <a:solidFill>
                            <a:schemeClr val="lt1"/>
                          </a:solidFill>
                          <a:latin typeface="Calibri" panose="020F0502020204030204"/>
                        </a:defRPr>
                      </a:lvl8pPr>
                      <a:lvl9pPr marL="2744188" algn="l" defTabSz="686047" rtl="0" eaLnBrk="1" latinLnBrk="0" hangingPunct="1">
                        <a:defRPr sz="1400" b="1" kern="1200">
                          <a:solidFill>
                            <a:schemeClr val="lt1"/>
                          </a:solidFill>
                          <a:latin typeface="Calibri" panose="020F0502020204030204"/>
                        </a:defRPr>
                      </a:lvl9pPr>
                    </a:lstStyle>
                    <a:p>
                      <a:endParaRPr lang="en-US" sz="100" dirty="0"/>
                    </a:p>
                  </a:txBody>
                  <a:tcPr marL="17919" marR="17919" marT="17919" marB="17919">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686047" rtl="0" eaLnBrk="1" latinLnBrk="0" hangingPunct="1">
                        <a:defRPr sz="1400" b="1" kern="1200">
                          <a:solidFill>
                            <a:schemeClr val="lt1"/>
                          </a:solidFill>
                          <a:latin typeface="Calibri" panose="020F0502020204030204"/>
                        </a:defRPr>
                      </a:lvl1pPr>
                      <a:lvl2pPr marL="343024" algn="l" defTabSz="686047" rtl="0" eaLnBrk="1" latinLnBrk="0" hangingPunct="1">
                        <a:defRPr sz="1400" b="1" kern="1200">
                          <a:solidFill>
                            <a:schemeClr val="lt1"/>
                          </a:solidFill>
                          <a:latin typeface="Calibri" panose="020F0502020204030204"/>
                        </a:defRPr>
                      </a:lvl2pPr>
                      <a:lvl3pPr marL="686047" algn="l" defTabSz="686047" rtl="0" eaLnBrk="1" latinLnBrk="0" hangingPunct="1">
                        <a:defRPr sz="1400" b="1" kern="1200">
                          <a:solidFill>
                            <a:schemeClr val="lt1"/>
                          </a:solidFill>
                          <a:latin typeface="Calibri" panose="020F0502020204030204"/>
                        </a:defRPr>
                      </a:lvl3pPr>
                      <a:lvl4pPr marL="1029070" algn="l" defTabSz="686047" rtl="0" eaLnBrk="1" latinLnBrk="0" hangingPunct="1">
                        <a:defRPr sz="1400" b="1" kern="1200">
                          <a:solidFill>
                            <a:schemeClr val="lt1"/>
                          </a:solidFill>
                          <a:latin typeface="Calibri" panose="020F0502020204030204"/>
                        </a:defRPr>
                      </a:lvl4pPr>
                      <a:lvl5pPr marL="1372094" algn="l" defTabSz="686047" rtl="0" eaLnBrk="1" latinLnBrk="0" hangingPunct="1">
                        <a:defRPr sz="1400" b="1" kern="1200">
                          <a:solidFill>
                            <a:schemeClr val="lt1"/>
                          </a:solidFill>
                          <a:latin typeface="Calibri" panose="020F0502020204030204"/>
                        </a:defRPr>
                      </a:lvl5pPr>
                      <a:lvl6pPr marL="1715118" algn="l" defTabSz="686047" rtl="0" eaLnBrk="1" latinLnBrk="0" hangingPunct="1">
                        <a:defRPr sz="1400" b="1" kern="1200">
                          <a:solidFill>
                            <a:schemeClr val="lt1"/>
                          </a:solidFill>
                          <a:latin typeface="Calibri" panose="020F0502020204030204"/>
                        </a:defRPr>
                      </a:lvl6pPr>
                      <a:lvl7pPr marL="2058140" algn="l" defTabSz="686047" rtl="0" eaLnBrk="1" latinLnBrk="0" hangingPunct="1">
                        <a:defRPr sz="1400" b="1" kern="1200">
                          <a:solidFill>
                            <a:schemeClr val="lt1"/>
                          </a:solidFill>
                          <a:latin typeface="Calibri" panose="020F0502020204030204"/>
                        </a:defRPr>
                      </a:lvl7pPr>
                      <a:lvl8pPr marL="2401164" algn="l" defTabSz="686047" rtl="0" eaLnBrk="1" latinLnBrk="0" hangingPunct="1">
                        <a:defRPr sz="1400" b="1" kern="1200">
                          <a:solidFill>
                            <a:schemeClr val="lt1"/>
                          </a:solidFill>
                          <a:latin typeface="Calibri" panose="020F0502020204030204"/>
                        </a:defRPr>
                      </a:lvl8pPr>
                      <a:lvl9pPr marL="2744188" algn="l" defTabSz="686047" rtl="0" eaLnBrk="1" latinLnBrk="0" hangingPunct="1">
                        <a:defRPr sz="1400" b="1" kern="1200">
                          <a:solidFill>
                            <a:schemeClr val="lt1"/>
                          </a:solidFill>
                          <a:latin typeface="Calibri" panose="020F0502020204030204"/>
                        </a:defRPr>
                      </a:lvl9pPr>
                    </a:lstStyle>
                    <a:p>
                      <a:endParaRPr lang="en-US" sz="100" dirty="0"/>
                    </a:p>
                  </a:txBody>
                  <a:tcPr marL="17919" marR="17919" marT="17919" marB="17919">
                    <a:lnL w="6350" cap="flat" cmpd="sng" algn="ctr">
                      <a:no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xmlns="" val="10000"/>
                  </a:ext>
                </a:extLst>
              </a:tr>
              <a:tr h="0">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1"/>
                  </a:ext>
                </a:extLst>
              </a:tr>
              <a:tr h="0">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2"/>
                  </a:ext>
                </a:extLst>
              </a:tr>
              <a:tr h="0">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3"/>
                  </a:ext>
                </a:extLst>
              </a:tr>
              <a:tr h="0">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4"/>
                  </a:ext>
                </a:extLst>
              </a:tr>
            </a:tbl>
          </a:graphicData>
        </a:graphic>
      </p:graphicFrame>
      <p:pic>
        <p:nvPicPr>
          <p:cNvPr id="63" name="Picture 40"/>
          <p:cNvPicPr>
            <a:picLocks noChangeAspect="1" noChangeArrowheads="1"/>
          </p:cNvPicPr>
          <p:nvPr/>
        </p:nvPicPr>
        <p:blipFill rotWithShape="1">
          <a:blip r:embed="rId2" cstate="print">
            <a:extLst>
              <a:ext uri="{28A0092B-C50C-407E-A947-70E740481C1C}">
                <a14:useLocalDpi xmlns:a14="http://schemas.microsoft.com/office/drawing/2010/main"/>
              </a:ext>
            </a:extLst>
          </a:blip>
          <a:srcRect l="8875" t="13653" r="7587" b="13715"/>
          <a:stretch/>
        </p:blipFill>
        <p:spPr bwMode="auto">
          <a:xfrm>
            <a:off x="11282893" y="1762004"/>
            <a:ext cx="497778" cy="351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4" name="Picture 63"/>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tretch>
            <a:fillRect/>
          </a:stretch>
        </p:blipFill>
        <p:spPr>
          <a:xfrm>
            <a:off x="1902447" y="1775944"/>
            <a:ext cx="592739" cy="351740"/>
          </a:xfrm>
          <a:prstGeom prst="rect">
            <a:avLst/>
          </a:prstGeom>
        </p:spPr>
      </p:pic>
      <p:pic>
        <p:nvPicPr>
          <p:cNvPr id="65" name="Picture 64"/>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a:ext>
            </a:extLst>
          </a:blip>
          <a:stretch>
            <a:fillRect/>
          </a:stretch>
        </p:blipFill>
        <p:spPr>
          <a:xfrm>
            <a:off x="4246658" y="1780482"/>
            <a:ext cx="569341" cy="342664"/>
          </a:xfrm>
          <a:prstGeom prst="rect">
            <a:avLst/>
          </a:prstGeom>
        </p:spPr>
      </p:pic>
      <p:grpSp>
        <p:nvGrpSpPr>
          <p:cNvPr id="66" name="Group 43"/>
          <p:cNvGrpSpPr/>
          <p:nvPr/>
        </p:nvGrpSpPr>
        <p:grpSpPr>
          <a:xfrm>
            <a:off x="6602551" y="1790675"/>
            <a:ext cx="445817" cy="299033"/>
            <a:chOff x="4374833" y="1810640"/>
            <a:chExt cx="1828800" cy="1426464"/>
          </a:xfrm>
        </p:grpSpPr>
        <p:sp>
          <p:nvSpPr>
            <p:cNvPr id="67" name="Rectangle 66"/>
            <p:cNvSpPr/>
            <p:nvPr/>
          </p:nvSpPr>
          <p:spPr bwMode="auto">
            <a:xfrm>
              <a:off x="5021379" y="1810640"/>
              <a:ext cx="535709" cy="365823"/>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87" tIns="143350" rIns="179187" bIns="143350" numCol="1" spcCol="0" rtlCol="0" fromWordArt="0" anchor="t" anchorCtr="0" forceAA="0" compatLnSpc="1">
              <a:prstTxWarp prst="textNoShape">
                <a:avLst/>
              </a:prstTxWarp>
              <a:noAutofit/>
            </a:bodyPr>
            <a:lstStyle/>
            <a:p>
              <a:pPr algn="ctr" defTabSz="913478" fontAlgn="base">
                <a:spcBef>
                  <a:spcPct val="0"/>
                </a:spcBef>
                <a:spcAft>
                  <a:spcPct val="0"/>
                </a:spcAft>
                <a:defRPr/>
              </a:pPr>
              <a:endParaRPr lang="en-US" sz="2352" kern="0" dirty="0">
                <a:ln>
                  <a:solidFill>
                    <a:srgbClr val="FFFFFF">
                      <a:alpha val="0"/>
                    </a:srgbClr>
                  </a:solidFill>
                </a:ln>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68" name="Rectangle 67"/>
            <p:cNvSpPr/>
            <p:nvPr/>
          </p:nvSpPr>
          <p:spPr bwMode="auto">
            <a:xfrm>
              <a:off x="4374833" y="2961769"/>
              <a:ext cx="438912" cy="275335"/>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87" tIns="143350" rIns="179187" bIns="143350" numCol="1" spcCol="0" rtlCol="0" fromWordArt="0" anchor="t" anchorCtr="0" forceAA="0" compatLnSpc="1">
              <a:prstTxWarp prst="textNoShape">
                <a:avLst/>
              </a:prstTxWarp>
              <a:noAutofit/>
            </a:bodyPr>
            <a:lstStyle/>
            <a:p>
              <a:pPr algn="ctr" defTabSz="913478" fontAlgn="base">
                <a:spcBef>
                  <a:spcPct val="0"/>
                </a:spcBef>
                <a:spcAft>
                  <a:spcPct val="0"/>
                </a:spcAft>
                <a:defRPr/>
              </a:pPr>
              <a:endParaRPr lang="en-US" sz="2352" kern="0" dirty="0">
                <a:ln>
                  <a:solidFill>
                    <a:srgbClr val="FFFFFF">
                      <a:alpha val="0"/>
                    </a:srgbClr>
                  </a:solidFill>
                </a:ln>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69" name="Rectangle 68"/>
            <p:cNvSpPr/>
            <p:nvPr/>
          </p:nvSpPr>
          <p:spPr bwMode="auto">
            <a:xfrm>
              <a:off x="5764721" y="2961769"/>
              <a:ext cx="438912" cy="275335"/>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87" tIns="143350" rIns="179187" bIns="143350" numCol="1" spcCol="0" rtlCol="0" fromWordArt="0" anchor="t" anchorCtr="0" forceAA="0" compatLnSpc="1">
              <a:prstTxWarp prst="textNoShape">
                <a:avLst/>
              </a:prstTxWarp>
              <a:noAutofit/>
            </a:bodyPr>
            <a:lstStyle/>
            <a:p>
              <a:pPr algn="ctr" defTabSz="913478" fontAlgn="base">
                <a:spcBef>
                  <a:spcPct val="0"/>
                </a:spcBef>
                <a:spcAft>
                  <a:spcPct val="0"/>
                </a:spcAft>
                <a:defRPr/>
              </a:pPr>
              <a:endParaRPr lang="en-US" sz="2352" kern="0" dirty="0">
                <a:ln>
                  <a:solidFill>
                    <a:srgbClr val="FFFFFF">
                      <a:alpha val="0"/>
                    </a:srgbClr>
                  </a:solidFill>
                </a:ln>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70" name="Rectangle 69"/>
            <p:cNvSpPr/>
            <p:nvPr/>
          </p:nvSpPr>
          <p:spPr bwMode="auto">
            <a:xfrm>
              <a:off x="5301425" y="2961769"/>
              <a:ext cx="438912" cy="275335"/>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87" tIns="143350" rIns="179187" bIns="143350" numCol="1" spcCol="0" rtlCol="0" fromWordArt="0" anchor="t" anchorCtr="0" forceAA="0" compatLnSpc="1">
              <a:prstTxWarp prst="textNoShape">
                <a:avLst/>
              </a:prstTxWarp>
              <a:noAutofit/>
            </a:bodyPr>
            <a:lstStyle/>
            <a:p>
              <a:pPr algn="ctr" defTabSz="913478" fontAlgn="base">
                <a:spcBef>
                  <a:spcPct val="0"/>
                </a:spcBef>
                <a:spcAft>
                  <a:spcPct val="0"/>
                </a:spcAft>
                <a:defRPr/>
              </a:pPr>
              <a:endParaRPr lang="en-US" sz="2352" kern="0" dirty="0">
                <a:ln>
                  <a:solidFill>
                    <a:srgbClr val="FFFFFF">
                      <a:alpha val="0"/>
                    </a:srgbClr>
                  </a:solidFill>
                </a:ln>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71" name="Rectangle 70"/>
            <p:cNvSpPr/>
            <p:nvPr/>
          </p:nvSpPr>
          <p:spPr bwMode="auto">
            <a:xfrm>
              <a:off x="4838129" y="2961769"/>
              <a:ext cx="438912" cy="275335"/>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87" tIns="143350" rIns="179187" bIns="143350" numCol="1" spcCol="0" rtlCol="0" fromWordArt="0" anchor="t" anchorCtr="0" forceAA="0" compatLnSpc="1">
              <a:prstTxWarp prst="textNoShape">
                <a:avLst/>
              </a:prstTxWarp>
              <a:noAutofit/>
            </a:bodyPr>
            <a:lstStyle/>
            <a:p>
              <a:pPr algn="ctr" defTabSz="913478" fontAlgn="base">
                <a:spcBef>
                  <a:spcPct val="0"/>
                </a:spcBef>
                <a:spcAft>
                  <a:spcPct val="0"/>
                </a:spcAft>
                <a:defRPr/>
              </a:pPr>
              <a:endParaRPr lang="en-US" sz="2352" kern="0" dirty="0">
                <a:ln>
                  <a:solidFill>
                    <a:srgbClr val="FFFFFF">
                      <a:alpha val="0"/>
                    </a:srgbClr>
                  </a:solidFill>
                </a:ln>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72" name="Rectangle 71"/>
            <p:cNvSpPr/>
            <p:nvPr/>
          </p:nvSpPr>
          <p:spPr bwMode="auto">
            <a:xfrm>
              <a:off x="4594289" y="2411789"/>
              <a:ext cx="463296" cy="314654"/>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87" tIns="143350" rIns="179187" bIns="143350" numCol="1" spcCol="0" rtlCol="0" fromWordArt="0" anchor="t" anchorCtr="0" forceAA="0" compatLnSpc="1">
              <a:prstTxWarp prst="textNoShape">
                <a:avLst/>
              </a:prstTxWarp>
              <a:noAutofit/>
            </a:bodyPr>
            <a:lstStyle/>
            <a:p>
              <a:pPr algn="ctr" defTabSz="913478" fontAlgn="base">
                <a:spcBef>
                  <a:spcPct val="0"/>
                </a:spcBef>
                <a:spcAft>
                  <a:spcPct val="0"/>
                </a:spcAft>
                <a:defRPr/>
              </a:pPr>
              <a:endParaRPr lang="en-US" sz="2352" kern="0" dirty="0">
                <a:ln>
                  <a:solidFill>
                    <a:srgbClr val="FFFFFF">
                      <a:alpha val="0"/>
                    </a:srgbClr>
                  </a:solidFill>
                </a:ln>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73" name="Rectangle 72"/>
            <p:cNvSpPr/>
            <p:nvPr/>
          </p:nvSpPr>
          <p:spPr bwMode="auto">
            <a:xfrm>
              <a:off x="5520881" y="2411789"/>
              <a:ext cx="463296" cy="314654"/>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87" tIns="143350" rIns="179187" bIns="143350" numCol="1" spcCol="0" rtlCol="0" fromWordArt="0" anchor="t" anchorCtr="0" forceAA="0" compatLnSpc="1">
              <a:prstTxWarp prst="textNoShape">
                <a:avLst/>
              </a:prstTxWarp>
              <a:noAutofit/>
            </a:bodyPr>
            <a:lstStyle/>
            <a:p>
              <a:pPr algn="ctr" defTabSz="913478" fontAlgn="base">
                <a:spcBef>
                  <a:spcPct val="0"/>
                </a:spcBef>
                <a:spcAft>
                  <a:spcPct val="0"/>
                </a:spcAft>
                <a:defRPr/>
              </a:pPr>
              <a:endParaRPr lang="en-US" sz="2352" kern="0" dirty="0">
                <a:ln>
                  <a:solidFill>
                    <a:srgbClr val="FFFFFF">
                      <a:alpha val="0"/>
                    </a:srgbClr>
                  </a:solidFill>
                </a:ln>
                <a:gradFill>
                  <a:gsLst>
                    <a:gs pos="0">
                      <a:srgbClr val="FFFFFF"/>
                    </a:gs>
                    <a:gs pos="100000">
                      <a:srgbClr val="FFFFFF"/>
                    </a:gs>
                  </a:gsLst>
                  <a:lin ang="5400000" scaled="0"/>
                </a:gradFill>
                <a:latin typeface="Segoe UI Light"/>
                <a:ea typeface="Segoe UI" pitchFamily="34" charset="0"/>
                <a:cs typeface="Segoe UI" pitchFamily="34" charset="0"/>
              </a:endParaRPr>
            </a:p>
          </p:txBody>
        </p:sp>
        <p:cxnSp>
          <p:nvCxnSpPr>
            <p:cNvPr id="74" name="Elbow Connector 73"/>
            <p:cNvCxnSpPr>
              <a:stCxn id="67" idx="2"/>
              <a:endCxn id="73" idx="0"/>
            </p:cNvCxnSpPr>
            <p:nvPr/>
          </p:nvCxnSpPr>
          <p:spPr>
            <a:xfrm rot="16200000" flipH="1">
              <a:off x="5403218" y="2062478"/>
              <a:ext cx="235326" cy="463295"/>
            </a:xfrm>
            <a:prstGeom prst="bentConnector3">
              <a:avLst/>
            </a:prstGeom>
            <a:noFill/>
            <a:ln w="9525" cap="flat" cmpd="sng" algn="ctr">
              <a:solidFill>
                <a:sysClr val="window" lastClr="FFFFFF"/>
              </a:solidFill>
              <a:prstDash val="solid"/>
              <a:miter lim="800000"/>
              <a:headEnd type="none"/>
              <a:tailEnd type="none"/>
            </a:ln>
            <a:effectLst/>
          </p:spPr>
        </p:cxnSp>
        <p:cxnSp>
          <p:nvCxnSpPr>
            <p:cNvPr id="75" name="Straight Connector 31"/>
            <p:cNvCxnSpPr>
              <a:stCxn id="67" idx="2"/>
              <a:endCxn id="72" idx="0"/>
            </p:cNvCxnSpPr>
            <p:nvPr/>
          </p:nvCxnSpPr>
          <p:spPr>
            <a:xfrm rot="5400000">
              <a:off x="4939923" y="2062478"/>
              <a:ext cx="235326" cy="463297"/>
            </a:xfrm>
            <a:prstGeom prst="bentConnector3">
              <a:avLst>
                <a:gd name="adj1" fmla="val 50000"/>
              </a:avLst>
            </a:prstGeom>
            <a:noFill/>
            <a:ln w="9525" cap="flat" cmpd="sng" algn="ctr">
              <a:solidFill>
                <a:sysClr val="window" lastClr="FFFFFF"/>
              </a:solidFill>
              <a:prstDash val="solid"/>
              <a:miter lim="800000"/>
              <a:headEnd type="none"/>
              <a:tailEnd type="none"/>
            </a:ln>
            <a:effectLst/>
          </p:spPr>
        </p:cxnSp>
        <p:cxnSp>
          <p:nvCxnSpPr>
            <p:cNvPr id="76" name="Elbow Connector 75"/>
            <p:cNvCxnSpPr>
              <a:stCxn id="73" idx="2"/>
              <a:endCxn id="69" idx="0"/>
            </p:cNvCxnSpPr>
            <p:nvPr/>
          </p:nvCxnSpPr>
          <p:spPr>
            <a:xfrm rot="16200000" flipH="1">
              <a:off x="5750690" y="2728282"/>
              <a:ext cx="235326" cy="231648"/>
            </a:xfrm>
            <a:prstGeom prst="bentConnector3">
              <a:avLst/>
            </a:prstGeom>
            <a:noFill/>
            <a:ln w="9525" cap="flat" cmpd="sng" algn="ctr">
              <a:solidFill>
                <a:sysClr val="window" lastClr="FFFFFF"/>
              </a:solidFill>
              <a:prstDash val="solid"/>
              <a:miter lim="800000"/>
              <a:headEnd type="none"/>
              <a:tailEnd type="none"/>
            </a:ln>
            <a:effectLst/>
          </p:spPr>
        </p:cxnSp>
        <p:cxnSp>
          <p:nvCxnSpPr>
            <p:cNvPr id="77" name="Elbow Connector 76"/>
            <p:cNvCxnSpPr>
              <a:stCxn id="73" idx="2"/>
              <a:endCxn id="70" idx="0"/>
            </p:cNvCxnSpPr>
            <p:nvPr/>
          </p:nvCxnSpPr>
          <p:spPr>
            <a:xfrm rot="5400000">
              <a:off x="5519042" y="2728282"/>
              <a:ext cx="235326" cy="231648"/>
            </a:xfrm>
            <a:prstGeom prst="bentConnector3">
              <a:avLst/>
            </a:prstGeom>
            <a:noFill/>
            <a:ln w="9525" cap="flat" cmpd="sng" algn="ctr">
              <a:solidFill>
                <a:sysClr val="window" lastClr="FFFFFF"/>
              </a:solidFill>
              <a:prstDash val="solid"/>
              <a:miter lim="800000"/>
              <a:headEnd type="none"/>
              <a:tailEnd type="none"/>
            </a:ln>
            <a:effectLst/>
          </p:spPr>
        </p:cxnSp>
        <p:cxnSp>
          <p:nvCxnSpPr>
            <p:cNvPr id="78" name="Elbow Connector 77"/>
            <p:cNvCxnSpPr>
              <a:stCxn id="72" idx="2"/>
              <a:endCxn id="71" idx="0"/>
            </p:cNvCxnSpPr>
            <p:nvPr/>
          </p:nvCxnSpPr>
          <p:spPr>
            <a:xfrm rot="16200000" flipH="1">
              <a:off x="4824098" y="2728282"/>
              <a:ext cx="235326" cy="231648"/>
            </a:xfrm>
            <a:prstGeom prst="bentConnector3">
              <a:avLst/>
            </a:prstGeom>
            <a:noFill/>
            <a:ln w="9525" cap="flat" cmpd="sng" algn="ctr">
              <a:solidFill>
                <a:sysClr val="window" lastClr="FFFFFF"/>
              </a:solidFill>
              <a:prstDash val="solid"/>
              <a:miter lim="800000"/>
              <a:headEnd type="none"/>
              <a:tailEnd type="none"/>
            </a:ln>
            <a:effectLst/>
          </p:spPr>
        </p:cxnSp>
        <p:cxnSp>
          <p:nvCxnSpPr>
            <p:cNvPr id="79" name="Elbow Connector 78"/>
            <p:cNvCxnSpPr>
              <a:stCxn id="72" idx="2"/>
              <a:endCxn id="68" idx="0"/>
            </p:cNvCxnSpPr>
            <p:nvPr/>
          </p:nvCxnSpPr>
          <p:spPr>
            <a:xfrm rot="5400000">
              <a:off x="4592450" y="2728282"/>
              <a:ext cx="235326" cy="231648"/>
            </a:xfrm>
            <a:prstGeom prst="bentConnector3">
              <a:avLst/>
            </a:prstGeom>
            <a:noFill/>
            <a:ln w="9525" cap="flat" cmpd="sng" algn="ctr">
              <a:solidFill>
                <a:sysClr val="window" lastClr="FFFFFF"/>
              </a:solidFill>
              <a:prstDash val="solid"/>
              <a:miter lim="800000"/>
              <a:headEnd type="none"/>
              <a:tailEnd type="none"/>
            </a:ln>
            <a:effectLst/>
          </p:spPr>
        </p:cxnSp>
      </p:grpSp>
      <p:sp>
        <p:nvSpPr>
          <p:cNvPr id="80" name="Rectangle 79"/>
          <p:cNvSpPr/>
          <p:nvPr/>
        </p:nvSpPr>
        <p:spPr>
          <a:xfrm>
            <a:off x="5066310" y="2416978"/>
            <a:ext cx="6162344" cy="798567"/>
          </a:xfrm>
          <a:prstGeom prst="rect">
            <a:avLst/>
          </a:prstGeom>
        </p:spPr>
        <p:txBody>
          <a:bodyPr wrap="square">
            <a:spAutoFit/>
          </a:bodyPr>
          <a:lstStyle/>
          <a:p>
            <a:pPr defTabSz="913600" fontAlgn="base">
              <a:lnSpc>
                <a:spcPct val="125000"/>
              </a:lnSpc>
              <a:spcBef>
                <a:spcPct val="0"/>
              </a:spcBef>
              <a:spcAft>
                <a:spcPct val="0"/>
              </a:spcAft>
            </a:pPr>
            <a:r>
              <a:rPr lang="en-US" dirty="0">
                <a:solidFill>
                  <a:srgbClr val="5B9BD5"/>
                </a:solidFill>
                <a:latin typeface="Segoe UI Light"/>
              </a:rPr>
              <a:t>fully managed, scalable, queryable, schemafree JSON document database service for modern applications</a:t>
            </a:r>
          </a:p>
        </p:txBody>
      </p:sp>
      <p:sp>
        <p:nvSpPr>
          <p:cNvPr id="81" name="Isosceles Triangle 80"/>
          <p:cNvSpPr/>
          <p:nvPr/>
        </p:nvSpPr>
        <p:spPr bwMode="auto">
          <a:xfrm>
            <a:off x="5144810" y="2311265"/>
            <a:ext cx="238952" cy="114341"/>
          </a:xfrm>
          <a:prstGeom prst="triangle">
            <a:avLst/>
          </a:prstGeom>
          <a:solidFill>
            <a:srgbClr val="5B9BD5"/>
          </a:solidFill>
          <a:ln w="6350" cap="flat" cmpd="sng" algn="ctr">
            <a:noFill/>
            <a:prstDash val="solid"/>
            <a:miter lim="800000"/>
            <a:headEnd type="none" w="med" len="med"/>
            <a:tailEnd type="none" w="med" len="med"/>
          </a:ln>
          <a:effec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1591755" fontAlgn="base">
              <a:defRPr/>
            </a:pPr>
            <a:endParaRPr lang="en-US" sz="1961" kern="0" dirty="0" err="1">
              <a:ln>
                <a:solidFill>
                  <a:srgbClr val="FFFFFF">
                    <a:alpha val="0"/>
                  </a:srgbClr>
                </a:solidFill>
              </a:ln>
              <a:solidFill>
                <a:srgbClr val="FFFFFF"/>
              </a:solidFill>
              <a:latin typeface="Segoe UI Light"/>
            </a:endParaRPr>
          </a:p>
        </p:txBody>
      </p:sp>
      <p:sp>
        <p:nvSpPr>
          <p:cNvPr id="82" name="Rectangle 81"/>
          <p:cNvSpPr/>
          <p:nvPr/>
        </p:nvSpPr>
        <p:spPr bwMode="auto">
          <a:xfrm>
            <a:off x="394841" y="3683826"/>
            <a:ext cx="6843740" cy="326692"/>
          </a:xfrm>
          <a:prstGeom prst="rect">
            <a:avLst/>
          </a:prstGeom>
          <a:solidFill>
            <a:srgbClr val="2687CE"/>
          </a:solidFill>
          <a:ln w="6350" cap="flat" cmpd="sng" algn="ctr">
            <a:solidFill>
              <a:srgbClr val="2687CE"/>
            </a:solidFill>
            <a:prstDash val="solid"/>
            <a:miter lim="800000"/>
            <a:headEnd type="none" w="med" len="med"/>
            <a:tailEnd type="none" w="med" len="med"/>
          </a:ln>
          <a:effec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1591755" fontAlgn="base">
              <a:defRPr/>
            </a:pPr>
            <a:endParaRPr lang="en-US" sz="1961" kern="0" dirty="0" err="1">
              <a:ln>
                <a:solidFill>
                  <a:srgbClr val="FFFFFF">
                    <a:alpha val="0"/>
                  </a:srgbClr>
                </a:solidFill>
              </a:ln>
              <a:solidFill>
                <a:srgbClr val="FFFFFF"/>
              </a:solidFill>
              <a:latin typeface="Segoe UI Light"/>
            </a:endParaRPr>
          </a:p>
        </p:txBody>
      </p:sp>
      <p:sp>
        <p:nvSpPr>
          <p:cNvPr id="83" name="Rectangle 82"/>
          <p:cNvSpPr/>
          <p:nvPr/>
        </p:nvSpPr>
        <p:spPr bwMode="auto">
          <a:xfrm>
            <a:off x="394841" y="3217091"/>
            <a:ext cx="6843740" cy="326692"/>
          </a:xfrm>
          <a:prstGeom prst="rect">
            <a:avLst/>
          </a:prstGeom>
          <a:solidFill>
            <a:srgbClr val="2687CE"/>
          </a:solidFill>
          <a:ln w="6350" cap="flat" cmpd="sng" algn="ctr">
            <a:solidFill>
              <a:srgbClr val="2687CE"/>
            </a:solidFill>
            <a:prstDash val="solid"/>
            <a:miter lim="800000"/>
            <a:headEnd type="none" w="med" len="med"/>
            <a:tailEnd type="none" w="med" len="med"/>
          </a:ln>
          <a:effec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1591755" fontAlgn="base">
              <a:defRPr/>
            </a:pPr>
            <a:endParaRPr lang="en-US" sz="1961" kern="0" dirty="0" err="1">
              <a:ln>
                <a:solidFill>
                  <a:srgbClr val="FFFFFF">
                    <a:alpha val="0"/>
                  </a:srgbClr>
                </a:solidFill>
              </a:ln>
              <a:solidFill>
                <a:srgbClr val="FFFFFF"/>
              </a:solidFill>
              <a:latin typeface="Segoe UI Light"/>
            </a:endParaRPr>
          </a:p>
        </p:txBody>
      </p:sp>
      <p:sp>
        <p:nvSpPr>
          <p:cNvPr id="84" name="Rectangle 83"/>
          <p:cNvSpPr/>
          <p:nvPr/>
        </p:nvSpPr>
        <p:spPr bwMode="auto">
          <a:xfrm>
            <a:off x="394839" y="2750355"/>
            <a:ext cx="4560803" cy="326692"/>
          </a:xfrm>
          <a:prstGeom prst="rect">
            <a:avLst/>
          </a:pr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algn="ctr" defTabSz="913652" fontAlgn="base">
              <a:lnSpc>
                <a:spcPct val="90000"/>
              </a:lnSpc>
              <a:spcBef>
                <a:spcPct val="0"/>
              </a:spcBef>
              <a:spcAft>
                <a:spcPct val="0"/>
              </a:spcAft>
              <a:defRPr/>
            </a:pPr>
            <a:endParaRPr lang="en-US" sz="2352" kern="0" dirty="0" err="1">
              <a:solidFill>
                <a:srgbClr val="FFFFFF">
                  <a:lumMod val="85000"/>
                </a:srgbClr>
              </a:solidFill>
              <a:latin typeface="Segoe UI Light"/>
              <a:ea typeface="Segoe UI" pitchFamily="34" charset="0"/>
              <a:cs typeface="Segoe UI" pitchFamily="34" charset="0"/>
            </a:endParaRPr>
          </a:p>
        </p:txBody>
      </p:sp>
      <p:sp>
        <p:nvSpPr>
          <p:cNvPr id="85" name="TextBox 84"/>
          <p:cNvSpPr txBox="1"/>
          <p:nvPr/>
        </p:nvSpPr>
        <p:spPr>
          <a:xfrm>
            <a:off x="288283" y="2637637"/>
            <a:ext cx="2437584" cy="543742"/>
          </a:xfrm>
          <a:prstGeom prst="rect">
            <a:avLst/>
          </a:prstGeom>
          <a:noFill/>
        </p:spPr>
        <p:txBody>
          <a:bodyPr wrap="none" lIns="179212" tIns="143371" rIns="179212" bIns="143371" rtlCol="0">
            <a:spAutoFit/>
          </a:bodyPr>
          <a:lstStyle/>
          <a:p>
            <a:pPr defTabSz="913917">
              <a:lnSpc>
                <a:spcPct val="90000"/>
              </a:lnSpc>
            </a:pPr>
            <a:r>
              <a:rPr lang="en-US" dirty="0">
                <a:gradFill>
                  <a:gsLst>
                    <a:gs pos="0">
                      <a:prstClr val="white"/>
                    </a:gs>
                    <a:gs pos="100000">
                      <a:prstClr val="white"/>
                    </a:gs>
                  </a:gsLst>
                  <a:lin ang="5400000" scaled="1"/>
                </a:gradFill>
                <a:latin typeface="Segoe UI Light"/>
              </a:rPr>
              <a:t>fully featured RDBMS</a:t>
            </a:r>
          </a:p>
        </p:txBody>
      </p:sp>
      <p:sp>
        <p:nvSpPr>
          <p:cNvPr id="86" name="TextBox 85"/>
          <p:cNvSpPr txBox="1"/>
          <p:nvPr/>
        </p:nvSpPr>
        <p:spPr>
          <a:xfrm>
            <a:off x="288281" y="3111801"/>
            <a:ext cx="2718070" cy="543742"/>
          </a:xfrm>
          <a:prstGeom prst="rect">
            <a:avLst/>
          </a:prstGeom>
          <a:noFill/>
        </p:spPr>
        <p:txBody>
          <a:bodyPr wrap="none" lIns="179212" tIns="143371" rIns="179212" bIns="143371" rtlCol="0">
            <a:spAutoFit/>
          </a:bodyPr>
          <a:lstStyle/>
          <a:p>
            <a:pPr defTabSz="913917">
              <a:lnSpc>
                <a:spcPct val="90000"/>
              </a:lnSpc>
            </a:pPr>
            <a:r>
              <a:rPr lang="en-US" dirty="0">
                <a:solidFill>
                  <a:prstClr val="white"/>
                </a:solidFill>
                <a:latin typeface="Segoe UI Light"/>
              </a:rPr>
              <a:t>transactional processing</a:t>
            </a:r>
          </a:p>
        </p:txBody>
      </p:sp>
      <p:sp>
        <p:nvSpPr>
          <p:cNvPr id="87" name="TextBox 86"/>
          <p:cNvSpPr txBox="1"/>
          <p:nvPr/>
        </p:nvSpPr>
        <p:spPr>
          <a:xfrm>
            <a:off x="288281" y="3599292"/>
            <a:ext cx="1403556" cy="538841"/>
          </a:xfrm>
          <a:prstGeom prst="rect">
            <a:avLst/>
          </a:prstGeom>
          <a:noFill/>
        </p:spPr>
        <p:txBody>
          <a:bodyPr wrap="none" lIns="179212" tIns="143371" rIns="179212" bIns="143371" rtlCol="0">
            <a:spAutoFit/>
          </a:bodyPr>
          <a:lstStyle/>
          <a:p>
            <a:pPr defTabSz="913917">
              <a:lnSpc>
                <a:spcPct val="90000"/>
              </a:lnSpc>
            </a:pPr>
            <a:r>
              <a:rPr lang="en-US" dirty="0">
                <a:solidFill>
                  <a:prstClr val="white"/>
                </a:solidFill>
                <a:latin typeface="Segoe UI Light"/>
              </a:rPr>
              <a:t>rich query </a:t>
            </a:r>
          </a:p>
        </p:txBody>
      </p:sp>
      <p:sp>
        <p:nvSpPr>
          <p:cNvPr id="88" name="Rectangle 87"/>
          <p:cNvSpPr/>
          <p:nvPr/>
        </p:nvSpPr>
        <p:spPr bwMode="auto">
          <a:xfrm>
            <a:off x="2705367" y="4617298"/>
            <a:ext cx="9140694" cy="326692"/>
          </a:xfrm>
          <a:prstGeom prst="rect">
            <a:avLst/>
          </a:prstGeom>
          <a:solidFill>
            <a:srgbClr val="2687CE"/>
          </a:solidFill>
          <a:ln w="6350" cap="flat" cmpd="sng" algn="ctr">
            <a:solidFill>
              <a:srgbClr val="2687CE"/>
            </a:solidFill>
            <a:prstDash val="solid"/>
            <a:miter lim="800000"/>
            <a:headEnd type="none" w="med" len="med"/>
            <a:tailEnd type="none" w="med" len="med"/>
          </a:ln>
          <a:effec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1591755" fontAlgn="base">
              <a:defRPr/>
            </a:pPr>
            <a:endParaRPr lang="en-US" sz="1961" kern="0" dirty="0" err="1">
              <a:ln>
                <a:solidFill>
                  <a:srgbClr val="FFFFFF">
                    <a:alpha val="0"/>
                  </a:srgbClr>
                </a:solidFill>
              </a:ln>
              <a:solidFill>
                <a:srgbClr val="FFFFFF"/>
              </a:solidFill>
              <a:latin typeface="Segoe UI Light"/>
            </a:endParaRPr>
          </a:p>
        </p:txBody>
      </p:sp>
      <p:sp>
        <p:nvSpPr>
          <p:cNvPr id="89" name="Rectangle 88"/>
          <p:cNvSpPr/>
          <p:nvPr/>
        </p:nvSpPr>
        <p:spPr bwMode="auto">
          <a:xfrm>
            <a:off x="2705368" y="4150562"/>
            <a:ext cx="9140693" cy="326692"/>
          </a:xfrm>
          <a:prstGeom prst="rect">
            <a:avLst/>
          </a:prstGeom>
          <a:solidFill>
            <a:srgbClr val="2687CE"/>
          </a:solidFill>
          <a:ln w="6350" cap="flat" cmpd="sng" algn="ctr">
            <a:solidFill>
              <a:srgbClr val="2687CE"/>
            </a:solidFill>
            <a:prstDash val="solid"/>
            <a:miter lim="800000"/>
            <a:headEnd type="none" w="med" len="med"/>
            <a:tailEnd type="none" w="med" len="med"/>
          </a:ln>
          <a:effec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1591755" fontAlgn="base">
              <a:defRPr/>
            </a:pPr>
            <a:endParaRPr lang="en-US" sz="1961" kern="0" dirty="0" err="1">
              <a:ln>
                <a:solidFill>
                  <a:srgbClr val="FFFFFF">
                    <a:alpha val="0"/>
                  </a:srgbClr>
                </a:solidFill>
              </a:ln>
              <a:solidFill>
                <a:srgbClr val="FFFFFF"/>
              </a:solidFill>
              <a:latin typeface="Segoe UI Light"/>
            </a:endParaRPr>
          </a:p>
        </p:txBody>
      </p:sp>
      <p:sp>
        <p:nvSpPr>
          <p:cNvPr id="90" name="TextBox 89"/>
          <p:cNvSpPr txBox="1"/>
          <p:nvPr/>
        </p:nvSpPr>
        <p:spPr>
          <a:xfrm>
            <a:off x="6560347" y="4063038"/>
            <a:ext cx="5285713" cy="543742"/>
          </a:xfrm>
          <a:prstGeom prst="rect">
            <a:avLst/>
          </a:prstGeom>
          <a:noFill/>
        </p:spPr>
        <p:txBody>
          <a:bodyPr wrap="square" lIns="179212" tIns="143371" rIns="179212" bIns="143371" rtlCol="0">
            <a:spAutoFit/>
          </a:bodyPr>
          <a:lstStyle/>
          <a:p>
            <a:pPr algn="r" defTabSz="913917">
              <a:lnSpc>
                <a:spcPct val="90000"/>
              </a:lnSpc>
            </a:pPr>
            <a:r>
              <a:rPr lang="en-US" dirty="0">
                <a:solidFill>
                  <a:prstClr val="white"/>
                </a:solidFill>
                <a:latin typeface="Segoe UI Light"/>
              </a:rPr>
              <a:t>managed as a service</a:t>
            </a:r>
          </a:p>
        </p:txBody>
      </p:sp>
      <p:sp>
        <p:nvSpPr>
          <p:cNvPr id="91" name="TextBox 90"/>
          <p:cNvSpPr txBox="1"/>
          <p:nvPr/>
        </p:nvSpPr>
        <p:spPr>
          <a:xfrm>
            <a:off x="8532826" y="4503648"/>
            <a:ext cx="3313234" cy="543742"/>
          </a:xfrm>
          <a:prstGeom prst="rect">
            <a:avLst/>
          </a:prstGeom>
          <a:noFill/>
        </p:spPr>
        <p:txBody>
          <a:bodyPr wrap="square" lIns="179212" tIns="143371" rIns="179212" bIns="143371" rtlCol="0">
            <a:spAutoFit/>
          </a:bodyPr>
          <a:lstStyle/>
          <a:p>
            <a:pPr algn="r" defTabSz="913917">
              <a:lnSpc>
                <a:spcPct val="90000"/>
              </a:lnSpc>
            </a:pPr>
            <a:r>
              <a:rPr lang="en-US" dirty="0">
                <a:solidFill>
                  <a:prstClr val="white"/>
                </a:solidFill>
                <a:latin typeface="Segoe UI Light"/>
              </a:rPr>
              <a:t>elastic scale</a:t>
            </a:r>
          </a:p>
        </p:txBody>
      </p:sp>
      <p:sp>
        <p:nvSpPr>
          <p:cNvPr id="92" name="Rectangle 91"/>
          <p:cNvSpPr/>
          <p:nvPr/>
        </p:nvSpPr>
        <p:spPr bwMode="auto">
          <a:xfrm>
            <a:off x="5015152" y="5550770"/>
            <a:ext cx="6830912" cy="326692"/>
          </a:xfrm>
          <a:prstGeom prst="rect">
            <a:avLst/>
          </a:prstGeom>
          <a:solidFill>
            <a:srgbClr val="2687CE"/>
          </a:solidFill>
          <a:ln w="6350" cap="flat" cmpd="sng" algn="ctr">
            <a:solidFill>
              <a:srgbClr val="2687CE"/>
            </a:solidFill>
            <a:prstDash val="solid"/>
            <a:miter lim="800000"/>
            <a:headEnd type="none" w="med" len="med"/>
            <a:tailEnd type="none" w="med" len="med"/>
          </a:ln>
          <a:effec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1591755" fontAlgn="base">
              <a:defRPr/>
            </a:pPr>
            <a:endParaRPr lang="en-US" sz="1961" kern="0" dirty="0" err="1">
              <a:ln>
                <a:solidFill>
                  <a:srgbClr val="FFFFFF">
                    <a:alpha val="0"/>
                  </a:srgbClr>
                </a:solidFill>
              </a:ln>
              <a:solidFill>
                <a:srgbClr val="FFFFFF"/>
              </a:solidFill>
              <a:latin typeface="Segoe UI Light"/>
            </a:endParaRPr>
          </a:p>
        </p:txBody>
      </p:sp>
      <p:sp>
        <p:nvSpPr>
          <p:cNvPr id="93" name="Rectangle 92"/>
          <p:cNvSpPr/>
          <p:nvPr/>
        </p:nvSpPr>
        <p:spPr bwMode="auto">
          <a:xfrm>
            <a:off x="5015152" y="5084374"/>
            <a:ext cx="6830912" cy="326692"/>
          </a:xfrm>
          <a:prstGeom prst="rect">
            <a:avLst/>
          </a:prstGeom>
          <a:solidFill>
            <a:srgbClr val="2687CE"/>
          </a:solidFill>
          <a:ln w="6350" cap="flat" cmpd="sng" algn="ctr">
            <a:solidFill>
              <a:srgbClr val="2687CE"/>
            </a:solidFill>
            <a:prstDash val="solid"/>
            <a:miter lim="800000"/>
            <a:headEnd type="none" w="med" len="med"/>
            <a:tailEnd type="none" w="med" len="med"/>
          </a:ln>
          <a:effec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1591755" fontAlgn="base">
              <a:defRPr/>
            </a:pPr>
            <a:endParaRPr lang="en-US" sz="1961" kern="0" dirty="0" err="1">
              <a:ln>
                <a:solidFill>
                  <a:srgbClr val="FFFFFF">
                    <a:alpha val="0"/>
                  </a:srgbClr>
                </a:solidFill>
              </a:ln>
              <a:solidFill>
                <a:srgbClr val="FFFFFF"/>
              </a:solidFill>
              <a:latin typeface="Segoe UI Light"/>
            </a:endParaRPr>
          </a:p>
        </p:txBody>
      </p:sp>
      <p:sp>
        <p:nvSpPr>
          <p:cNvPr id="94" name="TextBox 93"/>
          <p:cNvSpPr txBox="1"/>
          <p:nvPr/>
        </p:nvSpPr>
        <p:spPr>
          <a:xfrm>
            <a:off x="7094507" y="5467811"/>
            <a:ext cx="4751554" cy="543742"/>
          </a:xfrm>
          <a:prstGeom prst="rect">
            <a:avLst/>
          </a:prstGeom>
          <a:noFill/>
        </p:spPr>
        <p:txBody>
          <a:bodyPr wrap="square" lIns="179212" tIns="143371" rIns="179212" bIns="143371" rtlCol="0">
            <a:spAutoFit/>
          </a:bodyPr>
          <a:lstStyle/>
          <a:p>
            <a:pPr algn="r" defTabSz="913917">
              <a:lnSpc>
                <a:spcPct val="90000"/>
              </a:lnSpc>
            </a:pPr>
            <a:r>
              <a:rPr lang="en-US" dirty="0">
                <a:solidFill>
                  <a:prstClr val="white"/>
                </a:solidFill>
                <a:latin typeface="Segoe UI Light"/>
              </a:rPr>
              <a:t>internet accessible http/rest</a:t>
            </a:r>
          </a:p>
        </p:txBody>
      </p:sp>
      <p:sp>
        <p:nvSpPr>
          <p:cNvPr id="95" name="TextBox 94"/>
          <p:cNvSpPr txBox="1"/>
          <p:nvPr/>
        </p:nvSpPr>
        <p:spPr>
          <a:xfrm>
            <a:off x="7734489" y="4980801"/>
            <a:ext cx="4111565" cy="543742"/>
          </a:xfrm>
          <a:prstGeom prst="rect">
            <a:avLst/>
          </a:prstGeom>
          <a:noFill/>
        </p:spPr>
        <p:txBody>
          <a:bodyPr wrap="square" lIns="179212" tIns="143371" rIns="179212" bIns="143371" rtlCol="0">
            <a:spAutoFit/>
          </a:bodyPr>
          <a:lstStyle/>
          <a:p>
            <a:pPr algn="r" defTabSz="913917">
              <a:lnSpc>
                <a:spcPct val="90000"/>
              </a:lnSpc>
            </a:pPr>
            <a:r>
              <a:rPr lang="en-US" dirty="0">
                <a:solidFill>
                  <a:prstClr val="white"/>
                </a:solidFill>
                <a:latin typeface="Segoe UI Light"/>
              </a:rPr>
              <a:t>schema-free data model</a:t>
            </a:r>
          </a:p>
        </p:txBody>
      </p:sp>
      <p:sp>
        <p:nvSpPr>
          <p:cNvPr id="96" name="Rectangle 95"/>
          <p:cNvSpPr/>
          <p:nvPr/>
        </p:nvSpPr>
        <p:spPr bwMode="auto">
          <a:xfrm>
            <a:off x="7408044" y="6017507"/>
            <a:ext cx="4438019" cy="326692"/>
          </a:xfrm>
          <a:prstGeom prst="rect">
            <a:avLst/>
          </a:pr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algn="ctr" defTabSz="913652" fontAlgn="base">
              <a:lnSpc>
                <a:spcPct val="90000"/>
              </a:lnSpc>
              <a:spcBef>
                <a:spcPct val="0"/>
              </a:spcBef>
              <a:spcAft>
                <a:spcPct val="0"/>
              </a:spcAft>
              <a:defRPr/>
            </a:pPr>
            <a:endParaRPr lang="en-US" sz="2352" kern="0" dirty="0" err="1">
              <a:solidFill>
                <a:srgbClr val="FFFFFF">
                  <a:lumMod val="85000"/>
                </a:srgbClr>
              </a:solidFill>
              <a:latin typeface="Segoe UI Light"/>
              <a:ea typeface="Segoe UI" pitchFamily="34" charset="0"/>
              <a:cs typeface="Segoe UI" pitchFamily="34" charset="0"/>
            </a:endParaRPr>
          </a:p>
        </p:txBody>
      </p:sp>
      <p:sp>
        <p:nvSpPr>
          <p:cNvPr id="97" name="TextBox 96"/>
          <p:cNvSpPr txBox="1"/>
          <p:nvPr/>
        </p:nvSpPr>
        <p:spPr>
          <a:xfrm>
            <a:off x="8492252" y="5913932"/>
            <a:ext cx="3353802" cy="543742"/>
          </a:xfrm>
          <a:prstGeom prst="rect">
            <a:avLst/>
          </a:prstGeom>
          <a:noFill/>
        </p:spPr>
        <p:txBody>
          <a:bodyPr wrap="square" lIns="179212" tIns="143371" rIns="179212" bIns="143371" rtlCol="0">
            <a:spAutoFit/>
          </a:bodyPr>
          <a:lstStyle>
            <a:defPPr>
              <a:defRPr lang="en-US"/>
            </a:defPPr>
            <a:lvl1pPr>
              <a:lnSpc>
                <a:spcPct val="90000"/>
              </a:lnSpc>
              <a:defRPr>
                <a:solidFill>
                  <a:schemeClr val="bg2">
                    <a:lumMod val="75000"/>
                  </a:schemeClr>
                </a:solidFill>
              </a:defRPr>
            </a:lvl1pPr>
          </a:lstStyle>
          <a:p>
            <a:pPr algn="r" defTabSz="913917"/>
            <a:r>
              <a:rPr lang="en-US" dirty="0">
                <a:solidFill>
                  <a:prstClr val="white"/>
                </a:solidFill>
                <a:latin typeface="Segoe UI Light"/>
              </a:rPr>
              <a:t>arbitrary data formats</a:t>
            </a:r>
          </a:p>
        </p:txBody>
      </p:sp>
    </p:spTree>
    <p:extLst>
      <p:ext uri="{BB962C8B-B14F-4D97-AF65-F5344CB8AC3E}">
        <p14:creationId xmlns:p14="http://schemas.microsoft.com/office/powerpoint/2010/main" val="1995361778"/>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lstStyle/>
          <a:p>
            <a:r>
              <a:rPr lang="en-US" dirty="0"/>
              <a:t>A Server </a:t>
            </a:r>
            <a:r>
              <a:rPr lang="en-US" dirty="0" smtClean="0"/>
              <a:t>is not a machine</a:t>
            </a:r>
            <a:endParaRPr lang="en-US" dirty="0"/>
          </a:p>
        </p:txBody>
      </p:sp>
      <p:grpSp>
        <p:nvGrpSpPr>
          <p:cNvPr id="24" name="Group 23"/>
          <p:cNvGrpSpPr/>
          <p:nvPr/>
        </p:nvGrpSpPr>
        <p:grpSpPr>
          <a:xfrm>
            <a:off x="3083808" y="1866787"/>
            <a:ext cx="6024385" cy="4321888"/>
            <a:chOff x="2617694" y="1866787"/>
            <a:chExt cx="6024385" cy="4321888"/>
          </a:xfrm>
        </p:grpSpPr>
        <p:grpSp>
          <p:nvGrpSpPr>
            <p:cNvPr id="15" name="Group 14"/>
            <p:cNvGrpSpPr/>
            <p:nvPr/>
          </p:nvGrpSpPr>
          <p:grpSpPr>
            <a:xfrm>
              <a:off x="2617694" y="1866787"/>
              <a:ext cx="5749661" cy="4321888"/>
              <a:chOff x="2413000" y="1055545"/>
              <a:chExt cx="7352849" cy="5526968"/>
            </a:xfrm>
          </p:grpSpPr>
          <p:grpSp>
            <p:nvGrpSpPr>
              <p:cNvPr id="16" name="Group 15"/>
              <p:cNvGrpSpPr/>
              <p:nvPr/>
            </p:nvGrpSpPr>
            <p:grpSpPr>
              <a:xfrm>
                <a:off x="2413000" y="1055545"/>
                <a:ext cx="7352849" cy="2520000"/>
                <a:chOff x="2413000" y="1055545"/>
                <a:chExt cx="7352849" cy="2520000"/>
              </a:xfrm>
            </p:grpSpPr>
            <p:sp>
              <p:nvSpPr>
                <p:cNvPr id="21" name="Chevron 20"/>
                <p:cNvSpPr/>
                <p:nvPr/>
              </p:nvSpPr>
              <p:spPr bwMode="auto">
                <a:xfrm>
                  <a:off x="5375039" y="1594584"/>
                  <a:ext cx="1441922" cy="1441922"/>
                </a:xfrm>
                <a:prstGeom prst="chevron">
                  <a:avLst/>
                </a:prstGeom>
                <a:solidFill>
                  <a:schemeClr val="accent5"/>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a:gradFill>
                      <a:gsLst>
                        <a:gs pos="0">
                          <a:srgbClr val="FFFFFF"/>
                        </a:gs>
                        <a:gs pos="100000">
                          <a:srgbClr val="FFFFFF"/>
                        </a:gs>
                      </a:gsLst>
                      <a:lin ang="5400000" scaled="0"/>
                    </a:gradFill>
                  </a:endParaRPr>
                </a:p>
              </p:txBody>
            </p:sp>
            <p:sp>
              <p:nvSpPr>
                <p:cNvPr id="22" name="Rectangle 21"/>
                <p:cNvSpPr/>
                <p:nvPr/>
              </p:nvSpPr>
              <p:spPr bwMode="auto">
                <a:xfrm>
                  <a:off x="2413000" y="1055545"/>
                  <a:ext cx="2520000" cy="2520000"/>
                </a:xfrm>
                <a:prstGeom prst="rect">
                  <a:avLst/>
                </a:prstGeom>
                <a:solidFill>
                  <a:schemeClr val="accent5"/>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200" b="1" dirty="0">
                      <a:gradFill>
                        <a:gsLst>
                          <a:gs pos="0">
                            <a:srgbClr val="FFFFFF"/>
                          </a:gs>
                          <a:gs pos="100000">
                            <a:srgbClr val="FFFFFF"/>
                          </a:gs>
                        </a:gsLst>
                        <a:lin ang="5400000" scaled="0"/>
                      </a:gradFill>
                      <a:latin typeface="+mj-lt"/>
                    </a:rPr>
                    <a:t>SQL</a:t>
                  </a:r>
                  <a:r>
                    <a:rPr lang="en-US" sz="3600" b="1" dirty="0">
                      <a:gradFill>
                        <a:gsLst>
                          <a:gs pos="0">
                            <a:srgbClr val="FFFFFF"/>
                          </a:gs>
                          <a:gs pos="100000">
                            <a:srgbClr val="FFFFFF"/>
                          </a:gs>
                        </a:gsLst>
                        <a:lin ang="5400000" scaled="0"/>
                      </a:gradFill>
                      <a:latin typeface="+mj-lt"/>
                    </a:rPr>
                    <a:t> Server</a:t>
                  </a:r>
                </a:p>
              </p:txBody>
            </p:sp>
            <p:sp>
              <p:nvSpPr>
                <p:cNvPr id="23" name="Rectangle 22"/>
                <p:cNvSpPr/>
                <p:nvPr/>
              </p:nvSpPr>
              <p:spPr bwMode="auto">
                <a:xfrm>
                  <a:off x="7245849" y="1055545"/>
                  <a:ext cx="2520000" cy="2520000"/>
                </a:xfrm>
                <a:prstGeom prst="rect">
                  <a:avLst/>
                </a:prstGeom>
                <a:solidFill>
                  <a:schemeClr val="accent5"/>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200" b="1" dirty="0">
                      <a:gradFill>
                        <a:gsLst>
                          <a:gs pos="0">
                            <a:srgbClr val="FFFFFF"/>
                          </a:gs>
                          <a:gs pos="100000">
                            <a:srgbClr val="FFFFFF"/>
                          </a:gs>
                        </a:gsLst>
                        <a:lin ang="5400000" scaled="0"/>
                      </a:gradFill>
                      <a:latin typeface="+mj-lt"/>
                    </a:rPr>
                    <a:t>Machine</a:t>
                  </a:r>
                </a:p>
              </p:txBody>
            </p:sp>
          </p:grpSp>
          <p:grpSp>
            <p:nvGrpSpPr>
              <p:cNvPr id="17" name="Group 16"/>
              <p:cNvGrpSpPr/>
              <p:nvPr/>
            </p:nvGrpSpPr>
            <p:grpSpPr>
              <a:xfrm>
                <a:off x="2415552" y="4062513"/>
                <a:ext cx="7350295" cy="2520000"/>
                <a:chOff x="2415552" y="3539999"/>
                <a:chExt cx="7350295" cy="2520000"/>
              </a:xfrm>
            </p:grpSpPr>
            <p:sp>
              <p:nvSpPr>
                <p:cNvPr id="18" name="Chevron 17"/>
                <p:cNvSpPr/>
                <p:nvPr/>
              </p:nvSpPr>
              <p:spPr bwMode="auto">
                <a:xfrm>
                  <a:off x="5375039" y="4079038"/>
                  <a:ext cx="1441922" cy="1441922"/>
                </a:xfrm>
                <a:prstGeom prst="chevron">
                  <a:avLst/>
                </a:prstGeom>
                <a:solidFill>
                  <a:schemeClr val="accent2"/>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a:gradFill>
                      <a:gsLst>
                        <a:gs pos="0">
                          <a:srgbClr val="FFFFFF"/>
                        </a:gs>
                        <a:gs pos="100000">
                          <a:srgbClr val="FFFFFF"/>
                        </a:gs>
                      </a:gsLst>
                      <a:lin ang="5400000" scaled="0"/>
                    </a:gradFill>
                  </a:endParaRPr>
                </a:p>
              </p:txBody>
            </p:sp>
            <p:sp>
              <p:nvSpPr>
                <p:cNvPr id="19" name="Rectangle 18"/>
                <p:cNvSpPr/>
                <p:nvPr/>
              </p:nvSpPr>
              <p:spPr bwMode="auto">
                <a:xfrm>
                  <a:off x="2415552" y="3539999"/>
                  <a:ext cx="2520000" cy="2520000"/>
                </a:xfrm>
                <a:prstGeom prst="rect">
                  <a:avLst/>
                </a:prstGeom>
                <a:solidFill>
                  <a:schemeClr val="accent2"/>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200" b="1" dirty="0">
                      <a:gradFill>
                        <a:gsLst>
                          <a:gs pos="0">
                            <a:srgbClr val="FFFFFF"/>
                          </a:gs>
                          <a:gs pos="100000">
                            <a:srgbClr val="FFFFFF"/>
                          </a:gs>
                        </a:gsLst>
                        <a:lin ang="5400000" scaled="0"/>
                      </a:gradFill>
                      <a:latin typeface="+mj-lt"/>
                    </a:rPr>
                    <a:t>Azure</a:t>
                  </a:r>
                </a:p>
                <a:p>
                  <a:pPr algn="ctr" defTabSz="914099"/>
                  <a:r>
                    <a:rPr lang="en-US" sz="3200" b="1" dirty="0">
                      <a:gradFill>
                        <a:gsLst>
                          <a:gs pos="0">
                            <a:srgbClr val="FFFFFF"/>
                          </a:gs>
                          <a:gs pos="100000">
                            <a:srgbClr val="FFFFFF"/>
                          </a:gs>
                        </a:gsLst>
                        <a:lin ang="5400000" scaled="0"/>
                      </a:gradFill>
                      <a:latin typeface="+mj-lt"/>
                    </a:rPr>
                    <a:t>SQL Database Server</a:t>
                  </a:r>
                </a:p>
              </p:txBody>
            </p:sp>
            <p:sp>
              <p:nvSpPr>
                <p:cNvPr id="20" name="Rectangle 19"/>
                <p:cNvSpPr/>
                <p:nvPr/>
              </p:nvSpPr>
              <p:spPr bwMode="auto">
                <a:xfrm>
                  <a:off x="7245847" y="3539999"/>
                  <a:ext cx="2520000" cy="2520000"/>
                </a:xfrm>
                <a:prstGeom prst="rect">
                  <a:avLst/>
                </a:prstGeom>
                <a:solidFill>
                  <a:schemeClr val="accent2"/>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200" b="1" dirty="0">
                      <a:gradFill>
                        <a:gsLst>
                          <a:gs pos="0">
                            <a:srgbClr val="FFFFFF"/>
                          </a:gs>
                          <a:gs pos="100000">
                            <a:srgbClr val="FFFFFF"/>
                          </a:gs>
                        </a:gsLst>
                        <a:lin ang="5400000" scaled="0"/>
                      </a:gradFill>
                      <a:latin typeface="+mj-lt"/>
                    </a:rPr>
                    <a:t>TDS Endpoint</a:t>
                  </a:r>
                </a:p>
              </p:txBody>
            </p:sp>
          </p:grpSp>
        </p:grpSp>
        <p:sp>
          <p:nvSpPr>
            <p:cNvPr id="3" name="Rectangle 2"/>
            <p:cNvSpPr/>
            <p:nvPr/>
          </p:nvSpPr>
          <p:spPr>
            <a:xfrm>
              <a:off x="6122079" y="3407134"/>
              <a:ext cx="2520000" cy="369332"/>
            </a:xfrm>
            <a:prstGeom prst="rect">
              <a:avLst/>
            </a:prstGeom>
          </p:spPr>
          <p:txBody>
            <a:bodyPr wrap="square">
              <a:spAutoFit/>
            </a:bodyPr>
            <a:lstStyle/>
            <a:p>
              <a:pPr algn="ctr"/>
              <a:r>
                <a:rPr lang="en-US" b="1" dirty="0">
                  <a:gradFill>
                    <a:gsLst>
                      <a:gs pos="0">
                        <a:srgbClr val="FFFFFF"/>
                      </a:gs>
                      <a:gs pos="100000">
                        <a:srgbClr val="FFFFFF"/>
                      </a:gs>
                    </a:gsLst>
                    <a:lin ang="5400000" scaled="0"/>
                  </a:gradFill>
                  <a:latin typeface="+mj-lt"/>
                </a:rPr>
                <a:t>(Physical/VM)</a:t>
              </a:r>
            </a:p>
          </p:txBody>
        </p:sp>
      </p:grpSp>
    </p:spTree>
    <p:extLst>
      <p:ext uri="{BB962C8B-B14F-4D97-AF65-F5344CB8AC3E}">
        <p14:creationId xmlns:p14="http://schemas.microsoft.com/office/powerpoint/2010/main" val="290191843"/>
      </p:ext>
    </p:extLst>
  </p:cSld>
  <p:clrMapOvr>
    <a:masterClrMapping/>
  </p:clrMapOvr>
  <p:transition>
    <p:fade/>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710" y="295279"/>
            <a:ext cx="5723377" cy="923922"/>
          </a:xfrm>
          <a:prstGeom prst="rect">
            <a:avLst/>
          </a:prstGeom>
        </p:spPr>
        <p:txBody>
          <a:bodyPr anchor="ctr">
            <a:normAutofit/>
          </a:bodyPr>
          <a:lstStyle/>
          <a:p>
            <a:pPr marL="72000"/>
            <a:r>
              <a:rPr lang="en-US" dirty="0" err="1"/>
              <a:t>MongoDB</a:t>
            </a:r>
            <a:endParaRPr lang="en-US" dirty="0"/>
          </a:p>
        </p:txBody>
      </p:sp>
      <p:sp>
        <p:nvSpPr>
          <p:cNvPr id="7" name="Rectangle 6"/>
          <p:cNvSpPr/>
          <p:nvPr/>
        </p:nvSpPr>
        <p:spPr bwMode="auto">
          <a:xfrm>
            <a:off x="143435" y="1514479"/>
            <a:ext cx="5854652" cy="53435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91440" rIns="91436" bIns="45718" numCol="1" rtlCol="0" anchor="t" anchorCtr="0" compatLnSpc="1">
            <a:prstTxWarp prst="textNoShape">
              <a:avLst/>
            </a:prstTxWarp>
          </a:bodyPr>
          <a:lstStyle/>
          <a:p>
            <a:pPr marL="72000" defTabSz="914099" fontAlgn="base">
              <a:spcBef>
                <a:spcPct val="0"/>
              </a:spcBef>
              <a:spcAft>
                <a:spcPts val="1800"/>
              </a:spcAft>
            </a:pPr>
            <a:r>
              <a:rPr lang="en-US" sz="2800" dirty="0">
                <a:gradFill>
                  <a:gsLst>
                    <a:gs pos="0">
                      <a:srgbClr val="FFFFFF"/>
                    </a:gs>
                    <a:gs pos="100000">
                      <a:srgbClr val="FFFFFF"/>
                    </a:gs>
                  </a:gsLst>
                  <a:lin ang="5400000" scaled="0"/>
                </a:gradFill>
                <a:latin typeface="+mj-lt"/>
              </a:rPr>
              <a:t>Existing applications which require extra capacity for scale out and can not be </a:t>
            </a:r>
            <a:r>
              <a:rPr lang="en-US" sz="2800" dirty="0" smtClean="0">
                <a:gradFill>
                  <a:gsLst>
                    <a:gs pos="0">
                      <a:srgbClr val="FFFFFF"/>
                    </a:gs>
                    <a:gs pos="100000">
                      <a:srgbClr val="FFFFFF"/>
                    </a:gs>
                  </a:gsLst>
                  <a:lin ang="5400000" scaled="0"/>
                </a:gradFill>
                <a:latin typeface="+mj-lt"/>
              </a:rPr>
              <a:t>migrated</a:t>
            </a:r>
            <a:endParaRPr lang="en-US" sz="2800" dirty="0">
              <a:gradFill>
                <a:gsLst>
                  <a:gs pos="0">
                    <a:srgbClr val="FFFFFF"/>
                  </a:gs>
                  <a:gs pos="100000">
                    <a:srgbClr val="FFFFFF"/>
                  </a:gs>
                </a:gsLst>
                <a:lin ang="5400000" scaled="0"/>
              </a:gradFill>
              <a:latin typeface="+mj-lt"/>
            </a:endParaRPr>
          </a:p>
          <a:p>
            <a:pPr marL="72000" defTabSz="914099" fontAlgn="base">
              <a:spcBef>
                <a:spcPct val="0"/>
              </a:spcBef>
              <a:spcAft>
                <a:spcPts val="1800"/>
              </a:spcAft>
            </a:pPr>
            <a:r>
              <a:rPr lang="en-US" sz="2800" dirty="0">
                <a:gradFill>
                  <a:gsLst>
                    <a:gs pos="0">
                      <a:srgbClr val="FFFFFF"/>
                    </a:gs>
                    <a:gs pos="100000">
                      <a:srgbClr val="FFFFFF"/>
                    </a:gs>
                  </a:gsLst>
                  <a:lin ang="5400000" scaled="0"/>
                </a:gradFill>
                <a:latin typeface="+mj-lt"/>
              </a:rPr>
              <a:t>Customer has ecosystem of IT resources for support and </a:t>
            </a:r>
            <a:r>
              <a:rPr lang="en-US" sz="2800" dirty="0" smtClean="0">
                <a:gradFill>
                  <a:gsLst>
                    <a:gs pos="0">
                      <a:srgbClr val="FFFFFF"/>
                    </a:gs>
                    <a:gs pos="100000">
                      <a:srgbClr val="FFFFFF"/>
                    </a:gs>
                  </a:gsLst>
                  <a:lin ang="5400000" scaled="0"/>
                </a:gradFill>
                <a:latin typeface="+mj-lt"/>
              </a:rPr>
              <a:t>maintenance</a:t>
            </a:r>
            <a:endParaRPr lang="en-US" sz="2800" dirty="0">
              <a:gradFill>
                <a:gsLst>
                  <a:gs pos="0">
                    <a:srgbClr val="FFFFFF"/>
                  </a:gs>
                  <a:gs pos="100000">
                    <a:srgbClr val="FFFFFF"/>
                  </a:gs>
                </a:gsLst>
                <a:lin ang="5400000" scaled="0"/>
              </a:gradFill>
              <a:latin typeface="+mj-lt"/>
            </a:endParaRPr>
          </a:p>
          <a:p>
            <a:pPr marL="72000" defTabSz="914099" fontAlgn="base">
              <a:spcBef>
                <a:spcPct val="0"/>
              </a:spcBef>
              <a:spcAft>
                <a:spcPts val="1800"/>
              </a:spcAft>
            </a:pPr>
            <a:r>
              <a:rPr lang="en-US" sz="2800" dirty="0">
                <a:gradFill>
                  <a:gsLst>
                    <a:gs pos="0">
                      <a:srgbClr val="FFFFFF"/>
                    </a:gs>
                    <a:gs pos="100000">
                      <a:srgbClr val="FFFFFF"/>
                    </a:gs>
                  </a:gsLst>
                  <a:lin ang="5400000" scaled="0"/>
                </a:gradFill>
                <a:latin typeface="+mj-lt"/>
              </a:rPr>
              <a:t>Removing </a:t>
            </a:r>
            <a:r>
              <a:rPr lang="en-US" sz="2800" dirty="0" smtClean="0">
                <a:gradFill>
                  <a:gsLst>
                    <a:gs pos="0">
                      <a:srgbClr val="FFFFFF"/>
                    </a:gs>
                    <a:gs pos="100000">
                      <a:srgbClr val="FFFFFF"/>
                    </a:gs>
                  </a:gsLst>
                  <a:lin ang="5400000" scaled="0"/>
                </a:gradFill>
                <a:latin typeface="+mj-lt"/>
              </a:rPr>
              <a:t>CAPEX</a:t>
            </a:r>
            <a:endParaRPr lang="en-US" sz="2800" dirty="0">
              <a:gradFill>
                <a:gsLst>
                  <a:gs pos="0">
                    <a:srgbClr val="FFFFFF"/>
                  </a:gs>
                  <a:gs pos="100000">
                    <a:srgbClr val="FFFFFF"/>
                  </a:gs>
                </a:gsLst>
                <a:lin ang="5400000" scaled="0"/>
              </a:gradFill>
              <a:latin typeface="+mj-lt"/>
            </a:endParaRPr>
          </a:p>
          <a:p>
            <a:pPr marL="72000" defTabSz="914099" fontAlgn="base">
              <a:spcBef>
                <a:spcPct val="0"/>
              </a:spcBef>
              <a:spcAft>
                <a:spcPts val="1800"/>
              </a:spcAft>
            </a:pPr>
            <a:r>
              <a:rPr lang="en-US" sz="2800" dirty="0">
                <a:gradFill>
                  <a:gsLst>
                    <a:gs pos="0">
                      <a:srgbClr val="FFFFFF"/>
                    </a:gs>
                    <a:gs pos="100000">
                      <a:srgbClr val="FFFFFF"/>
                    </a:gs>
                  </a:gsLst>
                  <a:lin ang="5400000" scaled="0"/>
                </a:gradFill>
                <a:latin typeface="+mj-lt"/>
              </a:rPr>
              <a:t>Mongo MMS </a:t>
            </a:r>
            <a:r>
              <a:rPr lang="en-US" sz="2800" dirty="0" smtClean="0">
                <a:gradFill>
                  <a:gsLst>
                    <a:gs pos="0">
                      <a:srgbClr val="FFFFFF"/>
                    </a:gs>
                    <a:gs pos="100000">
                      <a:srgbClr val="FFFFFF"/>
                    </a:gs>
                  </a:gsLst>
                  <a:lin ang="5400000" scaled="0"/>
                </a:gradFill>
                <a:latin typeface="+mj-lt"/>
              </a:rPr>
              <a:t>compatibility</a:t>
            </a:r>
            <a:endParaRPr lang="en-US" sz="2800" dirty="0">
              <a:gradFill>
                <a:gsLst>
                  <a:gs pos="0">
                    <a:srgbClr val="FFFFFF"/>
                  </a:gs>
                  <a:gs pos="100000">
                    <a:srgbClr val="FFFFFF"/>
                  </a:gs>
                </a:gsLst>
                <a:lin ang="5400000" scaled="0"/>
              </a:gradFill>
              <a:latin typeface="+mj-lt"/>
            </a:endParaRPr>
          </a:p>
        </p:txBody>
      </p:sp>
      <p:sp>
        <p:nvSpPr>
          <p:cNvPr id="9" name="Rectangle 8"/>
          <p:cNvSpPr/>
          <p:nvPr/>
        </p:nvSpPr>
        <p:spPr bwMode="auto">
          <a:xfrm>
            <a:off x="6347012" y="1514479"/>
            <a:ext cx="5629835" cy="53435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91440" rIns="91436" bIns="45718" numCol="1" rtlCol="0" anchor="t" anchorCtr="0" compatLnSpc="1">
            <a:prstTxWarp prst="textNoShape">
              <a:avLst/>
            </a:prstTxWarp>
          </a:bodyPr>
          <a:lstStyle/>
          <a:p>
            <a:pPr defTabSz="914099" fontAlgn="base">
              <a:spcBef>
                <a:spcPct val="0"/>
              </a:spcBef>
              <a:spcAft>
                <a:spcPts val="1800"/>
              </a:spcAft>
            </a:pPr>
            <a:r>
              <a:rPr lang="en-US" sz="2800" dirty="0">
                <a:gradFill>
                  <a:gsLst>
                    <a:gs pos="0">
                      <a:srgbClr val="FFFFFF"/>
                    </a:gs>
                    <a:gs pos="100000">
                      <a:srgbClr val="FFFFFF"/>
                    </a:gs>
                  </a:gsLst>
                  <a:lin ang="5400000" scaled="0"/>
                </a:gradFill>
                <a:latin typeface="+mj-lt"/>
              </a:rPr>
              <a:t>Applications that need managed elastic scale, query over schema free data, native JSON/JavaScript </a:t>
            </a:r>
            <a:r>
              <a:rPr lang="en-US" sz="2800" dirty="0" smtClean="0">
                <a:gradFill>
                  <a:gsLst>
                    <a:gs pos="0">
                      <a:srgbClr val="FFFFFF"/>
                    </a:gs>
                    <a:gs pos="100000">
                      <a:srgbClr val="FFFFFF"/>
                    </a:gs>
                  </a:gsLst>
                  <a:lin ang="5400000" scaled="0"/>
                </a:gradFill>
                <a:latin typeface="+mj-lt"/>
              </a:rPr>
              <a:t>support</a:t>
            </a:r>
            <a:endParaRPr lang="en-US" sz="2800" dirty="0">
              <a:gradFill>
                <a:gsLst>
                  <a:gs pos="0">
                    <a:srgbClr val="FFFFFF"/>
                  </a:gs>
                  <a:gs pos="100000">
                    <a:srgbClr val="FFFFFF"/>
                  </a:gs>
                </a:gsLst>
                <a:lin ang="5400000" scaled="0"/>
              </a:gradFill>
              <a:latin typeface="+mj-lt"/>
            </a:endParaRPr>
          </a:p>
          <a:p>
            <a:pPr defTabSz="914099" fontAlgn="base">
              <a:spcBef>
                <a:spcPct val="0"/>
              </a:spcBef>
              <a:spcAft>
                <a:spcPts val="1800"/>
              </a:spcAft>
            </a:pPr>
            <a:r>
              <a:rPr lang="en-US" sz="2800" dirty="0">
                <a:gradFill>
                  <a:gsLst>
                    <a:gs pos="0">
                      <a:srgbClr val="FFFFFF"/>
                    </a:gs>
                    <a:gs pos="100000">
                      <a:srgbClr val="FFFFFF"/>
                    </a:gs>
                  </a:gsLst>
                  <a:lin ang="5400000" scaled="0"/>
                </a:gradFill>
                <a:latin typeface="+mj-lt"/>
              </a:rPr>
              <a:t>Customer does not want to add additional IT resources for support and </a:t>
            </a:r>
            <a:r>
              <a:rPr lang="en-US" sz="2800" dirty="0" smtClean="0">
                <a:gradFill>
                  <a:gsLst>
                    <a:gs pos="0">
                      <a:srgbClr val="FFFFFF"/>
                    </a:gs>
                    <a:gs pos="100000">
                      <a:srgbClr val="FFFFFF"/>
                    </a:gs>
                  </a:gsLst>
                  <a:lin ang="5400000" scaled="0"/>
                </a:gradFill>
                <a:latin typeface="+mj-lt"/>
              </a:rPr>
              <a:t>maintenance</a:t>
            </a:r>
            <a:endParaRPr lang="en-US" sz="2800" dirty="0">
              <a:gradFill>
                <a:gsLst>
                  <a:gs pos="0">
                    <a:srgbClr val="FFFFFF"/>
                  </a:gs>
                  <a:gs pos="100000">
                    <a:srgbClr val="FFFFFF"/>
                  </a:gs>
                </a:gsLst>
                <a:lin ang="5400000" scaled="0"/>
              </a:gradFill>
              <a:latin typeface="+mj-lt"/>
            </a:endParaRPr>
          </a:p>
          <a:p>
            <a:pPr defTabSz="914099" fontAlgn="base">
              <a:spcBef>
                <a:spcPct val="0"/>
              </a:spcBef>
              <a:spcAft>
                <a:spcPts val="1800"/>
              </a:spcAft>
            </a:pPr>
            <a:r>
              <a:rPr lang="en-US" sz="2800" dirty="0">
                <a:gradFill>
                  <a:gsLst>
                    <a:gs pos="0">
                      <a:srgbClr val="FFFFFF"/>
                    </a:gs>
                    <a:gs pos="100000">
                      <a:srgbClr val="FFFFFF"/>
                    </a:gs>
                  </a:gsLst>
                  <a:lin ang="5400000" scaled="0"/>
                </a:gradFill>
                <a:latin typeface="+mj-lt"/>
              </a:rPr>
              <a:t>Avoiding CAPEX and </a:t>
            </a:r>
            <a:r>
              <a:rPr lang="en-US" sz="2800" dirty="0" smtClean="0">
                <a:gradFill>
                  <a:gsLst>
                    <a:gs pos="0">
                      <a:srgbClr val="FFFFFF"/>
                    </a:gs>
                    <a:gs pos="100000">
                      <a:srgbClr val="FFFFFF"/>
                    </a:gs>
                  </a:gsLst>
                  <a:lin ang="5400000" scaled="0"/>
                </a:gradFill>
                <a:latin typeface="+mj-lt"/>
              </a:rPr>
              <a:t>OPEX</a:t>
            </a:r>
            <a:endParaRPr lang="en-US" sz="2800" dirty="0">
              <a:gradFill>
                <a:gsLst>
                  <a:gs pos="0">
                    <a:srgbClr val="FFFFFF"/>
                  </a:gs>
                  <a:gs pos="100000">
                    <a:srgbClr val="FFFFFF"/>
                  </a:gs>
                </a:gsLst>
                <a:lin ang="5400000" scaled="0"/>
              </a:gradFill>
              <a:latin typeface="+mj-lt"/>
            </a:endParaRPr>
          </a:p>
          <a:p>
            <a:pPr defTabSz="914099" fontAlgn="base">
              <a:spcBef>
                <a:spcPct val="0"/>
              </a:spcBef>
              <a:spcAft>
                <a:spcPts val="1800"/>
              </a:spcAft>
            </a:pPr>
            <a:r>
              <a:rPr lang="en-US" sz="2800" dirty="0">
                <a:gradFill>
                  <a:gsLst>
                    <a:gs pos="0">
                      <a:srgbClr val="FFFFFF"/>
                    </a:gs>
                    <a:gs pos="100000">
                      <a:srgbClr val="FFFFFF"/>
                    </a:gs>
                  </a:gsLst>
                  <a:lin ang="5400000" scaled="0"/>
                </a:gradFill>
                <a:latin typeface="+mj-lt"/>
              </a:rPr>
              <a:t>Built-for-the-cloud database </a:t>
            </a:r>
            <a:r>
              <a:rPr lang="en-US" sz="2800" dirty="0" smtClean="0">
                <a:gradFill>
                  <a:gsLst>
                    <a:gs pos="0">
                      <a:srgbClr val="FFFFFF"/>
                    </a:gs>
                    <a:gs pos="100000">
                      <a:srgbClr val="FFFFFF"/>
                    </a:gs>
                  </a:gsLst>
                  <a:lin ang="5400000" scaled="0"/>
                </a:gradFill>
                <a:latin typeface="+mj-lt"/>
              </a:rPr>
              <a:t>technology</a:t>
            </a:r>
            <a:endParaRPr lang="en-US" sz="2800" dirty="0">
              <a:gradFill>
                <a:gsLst>
                  <a:gs pos="0">
                    <a:srgbClr val="FFFFFF"/>
                  </a:gs>
                  <a:gs pos="100000">
                    <a:srgbClr val="FFFFFF"/>
                  </a:gs>
                </a:gsLst>
                <a:lin ang="5400000" scaled="0"/>
              </a:gradFill>
              <a:latin typeface="+mj-lt"/>
            </a:endParaRPr>
          </a:p>
        </p:txBody>
      </p:sp>
      <p:sp>
        <p:nvSpPr>
          <p:cNvPr id="10" name="Title 1"/>
          <p:cNvSpPr txBox="1">
            <a:spLocks/>
          </p:cNvSpPr>
          <p:nvPr/>
        </p:nvSpPr>
        <p:spPr>
          <a:xfrm>
            <a:off x="6096000" y="295279"/>
            <a:ext cx="5723377" cy="923922"/>
          </a:xfrm>
          <a:prstGeom prst="rect">
            <a:avLst/>
          </a:prstGeom>
        </p:spPr>
        <p:txBody>
          <a:bodyPr anchor="ctr">
            <a:normAutofit/>
          </a:bodyPr>
          <a:lstStyle>
            <a:lvl1pPr algn="l" defTabSz="914180" rtl="0" eaLnBrk="1" latinLnBrk="0" hangingPunct="1">
              <a:lnSpc>
                <a:spcPct val="90000"/>
              </a:lnSpc>
              <a:spcBef>
                <a:spcPct val="0"/>
              </a:spcBef>
              <a:buNone/>
              <a:defRPr lang="en-US" sz="5200" b="0" kern="1200" cap="none" spc="-100" baseline="0">
                <a:ln w="3175">
                  <a:noFill/>
                </a:ln>
                <a:solidFill>
                  <a:schemeClr val="tx1"/>
                </a:solidFill>
                <a:effectLst/>
                <a:latin typeface="+mj-lt"/>
                <a:ea typeface="+mn-ea"/>
                <a:cs typeface="Segoe UI" pitchFamily="34" charset="0"/>
              </a:defRPr>
            </a:lvl1pPr>
          </a:lstStyle>
          <a:p>
            <a:pPr marL="72000"/>
            <a:r>
              <a:rPr lang="en-US" dirty="0" err="1" smtClean="0"/>
              <a:t>DocumentDB</a:t>
            </a:r>
            <a:endParaRPr lang="en-US" dirty="0"/>
          </a:p>
        </p:txBody>
      </p:sp>
      <p:cxnSp>
        <p:nvCxnSpPr>
          <p:cNvPr id="11" name="Straight Connector 10"/>
          <p:cNvCxnSpPr/>
          <p:nvPr/>
        </p:nvCxnSpPr>
        <p:spPr>
          <a:xfrm>
            <a:off x="6096000" y="1622324"/>
            <a:ext cx="0" cy="5235677"/>
          </a:xfrm>
          <a:prstGeom prst="line">
            <a:avLst/>
          </a:prstGeom>
          <a:ln w="57150">
            <a:solidFill>
              <a:schemeClr val="bg1"/>
            </a:solidFill>
            <a:prstDash val="dash"/>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1332825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pPr marL="0" indent="0">
              <a:buNone/>
            </a:pPr>
            <a:r>
              <a:rPr lang="en-US" sz="6600" dirty="0"/>
              <a:t>Strong</a:t>
            </a:r>
            <a:br>
              <a:rPr lang="en-US" sz="6600" dirty="0"/>
            </a:br>
            <a:r>
              <a:rPr lang="en-US" sz="6600" dirty="0"/>
              <a:t>Bounded Stateless</a:t>
            </a:r>
            <a:br>
              <a:rPr lang="en-US" sz="6600" dirty="0"/>
            </a:br>
            <a:r>
              <a:rPr lang="en-US" sz="6600" dirty="0"/>
              <a:t>Session</a:t>
            </a:r>
            <a:br>
              <a:rPr lang="en-US" sz="6600" dirty="0"/>
            </a:br>
            <a:r>
              <a:rPr lang="en-US" sz="6600" dirty="0"/>
              <a:t>Eventual</a:t>
            </a:r>
          </a:p>
        </p:txBody>
      </p:sp>
      <p:sp>
        <p:nvSpPr>
          <p:cNvPr id="6" name="Title 5"/>
          <p:cNvSpPr>
            <a:spLocks noGrp="1"/>
          </p:cNvSpPr>
          <p:nvPr>
            <p:ph type="title"/>
          </p:nvPr>
        </p:nvSpPr>
        <p:spPr/>
        <p:txBody>
          <a:bodyPr/>
          <a:lstStyle/>
          <a:p>
            <a:r>
              <a:rPr lang="en-US" sz="4000" dirty="0"/>
              <a:t>Tunable Consistency – four distinct levels</a:t>
            </a:r>
            <a:br>
              <a:rPr lang="en-US" sz="4000" dirty="0"/>
            </a:br>
            <a:endParaRPr lang="en-US" sz="4000" dirty="0"/>
          </a:p>
        </p:txBody>
      </p:sp>
    </p:spTree>
    <p:extLst>
      <p:ext uri="{BB962C8B-B14F-4D97-AF65-F5344CB8AC3E}">
        <p14:creationId xmlns:p14="http://schemas.microsoft.com/office/powerpoint/2010/main" val="1583385803"/>
      </p:ext>
    </p:extLst>
  </p:cSld>
  <p:clrMapOvr>
    <a:masterClrMapping/>
  </p:clrMapOvr>
  <p:transition>
    <p:fade/>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chor="ctr">
            <a:noAutofit/>
          </a:bodyPr>
          <a:lstStyle/>
          <a:p>
            <a:pPr marL="252000"/>
            <a:r>
              <a:rPr lang="en-US" sz="4000" dirty="0">
                <a:solidFill>
                  <a:schemeClr val="tx1"/>
                </a:solidFill>
              </a:rPr>
              <a:t>Tunable </a:t>
            </a:r>
            <a:r>
              <a:rPr lang="en-US" sz="4000" dirty="0" smtClean="0">
                <a:solidFill>
                  <a:schemeClr val="tx1"/>
                </a:solidFill>
              </a:rPr>
              <a:t>Consistency</a:t>
            </a:r>
            <a:br>
              <a:rPr lang="en-US" sz="4000" dirty="0" smtClean="0">
                <a:solidFill>
                  <a:schemeClr val="tx1"/>
                </a:solidFill>
              </a:rPr>
            </a:br>
            <a:r>
              <a:rPr lang="en-US" sz="4000" b="1" dirty="0" smtClean="0">
                <a:solidFill>
                  <a:schemeClr val="tx1"/>
                </a:solidFill>
                <a:latin typeface="+mn-lt"/>
              </a:rPr>
              <a:t>Strong</a:t>
            </a:r>
            <a:r>
              <a:rPr lang="en-US" sz="4000" dirty="0" smtClean="0">
                <a:solidFill>
                  <a:schemeClr val="tx1"/>
                </a:solidFill>
              </a:rPr>
              <a:t> </a:t>
            </a:r>
            <a:r>
              <a:rPr lang="en-US" sz="4000" dirty="0">
                <a:solidFill>
                  <a:schemeClr val="tx1"/>
                </a:solidFill>
              </a:rPr>
              <a:t/>
            </a:r>
            <a:br>
              <a:rPr lang="en-US" sz="4000" dirty="0">
                <a:solidFill>
                  <a:schemeClr val="tx1"/>
                </a:solidFill>
              </a:rPr>
            </a:br>
            <a:endParaRPr lang="en-US" sz="4000" dirty="0">
              <a:solidFill>
                <a:schemeClr val="tx1"/>
              </a:solidFill>
            </a:endParaRPr>
          </a:p>
        </p:txBody>
      </p:sp>
      <p:sp>
        <p:nvSpPr>
          <p:cNvPr id="3" name="Content Placeholder 2"/>
          <p:cNvSpPr>
            <a:spLocks noGrp="1"/>
          </p:cNvSpPr>
          <p:nvPr>
            <p:ph sz="quarter" idx="10"/>
          </p:nvPr>
        </p:nvSpPr>
        <p:spPr/>
        <p:txBody>
          <a:bodyPr/>
          <a:lstStyle/>
          <a:p>
            <a:pPr marL="0" indent="0">
              <a:buNone/>
            </a:pPr>
            <a:r>
              <a:rPr lang="en-US" sz="4000" dirty="0"/>
              <a:t>All writes are visible to all readers. Writes synchronously committed by a majority quorum of replicas and reads are acknowledged by the majority read quorum.</a:t>
            </a:r>
          </a:p>
        </p:txBody>
      </p:sp>
    </p:spTree>
    <p:extLst>
      <p:ext uri="{BB962C8B-B14F-4D97-AF65-F5344CB8AC3E}">
        <p14:creationId xmlns:p14="http://schemas.microsoft.com/office/powerpoint/2010/main" val="1259083693"/>
      </p:ext>
    </p:extLst>
  </p:cSld>
  <p:clrMapOvr>
    <a:masterClrMapping/>
  </p:clrMapOvr>
  <p:transition>
    <p:fade/>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chor="ctr">
            <a:noAutofit/>
          </a:bodyPr>
          <a:lstStyle/>
          <a:p>
            <a:pPr marL="252000"/>
            <a:r>
              <a:rPr lang="en-US" sz="4000" dirty="0">
                <a:solidFill>
                  <a:schemeClr val="tx1"/>
                </a:solidFill>
              </a:rPr>
              <a:t>Tunable </a:t>
            </a:r>
            <a:r>
              <a:rPr lang="en-US" sz="4000" dirty="0" smtClean="0">
                <a:solidFill>
                  <a:schemeClr val="tx1"/>
                </a:solidFill>
              </a:rPr>
              <a:t>Consistency</a:t>
            </a:r>
            <a:br>
              <a:rPr lang="en-US" sz="4000" dirty="0" smtClean="0">
                <a:solidFill>
                  <a:schemeClr val="tx1"/>
                </a:solidFill>
              </a:rPr>
            </a:br>
            <a:r>
              <a:rPr lang="en-US" sz="4000" b="1" dirty="0" smtClean="0">
                <a:solidFill>
                  <a:schemeClr val="tx1"/>
                </a:solidFill>
                <a:latin typeface="+mn-lt"/>
              </a:rPr>
              <a:t>Bounded Stateless</a:t>
            </a:r>
            <a:r>
              <a:rPr lang="en-US" sz="4000" dirty="0">
                <a:solidFill>
                  <a:schemeClr val="tx1"/>
                </a:solidFill>
              </a:rPr>
              <a:t/>
            </a:r>
            <a:br>
              <a:rPr lang="en-US" sz="4000" dirty="0">
                <a:solidFill>
                  <a:schemeClr val="tx1"/>
                </a:solidFill>
              </a:rPr>
            </a:br>
            <a:endParaRPr lang="en-US" sz="4000" dirty="0">
              <a:solidFill>
                <a:schemeClr val="tx1"/>
              </a:solidFill>
            </a:endParaRPr>
          </a:p>
        </p:txBody>
      </p:sp>
      <p:sp>
        <p:nvSpPr>
          <p:cNvPr id="3" name="Content Placeholder 2"/>
          <p:cNvSpPr>
            <a:spLocks noGrp="1"/>
          </p:cNvSpPr>
          <p:nvPr>
            <p:ph sz="quarter" idx="10"/>
          </p:nvPr>
        </p:nvSpPr>
        <p:spPr/>
        <p:txBody>
          <a:bodyPr/>
          <a:lstStyle/>
          <a:p>
            <a:pPr marL="0" indent="0">
              <a:buNone/>
            </a:pPr>
            <a:r>
              <a:rPr lang="en-US" sz="4000" dirty="0"/>
              <a:t>Guaranteed ordering of writes, reads adhere to minimum freshness. Writes are propagated asynchronously, reads are acknowledged by majority quorum lagging by at most K prefixes.</a:t>
            </a:r>
          </a:p>
        </p:txBody>
      </p:sp>
    </p:spTree>
    <p:extLst>
      <p:ext uri="{BB962C8B-B14F-4D97-AF65-F5344CB8AC3E}">
        <p14:creationId xmlns:p14="http://schemas.microsoft.com/office/powerpoint/2010/main" val="4138824199"/>
      </p:ext>
    </p:extLst>
  </p:cSld>
  <p:clrMapOvr>
    <a:masterClrMapping/>
  </p:clrMapOvr>
  <p:transition>
    <p:fade/>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chor="ctr">
            <a:noAutofit/>
          </a:bodyPr>
          <a:lstStyle/>
          <a:p>
            <a:pPr marL="252000"/>
            <a:r>
              <a:rPr lang="en-US" sz="4000" dirty="0">
                <a:solidFill>
                  <a:schemeClr val="tx1"/>
                </a:solidFill>
              </a:rPr>
              <a:t>Tunable </a:t>
            </a:r>
            <a:r>
              <a:rPr lang="en-US" sz="4000" dirty="0" smtClean="0">
                <a:solidFill>
                  <a:schemeClr val="tx1"/>
                </a:solidFill>
              </a:rPr>
              <a:t>Consistency</a:t>
            </a:r>
            <a:br>
              <a:rPr lang="en-US" sz="4000" dirty="0" smtClean="0">
                <a:solidFill>
                  <a:schemeClr val="tx1"/>
                </a:solidFill>
              </a:rPr>
            </a:br>
            <a:r>
              <a:rPr lang="en-US" sz="4000" b="1" dirty="0" smtClean="0">
                <a:solidFill>
                  <a:schemeClr val="tx1"/>
                </a:solidFill>
                <a:latin typeface="+mn-lt"/>
              </a:rPr>
              <a:t>Session</a:t>
            </a:r>
            <a:r>
              <a:rPr lang="en-US" sz="4000" dirty="0">
                <a:solidFill>
                  <a:schemeClr val="tx1"/>
                </a:solidFill>
              </a:rPr>
              <a:t/>
            </a:r>
            <a:br>
              <a:rPr lang="en-US" sz="4000" dirty="0">
                <a:solidFill>
                  <a:schemeClr val="tx1"/>
                </a:solidFill>
              </a:rPr>
            </a:br>
            <a:endParaRPr lang="en-US" sz="4000" dirty="0">
              <a:solidFill>
                <a:schemeClr val="tx1"/>
              </a:solidFill>
            </a:endParaRPr>
          </a:p>
        </p:txBody>
      </p:sp>
      <p:sp>
        <p:nvSpPr>
          <p:cNvPr id="3" name="Content Placeholder 2"/>
          <p:cNvSpPr>
            <a:spLocks noGrp="1"/>
          </p:cNvSpPr>
          <p:nvPr>
            <p:ph sz="quarter" idx="10"/>
          </p:nvPr>
        </p:nvSpPr>
        <p:spPr/>
        <p:txBody>
          <a:bodyPr/>
          <a:lstStyle/>
          <a:p>
            <a:pPr marL="0" indent="0">
              <a:buNone/>
            </a:pPr>
            <a:r>
              <a:rPr lang="en-US" sz="4000" dirty="0"/>
              <a:t>Read your own writes. Writes are propagated asynchronously while reads for a session are issued against the replica that can serve the requested version.</a:t>
            </a:r>
          </a:p>
        </p:txBody>
      </p:sp>
    </p:spTree>
    <p:extLst>
      <p:ext uri="{BB962C8B-B14F-4D97-AF65-F5344CB8AC3E}">
        <p14:creationId xmlns:p14="http://schemas.microsoft.com/office/powerpoint/2010/main" val="1134657562"/>
      </p:ext>
    </p:extLst>
  </p:cSld>
  <p:clrMapOvr>
    <a:masterClrMapping/>
  </p:clrMapOvr>
  <p:transition>
    <p:fade/>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chor="ctr">
            <a:noAutofit/>
          </a:bodyPr>
          <a:lstStyle/>
          <a:p>
            <a:pPr marL="252000"/>
            <a:r>
              <a:rPr lang="en-US" sz="4000" dirty="0">
                <a:solidFill>
                  <a:schemeClr val="tx1"/>
                </a:solidFill>
              </a:rPr>
              <a:t>Tunable </a:t>
            </a:r>
            <a:r>
              <a:rPr lang="en-US" sz="4000" dirty="0" smtClean="0">
                <a:solidFill>
                  <a:schemeClr val="tx1"/>
                </a:solidFill>
              </a:rPr>
              <a:t>Consistency</a:t>
            </a:r>
            <a:br>
              <a:rPr lang="en-US" sz="4000" dirty="0" smtClean="0">
                <a:solidFill>
                  <a:schemeClr val="tx1"/>
                </a:solidFill>
              </a:rPr>
            </a:br>
            <a:r>
              <a:rPr lang="en-US" sz="4000" b="1" dirty="0" smtClean="0">
                <a:solidFill>
                  <a:schemeClr val="tx1"/>
                </a:solidFill>
                <a:latin typeface="+mn-lt"/>
              </a:rPr>
              <a:t>Eventual</a:t>
            </a:r>
            <a:r>
              <a:rPr lang="en-US" sz="4000" dirty="0">
                <a:solidFill>
                  <a:schemeClr val="tx1"/>
                </a:solidFill>
              </a:rPr>
              <a:t/>
            </a:r>
            <a:br>
              <a:rPr lang="en-US" sz="4000" dirty="0">
                <a:solidFill>
                  <a:schemeClr val="tx1"/>
                </a:solidFill>
              </a:rPr>
            </a:br>
            <a:endParaRPr lang="en-US" sz="4000" dirty="0">
              <a:solidFill>
                <a:schemeClr val="tx1"/>
              </a:solidFill>
            </a:endParaRPr>
          </a:p>
        </p:txBody>
      </p:sp>
      <p:sp>
        <p:nvSpPr>
          <p:cNvPr id="3" name="Content Placeholder 2"/>
          <p:cNvSpPr>
            <a:spLocks noGrp="1"/>
          </p:cNvSpPr>
          <p:nvPr>
            <p:ph sz="quarter" idx="10"/>
          </p:nvPr>
        </p:nvSpPr>
        <p:spPr/>
        <p:txBody>
          <a:bodyPr/>
          <a:lstStyle/>
          <a:p>
            <a:pPr marL="0" indent="0">
              <a:buNone/>
            </a:pPr>
            <a:r>
              <a:rPr lang="en-US" sz="4000" dirty="0">
                <a:solidFill>
                  <a:schemeClr val="tx1"/>
                </a:solidFill>
              </a:rPr>
              <a:t>Reads eventually converge with writes. Writes are propagated asynchronously while reads can be acknowledged by any replica. Readers may view older data then previously observed.</a:t>
            </a:r>
            <a:endParaRPr lang="en-US" sz="4000" dirty="0"/>
          </a:p>
        </p:txBody>
      </p:sp>
    </p:spTree>
    <p:extLst>
      <p:ext uri="{BB962C8B-B14F-4D97-AF65-F5344CB8AC3E}">
        <p14:creationId xmlns:p14="http://schemas.microsoft.com/office/powerpoint/2010/main" val="1438934968"/>
      </p:ext>
    </p:extLst>
  </p:cSld>
  <p:clrMapOvr>
    <a:masterClrMapping/>
  </p:clrMapOvr>
  <p:transition>
    <p:fade/>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0"/>
            <a:ext cx="12201418"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solidFill>
                  <a:schemeClr val="tx1"/>
                </a:solidFill>
              </a:rPr>
              <a:t>Tunable </a:t>
            </a:r>
            <a:r>
              <a:rPr lang="en-US" dirty="0" smtClean="0">
                <a:solidFill>
                  <a:schemeClr val="tx1"/>
                </a:solidFill>
              </a:rPr>
              <a:t>Consistency</a:t>
            </a:r>
            <a:endParaRPr lang="en-US" dirty="0">
              <a:solidFill>
                <a:schemeClr val="tx1"/>
              </a:solidFill>
            </a:endParaRPr>
          </a:p>
        </p:txBody>
      </p:sp>
      <p:graphicFrame>
        <p:nvGraphicFramePr>
          <p:cNvPr id="6" name="Table 5"/>
          <p:cNvGraphicFramePr>
            <a:graphicFrameLocks noGrp="1"/>
          </p:cNvGraphicFramePr>
          <p:nvPr>
            <p:extLst/>
          </p:nvPr>
        </p:nvGraphicFramePr>
        <p:xfrm>
          <a:off x="199696" y="1680895"/>
          <a:ext cx="11792608" cy="3496210"/>
        </p:xfrm>
        <a:graphic>
          <a:graphicData uri="http://schemas.openxmlformats.org/drawingml/2006/table">
            <a:tbl>
              <a:tblPr firstRow="1" bandRow="1"/>
              <a:tblGrid>
                <a:gridCol w="2385849">
                  <a:extLst>
                    <a:ext uri="{9D8B030D-6E8A-4147-A177-3AD203B41FA5}">
                      <a16:colId xmlns:a16="http://schemas.microsoft.com/office/drawing/2014/main" xmlns="" val="20000"/>
                    </a:ext>
                  </a:extLst>
                </a:gridCol>
                <a:gridCol w="4637281">
                  <a:extLst>
                    <a:ext uri="{9D8B030D-6E8A-4147-A177-3AD203B41FA5}">
                      <a16:colId xmlns:a16="http://schemas.microsoft.com/office/drawing/2014/main" xmlns="" val="20001"/>
                    </a:ext>
                  </a:extLst>
                </a:gridCol>
                <a:gridCol w="4769478">
                  <a:extLst>
                    <a:ext uri="{9D8B030D-6E8A-4147-A177-3AD203B41FA5}">
                      <a16:colId xmlns:a16="http://schemas.microsoft.com/office/drawing/2014/main" xmlns="" val="20002"/>
                    </a:ext>
                  </a:extLst>
                </a:gridCol>
              </a:tblGrid>
              <a:tr h="298808">
                <a:tc>
                  <a:txBody>
                    <a:bodyPr/>
                    <a:lstStyle>
                      <a:lvl1pPr marL="0" algn="l" defTabSz="686047" rtl="0" eaLnBrk="1" latinLnBrk="0" hangingPunct="1">
                        <a:defRPr sz="1400" b="1" kern="1200">
                          <a:solidFill>
                            <a:schemeClr val="tx1"/>
                          </a:solidFill>
                          <a:latin typeface="Calibri" panose="020F0502020204030204"/>
                        </a:defRPr>
                      </a:lvl1pPr>
                      <a:lvl2pPr marL="343024" algn="l" defTabSz="686047" rtl="0" eaLnBrk="1" latinLnBrk="0" hangingPunct="1">
                        <a:defRPr sz="1400" b="1" kern="1200">
                          <a:solidFill>
                            <a:schemeClr val="tx1"/>
                          </a:solidFill>
                          <a:latin typeface="Calibri" panose="020F0502020204030204"/>
                        </a:defRPr>
                      </a:lvl2pPr>
                      <a:lvl3pPr marL="686047" algn="l" defTabSz="686047" rtl="0" eaLnBrk="1" latinLnBrk="0" hangingPunct="1">
                        <a:defRPr sz="1400" b="1" kern="1200">
                          <a:solidFill>
                            <a:schemeClr val="tx1"/>
                          </a:solidFill>
                          <a:latin typeface="Calibri" panose="020F0502020204030204"/>
                        </a:defRPr>
                      </a:lvl3pPr>
                      <a:lvl4pPr marL="1029070" algn="l" defTabSz="686047" rtl="0" eaLnBrk="1" latinLnBrk="0" hangingPunct="1">
                        <a:defRPr sz="1400" b="1" kern="1200">
                          <a:solidFill>
                            <a:schemeClr val="tx1"/>
                          </a:solidFill>
                          <a:latin typeface="Calibri" panose="020F0502020204030204"/>
                        </a:defRPr>
                      </a:lvl4pPr>
                      <a:lvl5pPr marL="1372094" algn="l" defTabSz="686047" rtl="0" eaLnBrk="1" latinLnBrk="0" hangingPunct="1">
                        <a:defRPr sz="1400" b="1" kern="1200">
                          <a:solidFill>
                            <a:schemeClr val="tx1"/>
                          </a:solidFill>
                          <a:latin typeface="Calibri" panose="020F0502020204030204"/>
                        </a:defRPr>
                      </a:lvl5pPr>
                      <a:lvl6pPr marL="1715118" algn="l" defTabSz="686047" rtl="0" eaLnBrk="1" latinLnBrk="0" hangingPunct="1">
                        <a:defRPr sz="1400" b="1" kern="1200">
                          <a:solidFill>
                            <a:schemeClr val="tx1"/>
                          </a:solidFill>
                          <a:latin typeface="Calibri" panose="020F0502020204030204"/>
                        </a:defRPr>
                      </a:lvl6pPr>
                      <a:lvl7pPr marL="2058140" algn="l" defTabSz="686047" rtl="0" eaLnBrk="1" latinLnBrk="0" hangingPunct="1">
                        <a:defRPr sz="1400" b="1" kern="1200">
                          <a:solidFill>
                            <a:schemeClr val="tx1"/>
                          </a:solidFill>
                          <a:latin typeface="Calibri" panose="020F0502020204030204"/>
                        </a:defRPr>
                      </a:lvl7pPr>
                      <a:lvl8pPr marL="2401164" algn="l" defTabSz="686047" rtl="0" eaLnBrk="1" latinLnBrk="0" hangingPunct="1">
                        <a:defRPr sz="1400" b="1" kern="1200">
                          <a:solidFill>
                            <a:schemeClr val="tx1"/>
                          </a:solidFill>
                          <a:latin typeface="Calibri" panose="020F0502020204030204"/>
                        </a:defRPr>
                      </a:lvl8pPr>
                      <a:lvl9pPr marL="2744188" algn="l" defTabSz="686047" rtl="0" eaLnBrk="1" latinLnBrk="0" hangingPunct="1">
                        <a:defRPr sz="1400" b="1" kern="1200">
                          <a:solidFill>
                            <a:schemeClr val="tx1"/>
                          </a:solidFill>
                          <a:latin typeface="Calibri" panose="020F0502020204030204"/>
                        </a:defRPr>
                      </a:lvl9pPr>
                    </a:lstStyle>
                    <a:p>
                      <a:endParaRPr lang="en-US" sz="4000" i="1" dirty="0">
                        <a:solidFill>
                          <a:schemeClr val="tx1"/>
                        </a:solidFill>
                        <a:latin typeface="+mj-lt"/>
                        <a:cs typeface="Consolas" panose="020B0609020204030204" pitchFamily="49" charset="0"/>
                      </a:endParaRPr>
                    </a:p>
                  </a:txBody>
                  <a:tcPr marL="89642" marR="89642" marT="44821" marB="44821">
                    <a:lnL>
                      <a:noFill/>
                    </a:lnL>
                    <a:lnR>
                      <a:noFill/>
                    </a:lnR>
                    <a:lnT w="12700" cmpd="sng">
                      <a:noFill/>
                    </a:lnT>
                    <a:lnB w="12700" cmpd="sng">
                      <a:noFill/>
                    </a:lnB>
                    <a:lnTlToBr w="12700" cmpd="sng">
                      <a:noFill/>
                      <a:prstDash val="solid"/>
                    </a:lnTlToBr>
                    <a:lnBlToTr w="12700" cmpd="sng">
                      <a:noFill/>
                      <a:prstDash val="solid"/>
                    </a:lnBlToTr>
                    <a:noFill/>
                  </a:tcPr>
                </a:tc>
                <a:tc>
                  <a:txBody>
                    <a:bodyPr/>
                    <a:lstStyle>
                      <a:lvl1pPr marL="0" algn="l" defTabSz="686047" rtl="0" eaLnBrk="1" latinLnBrk="0" hangingPunct="1">
                        <a:defRPr sz="1400" b="1" kern="1200">
                          <a:solidFill>
                            <a:schemeClr val="tx1"/>
                          </a:solidFill>
                          <a:latin typeface="Calibri" panose="020F0502020204030204"/>
                        </a:defRPr>
                      </a:lvl1pPr>
                      <a:lvl2pPr marL="343024" algn="l" defTabSz="686047" rtl="0" eaLnBrk="1" latinLnBrk="0" hangingPunct="1">
                        <a:defRPr sz="1400" b="1" kern="1200">
                          <a:solidFill>
                            <a:schemeClr val="tx1"/>
                          </a:solidFill>
                          <a:latin typeface="Calibri" panose="020F0502020204030204"/>
                        </a:defRPr>
                      </a:lvl2pPr>
                      <a:lvl3pPr marL="686047" algn="l" defTabSz="686047" rtl="0" eaLnBrk="1" latinLnBrk="0" hangingPunct="1">
                        <a:defRPr sz="1400" b="1" kern="1200">
                          <a:solidFill>
                            <a:schemeClr val="tx1"/>
                          </a:solidFill>
                          <a:latin typeface="Calibri" panose="020F0502020204030204"/>
                        </a:defRPr>
                      </a:lvl3pPr>
                      <a:lvl4pPr marL="1029070" algn="l" defTabSz="686047" rtl="0" eaLnBrk="1" latinLnBrk="0" hangingPunct="1">
                        <a:defRPr sz="1400" b="1" kern="1200">
                          <a:solidFill>
                            <a:schemeClr val="tx1"/>
                          </a:solidFill>
                          <a:latin typeface="Calibri" panose="020F0502020204030204"/>
                        </a:defRPr>
                      </a:lvl4pPr>
                      <a:lvl5pPr marL="1372094" algn="l" defTabSz="686047" rtl="0" eaLnBrk="1" latinLnBrk="0" hangingPunct="1">
                        <a:defRPr sz="1400" b="1" kern="1200">
                          <a:solidFill>
                            <a:schemeClr val="tx1"/>
                          </a:solidFill>
                          <a:latin typeface="Calibri" panose="020F0502020204030204"/>
                        </a:defRPr>
                      </a:lvl5pPr>
                      <a:lvl6pPr marL="1715118" algn="l" defTabSz="686047" rtl="0" eaLnBrk="1" latinLnBrk="0" hangingPunct="1">
                        <a:defRPr sz="1400" b="1" kern="1200">
                          <a:solidFill>
                            <a:schemeClr val="tx1"/>
                          </a:solidFill>
                          <a:latin typeface="Calibri" panose="020F0502020204030204"/>
                        </a:defRPr>
                      </a:lvl6pPr>
                      <a:lvl7pPr marL="2058140" algn="l" defTabSz="686047" rtl="0" eaLnBrk="1" latinLnBrk="0" hangingPunct="1">
                        <a:defRPr sz="1400" b="1" kern="1200">
                          <a:solidFill>
                            <a:schemeClr val="tx1"/>
                          </a:solidFill>
                          <a:latin typeface="Calibri" panose="020F0502020204030204"/>
                        </a:defRPr>
                      </a:lvl7pPr>
                      <a:lvl8pPr marL="2401164" algn="l" defTabSz="686047" rtl="0" eaLnBrk="1" latinLnBrk="0" hangingPunct="1">
                        <a:defRPr sz="1400" b="1" kern="1200">
                          <a:solidFill>
                            <a:schemeClr val="tx1"/>
                          </a:solidFill>
                          <a:latin typeface="Calibri" panose="020F0502020204030204"/>
                        </a:defRPr>
                      </a:lvl8pPr>
                      <a:lvl9pPr marL="2744188" algn="l" defTabSz="686047" rtl="0" eaLnBrk="1" latinLnBrk="0" hangingPunct="1">
                        <a:defRPr sz="1400" b="1" kern="1200">
                          <a:solidFill>
                            <a:schemeClr val="tx1"/>
                          </a:solidFill>
                          <a:latin typeface="Calibri" panose="020F0502020204030204"/>
                        </a:defRPr>
                      </a:lvl9pPr>
                    </a:lstStyle>
                    <a:p>
                      <a:r>
                        <a:rPr lang="en-US" sz="3200" b="0" i="1" dirty="0" smtClean="0">
                          <a:solidFill>
                            <a:schemeClr val="tx1"/>
                          </a:solidFill>
                          <a:latin typeface="+mj-lt"/>
                          <a:cs typeface="Consolas" panose="020B0609020204030204" pitchFamily="49" charset="0"/>
                        </a:rPr>
                        <a:t>Writes</a:t>
                      </a:r>
                      <a:endParaRPr lang="en-US" sz="3200" b="0" i="1" dirty="0">
                        <a:solidFill>
                          <a:schemeClr val="tx1"/>
                        </a:solidFill>
                        <a:latin typeface="+mj-lt"/>
                        <a:cs typeface="Consolas" panose="020B0609020204030204" pitchFamily="49" charset="0"/>
                      </a:endParaRPr>
                    </a:p>
                  </a:txBody>
                  <a:tcPr marL="89642" marR="89642" marT="44821" marB="44821" anchor="b">
                    <a:lnL>
                      <a:noFill/>
                    </a:lnL>
                    <a:lnR>
                      <a:noFill/>
                    </a:lnR>
                    <a:lnT w="12700" cmpd="sng">
                      <a:noFill/>
                    </a:lnT>
                    <a:lnB w="12700" cmpd="sng">
                      <a:noFill/>
                    </a:lnB>
                    <a:lnTlToBr w="12700" cmpd="sng">
                      <a:noFill/>
                      <a:prstDash val="solid"/>
                    </a:lnTlToBr>
                    <a:lnBlToTr w="12700" cmpd="sng">
                      <a:noFill/>
                      <a:prstDash val="solid"/>
                    </a:lnBlToTr>
                    <a:noFill/>
                  </a:tcPr>
                </a:tc>
                <a:tc>
                  <a:txBody>
                    <a:bodyPr/>
                    <a:lstStyle>
                      <a:lvl1pPr marL="0" algn="l" defTabSz="686047" rtl="0" eaLnBrk="1" latinLnBrk="0" hangingPunct="1">
                        <a:defRPr sz="1400" b="1" kern="1200">
                          <a:solidFill>
                            <a:schemeClr val="tx1"/>
                          </a:solidFill>
                          <a:latin typeface="Calibri" panose="020F0502020204030204"/>
                        </a:defRPr>
                      </a:lvl1pPr>
                      <a:lvl2pPr marL="343024" algn="l" defTabSz="686047" rtl="0" eaLnBrk="1" latinLnBrk="0" hangingPunct="1">
                        <a:defRPr sz="1400" b="1" kern="1200">
                          <a:solidFill>
                            <a:schemeClr val="tx1"/>
                          </a:solidFill>
                          <a:latin typeface="Calibri" panose="020F0502020204030204"/>
                        </a:defRPr>
                      </a:lvl2pPr>
                      <a:lvl3pPr marL="686047" algn="l" defTabSz="686047" rtl="0" eaLnBrk="1" latinLnBrk="0" hangingPunct="1">
                        <a:defRPr sz="1400" b="1" kern="1200">
                          <a:solidFill>
                            <a:schemeClr val="tx1"/>
                          </a:solidFill>
                          <a:latin typeface="Calibri" panose="020F0502020204030204"/>
                        </a:defRPr>
                      </a:lvl3pPr>
                      <a:lvl4pPr marL="1029070" algn="l" defTabSz="686047" rtl="0" eaLnBrk="1" latinLnBrk="0" hangingPunct="1">
                        <a:defRPr sz="1400" b="1" kern="1200">
                          <a:solidFill>
                            <a:schemeClr val="tx1"/>
                          </a:solidFill>
                          <a:latin typeface="Calibri" panose="020F0502020204030204"/>
                        </a:defRPr>
                      </a:lvl4pPr>
                      <a:lvl5pPr marL="1372094" algn="l" defTabSz="686047" rtl="0" eaLnBrk="1" latinLnBrk="0" hangingPunct="1">
                        <a:defRPr sz="1400" b="1" kern="1200">
                          <a:solidFill>
                            <a:schemeClr val="tx1"/>
                          </a:solidFill>
                          <a:latin typeface="Calibri" panose="020F0502020204030204"/>
                        </a:defRPr>
                      </a:lvl5pPr>
                      <a:lvl6pPr marL="1715118" algn="l" defTabSz="686047" rtl="0" eaLnBrk="1" latinLnBrk="0" hangingPunct="1">
                        <a:defRPr sz="1400" b="1" kern="1200">
                          <a:solidFill>
                            <a:schemeClr val="tx1"/>
                          </a:solidFill>
                          <a:latin typeface="Calibri" panose="020F0502020204030204"/>
                        </a:defRPr>
                      </a:lvl6pPr>
                      <a:lvl7pPr marL="2058140" algn="l" defTabSz="686047" rtl="0" eaLnBrk="1" latinLnBrk="0" hangingPunct="1">
                        <a:defRPr sz="1400" b="1" kern="1200">
                          <a:solidFill>
                            <a:schemeClr val="tx1"/>
                          </a:solidFill>
                          <a:latin typeface="Calibri" panose="020F0502020204030204"/>
                        </a:defRPr>
                      </a:lvl7pPr>
                      <a:lvl8pPr marL="2401164" algn="l" defTabSz="686047" rtl="0" eaLnBrk="1" latinLnBrk="0" hangingPunct="1">
                        <a:defRPr sz="1400" b="1" kern="1200">
                          <a:solidFill>
                            <a:schemeClr val="tx1"/>
                          </a:solidFill>
                          <a:latin typeface="Calibri" panose="020F0502020204030204"/>
                        </a:defRPr>
                      </a:lvl8pPr>
                      <a:lvl9pPr marL="2744188" algn="l" defTabSz="686047" rtl="0" eaLnBrk="1" latinLnBrk="0" hangingPunct="1">
                        <a:defRPr sz="1400" b="1" kern="1200">
                          <a:solidFill>
                            <a:schemeClr val="tx1"/>
                          </a:solidFill>
                          <a:latin typeface="Calibri" panose="020F0502020204030204"/>
                        </a:defRPr>
                      </a:lvl9pPr>
                    </a:lstStyle>
                    <a:p>
                      <a:r>
                        <a:rPr lang="en-US" sz="3200" b="0" i="1" dirty="0" smtClean="0">
                          <a:solidFill>
                            <a:schemeClr val="tx1"/>
                          </a:solidFill>
                          <a:latin typeface="+mj-lt"/>
                          <a:cs typeface="Consolas" panose="020B0609020204030204" pitchFamily="49" charset="0"/>
                        </a:rPr>
                        <a:t>Reads</a:t>
                      </a:r>
                      <a:endParaRPr lang="en-US" sz="3200" b="0" i="1" dirty="0">
                        <a:solidFill>
                          <a:schemeClr val="tx1"/>
                        </a:solidFill>
                        <a:latin typeface="+mj-lt"/>
                        <a:cs typeface="Consolas" panose="020B0609020204030204" pitchFamily="49" charset="0"/>
                      </a:endParaRPr>
                    </a:p>
                  </a:txBody>
                  <a:tcPr marL="89642" marR="89642" marT="44821" marB="44821" anchor="b">
                    <a:lnL>
                      <a:noFill/>
                    </a:lnL>
                    <a:lnR>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10000"/>
                  </a:ext>
                </a:extLst>
              </a:tr>
              <a:tr h="507974">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smtClean="0">
                          <a:solidFill>
                            <a:schemeClr val="tx1"/>
                          </a:solidFill>
                          <a:latin typeface="+mj-lt"/>
                          <a:cs typeface="Consolas" panose="020B0609020204030204" pitchFamily="49" charset="0"/>
                        </a:rPr>
                        <a:t>Strong</a:t>
                      </a:r>
                      <a:endParaRPr lang="en-US" sz="4000" dirty="0">
                        <a:solidFill>
                          <a:schemeClr val="tx1"/>
                        </a:solidFill>
                        <a:latin typeface="+mj-lt"/>
                        <a:cs typeface="Consolas" panose="020B0609020204030204" pitchFamily="49" charset="0"/>
                      </a:endParaRPr>
                    </a:p>
                  </a:txBody>
                  <a:tcPr marL="89642" marR="89642" marT="44821" marB="44821">
                    <a:lnL>
                      <a:noFill/>
                    </a:lnL>
                    <a:lnR>
                      <a:noFill/>
                    </a:lnR>
                    <a:lnT w="12700" cmpd="sng">
                      <a:noFill/>
                    </a:lnT>
                    <a:lnB>
                      <a:noFill/>
                    </a:lnB>
                    <a:lnTlToBr w="12700" cmpd="sng">
                      <a:noFill/>
                      <a:prstDash val="solid"/>
                    </a:lnTlToBr>
                    <a:lnBlToTr w="12700" cmpd="sng">
                      <a:noFill/>
                      <a:prstDash val="solid"/>
                    </a:lnBlToTr>
                    <a:solidFill>
                      <a:sysClr val="windowText" lastClr="000000">
                        <a:alpha val="20000"/>
                      </a:sysClr>
                    </a:solidFill>
                  </a:tcPr>
                </a:tc>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smtClean="0">
                          <a:solidFill>
                            <a:schemeClr val="tx1"/>
                          </a:solidFill>
                          <a:latin typeface="+mj-lt"/>
                          <a:cs typeface="Consolas" panose="020B0609020204030204" pitchFamily="49" charset="0"/>
                        </a:rPr>
                        <a:t>sync quorum writes</a:t>
                      </a:r>
                      <a:endParaRPr lang="en-US" sz="4000" dirty="0">
                        <a:solidFill>
                          <a:schemeClr val="tx1"/>
                        </a:solidFill>
                        <a:latin typeface="+mj-lt"/>
                        <a:cs typeface="Consolas" panose="020B0609020204030204" pitchFamily="49" charset="0"/>
                      </a:endParaRPr>
                    </a:p>
                  </a:txBody>
                  <a:tcPr marL="89642" marR="89642" marT="44821" marB="44821">
                    <a:lnL>
                      <a:noFill/>
                    </a:lnL>
                    <a:lnR>
                      <a:noFill/>
                    </a:lnR>
                    <a:lnT w="12700" cmpd="sng">
                      <a:noFill/>
                    </a:lnT>
                    <a:lnB>
                      <a:noFill/>
                    </a:lnB>
                    <a:lnTlToBr w="12700" cmpd="sng">
                      <a:noFill/>
                      <a:prstDash val="solid"/>
                    </a:lnTlToBr>
                    <a:lnBlToTr w="12700" cmpd="sng">
                      <a:noFill/>
                      <a:prstDash val="solid"/>
                    </a:lnBlToTr>
                    <a:solidFill>
                      <a:sysClr val="windowText" lastClr="000000">
                        <a:alpha val="20000"/>
                      </a:sysClr>
                    </a:solidFill>
                  </a:tcPr>
                </a:tc>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smtClean="0">
                          <a:solidFill>
                            <a:schemeClr val="tx1"/>
                          </a:solidFill>
                          <a:latin typeface="+mj-lt"/>
                          <a:cs typeface="Consolas" panose="020B0609020204030204" pitchFamily="49" charset="0"/>
                        </a:rPr>
                        <a:t>quorum</a:t>
                      </a:r>
                      <a:r>
                        <a:rPr lang="en-US" sz="4000" baseline="0" dirty="0" smtClean="0">
                          <a:solidFill>
                            <a:schemeClr val="tx1"/>
                          </a:solidFill>
                          <a:latin typeface="+mj-lt"/>
                          <a:cs typeface="Consolas" panose="020B0609020204030204" pitchFamily="49" charset="0"/>
                        </a:rPr>
                        <a:t> reads</a:t>
                      </a:r>
                      <a:endParaRPr lang="en-US" sz="4000" dirty="0">
                        <a:solidFill>
                          <a:schemeClr val="tx1"/>
                        </a:solidFill>
                        <a:latin typeface="+mj-lt"/>
                        <a:cs typeface="Consolas" panose="020B0609020204030204" pitchFamily="49" charset="0"/>
                      </a:endParaRPr>
                    </a:p>
                  </a:txBody>
                  <a:tcPr marL="89642" marR="89642" marT="44821" marB="44821">
                    <a:lnL>
                      <a:noFill/>
                    </a:lnL>
                    <a:lnR>
                      <a:noFill/>
                    </a:lnR>
                    <a:lnT w="12700" cmpd="sng">
                      <a:noFill/>
                    </a:lnT>
                    <a:lnB>
                      <a:noFill/>
                    </a:lnB>
                    <a:lnTlToBr w="12700" cmpd="sng">
                      <a:noFill/>
                      <a:prstDash val="solid"/>
                    </a:lnTlToBr>
                    <a:lnBlToTr w="12700" cmpd="sng">
                      <a:noFill/>
                      <a:prstDash val="solid"/>
                    </a:lnBlToTr>
                    <a:solidFill>
                      <a:sysClr val="windowText" lastClr="000000">
                        <a:alpha val="20000"/>
                      </a:sysClr>
                    </a:solidFill>
                  </a:tcPr>
                </a:tc>
                <a:extLst>
                  <a:ext uri="{0D108BD9-81ED-4DB2-BD59-A6C34878D82A}">
                    <a16:rowId xmlns:a16="http://schemas.microsoft.com/office/drawing/2014/main" xmlns="" val="10001"/>
                  </a:ext>
                </a:extLst>
              </a:tr>
              <a:tr h="507974">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smtClean="0">
                          <a:solidFill>
                            <a:schemeClr val="tx1"/>
                          </a:solidFill>
                          <a:latin typeface="+mj-lt"/>
                          <a:cs typeface="Consolas" panose="020B0609020204030204" pitchFamily="49" charset="0"/>
                        </a:rPr>
                        <a:t>Bounded</a:t>
                      </a:r>
                      <a:endParaRPr lang="en-US" sz="4000" dirty="0">
                        <a:solidFill>
                          <a:schemeClr val="tx1"/>
                        </a:solidFill>
                        <a:latin typeface="+mj-lt"/>
                        <a:cs typeface="Consolas" panose="020B0609020204030204" pitchFamily="49" charset="0"/>
                      </a:endParaRPr>
                    </a:p>
                  </a:txBody>
                  <a:tcPr marL="89642" marR="89642" marT="44821" marB="44821">
                    <a:lnL>
                      <a:noFill/>
                    </a:lnL>
                    <a:lnR>
                      <a:noFill/>
                    </a:lnR>
                    <a:lnT>
                      <a:noFill/>
                    </a:lnT>
                    <a:lnB>
                      <a:noFill/>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err="1" smtClean="0">
                          <a:solidFill>
                            <a:schemeClr val="tx1"/>
                          </a:solidFill>
                          <a:latin typeface="+mj-lt"/>
                          <a:cs typeface="Consolas" panose="020B0609020204030204" pitchFamily="49" charset="0"/>
                        </a:rPr>
                        <a:t>async</a:t>
                      </a:r>
                      <a:r>
                        <a:rPr lang="en-US" sz="4000" baseline="0" dirty="0" smtClean="0">
                          <a:solidFill>
                            <a:schemeClr val="tx1"/>
                          </a:solidFill>
                          <a:latin typeface="+mj-lt"/>
                          <a:cs typeface="Consolas" panose="020B0609020204030204" pitchFamily="49" charset="0"/>
                        </a:rPr>
                        <a:t> replication</a:t>
                      </a:r>
                      <a:endParaRPr lang="en-US" sz="4000" dirty="0">
                        <a:solidFill>
                          <a:schemeClr val="tx1"/>
                        </a:solidFill>
                        <a:latin typeface="+mj-lt"/>
                        <a:cs typeface="Consolas" panose="020B0609020204030204" pitchFamily="49" charset="0"/>
                      </a:endParaRPr>
                    </a:p>
                  </a:txBody>
                  <a:tcPr marL="89642" marR="89642" marT="44821" marB="44821">
                    <a:lnL>
                      <a:noFill/>
                    </a:lnL>
                    <a:lnR>
                      <a:noFill/>
                    </a:lnR>
                    <a:lnT>
                      <a:noFill/>
                    </a:lnT>
                    <a:lnB>
                      <a:noFill/>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smtClean="0">
                          <a:solidFill>
                            <a:schemeClr val="tx1"/>
                          </a:solidFill>
                          <a:latin typeface="+mj-lt"/>
                          <a:cs typeface="Consolas" panose="020B0609020204030204" pitchFamily="49" charset="0"/>
                        </a:rPr>
                        <a:t>quorum reads</a:t>
                      </a:r>
                      <a:endParaRPr lang="en-US" sz="4000" dirty="0">
                        <a:solidFill>
                          <a:schemeClr val="tx1"/>
                        </a:solidFill>
                        <a:latin typeface="+mj-lt"/>
                        <a:cs typeface="Consolas" panose="020B0609020204030204" pitchFamily="49" charset="0"/>
                      </a:endParaRPr>
                    </a:p>
                  </a:txBody>
                  <a:tcPr marL="89642" marR="89642" marT="44821" marB="44821">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xmlns="" val="10002"/>
                  </a:ext>
                </a:extLst>
              </a:tr>
              <a:tr h="475696">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smtClean="0">
                          <a:solidFill>
                            <a:schemeClr val="tx1"/>
                          </a:solidFill>
                          <a:latin typeface="+mj-lt"/>
                          <a:cs typeface="Consolas" panose="020B0609020204030204" pitchFamily="49" charset="0"/>
                        </a:rPr>
                        <a:t>Session</a:t>
                      </a:r>
                      <a:endParaRPr lang="en-US" sz="4000" dirty="0">
                        <a:solidFill>
                          <a:schemeClr val="tx1"/>
                        </a:solidFill>
                        <a:latin typeface="+mj-lt"/>
                        <a:cs typeface="Consolas" panose="020B0609020204030204" pitchFamily="49" charset="0"/>
                      </a:endParaRPr>
                    </a:p>
                  </a:txBody>
                  <a:tcPr marL="89642" marR="89642" marT="44821" marB="44821">
                    <a:lnL>
                      <a:noFill/>
                    </a:lnL>
                    <a:lnR>
                      <a:noFill/>
                    </a:lnR>
                    <a:lnT>
                      <a:noFill/>
                    </a:lnT>
                    <a:lnB>
                      <a:noFill/>
                    </a:lnB>
                    <a:lnTlToBr w="12700" cmpd="sng">
                      <a:noFill/>
                      <a:prstDash val="solid"/>
                    </a:lnTlToBr>
                    <a:lnBlToTr w="12700" cmpd="sng">
                      <a:noFill/>
                      <a:prstDash val="solid"/>
                    </a:lnBlToTr>
                    <a:solidFill>
                      <a:sysClr val="windowText" lastClr="000000">
                        <a:alpha val="20000"/>
                      </a:sysClr>
                    </a:solidFill>
                  </a:tcPr>
                </a:tc>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err="1" smtClean="0">
                          <a:solidFill>
                            <a:schemeClr val="tx1"/>
                          </a:solidFill>
                          <a:latin typeface="+mj-lt"/>
                          <a:cs typeface="Consolas" panose="020B0609020204030204" pitchFamily="49" charset="0"/>
                        </a:rPr>
                        <a:t>async</a:t>
                      </a:r>
                      <a:r>
                        <a:rPr lang="en-US" sz="4000" dirty="0" smtClean="0">
                          <a:solidFill>
                            <a:schemeClr val="tx1"/>
                          </a:solidFill>
                          <a:latin typeface="+mj-lt"/>
                          <a:cs typeface="Consolas" panose="020B0609020204030204" pitchFamily="49" charset="0"/>
                        </a:rPr>
                        <a:t> replication</a:t>
                      </a:r>
                      <a:endParaRPr lang="en-US" sz="4000" dirty="0">
                        <a:solidFill>
                          <a:schemeClr val="tx1"/>
                        </a:solidFill>
                        <a:latin typeface="+mj-lt"/>
                        <a:cs typeface="Consolas" panose="020B0609020204030204" pitchFamily="49" charset="0"/>
                      </a:endParaRPr>
                    </a:p>
                  </a:txBody>
                  <a:tcPr marL="89642" marR="89642" marT="44821" marB="44821">
                    <a:lnL>
                      <a:noFill/>
                    </a:lnL>
                    <a:lnR>
                      <a:noFill/>
                    </a:lnR>
                    <a:lnT>
                      <a:noFill/>
                    </a:lnT>
                    <a:lnB>
                      <a:noFill/>
                    </a:lnB>
                    <a:lnTlToBr w="12700" cmpd="sng">
                      <a:noFill/>
                      <a:prstDash val="solid"/>
                    </a:lnTlToBr>
                    <a:lnBlToTr w="12700" cmpd="sng">
                      <a:noFill/>
                      <a:prstDash val="solid"/>
                    </a:lnBlToTr>
                    <a:solidFill>
                      <a:sysClr val="windowText" lastClr="000000">
                        <a:alpha val="20000"/>
                      </a:sysClr>
                    </a:solidFill>
                  </a:tcPr>
                </a:tc>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smtClean="0">
                          <a:solidFill>
                            <a:schemeClr val="tx1"/>
                          </a:solidFill>
                          <a:latin typeface="+mj-lt"/>
                          <a:cs typeface="Consolas" panose="020B0609020204030204" pitchFamily="49" charset="0"/>
                        </a:rPr>
                        <a:t>session bound replica</a:t>
                      </a:r>
                      <a:endParaRPr lang="en-US" sz="4000" dirty="0">
                        <a:solidFill>
                          <a:schemeClr val="tx1"/>
                        </a:solidFill>
                        <a:latin typeface="+mj-lt"/>
                        <a:cs typeface="Consolas" panose="020B0609020204030204" pitchFamily="49" charset="0"/>
                      </a:endParaRPr>
                    </a:p>
                  </a:txBody>
                  <a:tcPr marL="89642" marR="89642" marT="44821" marB="44821">
                    <a:lnL>
                      <a:noFill/>
                    </a:lnL>
                    <a:lnR>
                      <a:noFill/>
                    </a:lnR>
                    <a:lnT>
                      <a:noFill/>
                    </a:lnT>
                    <a:lnB>
                      <a:noFill/>
                    </a:lnB>
                    <a:lnTlToBr w="12700" cmpd="sng">
                      <a:noFill/>
                      <a:prstDash val="solid"/>
                    </a:lnTlToBr>
                    <a:lnBlToTr w="12700" cmpd="sng">
                      <a:noFill/>
                      <a:prstDash val="solid"/>
                    </a:lnBlToTr>
                    <a:solidFill>
                      <a:sysClr val="windowText" lastClr="000000">
                        <a:alpha val="20000"/>
                      </a:sysClr>
                    </a:solidFill>
                  </a:tcPr>
                </a:tc>
                <a:extLst>
                  <a:ext uri="{0D108BD9-81ED-4DB2-BD59-A6C34878D82A}">
                    <a16:rowId xmlns:a16="http://schemas.microsoft.com/office/drawing/2014/main" xmlns="" val="10003"/>
                  </a:ext>
                </a:extLst>
              </a:tr>
              <a:tr h="507974">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smtClean="0">
                          <a:solidFill>
                            <a:schemeClr val="tx1"/>
                          </a:solidFill>
                          <a:latin typeface="+mj-lt"/>
                          <a:cs typeface="Consolas" panose="020B0609020204030204" pitchFamily="49" charset="0"/>
                        </a:rPr>
                        <a:t>Eventual</a:t>
                      </a:r>
                      <a:endParaRPr lang="en-US" sz="4000" dirty="0">
                        <a:solidFill>
                          <a:schemeClr val="tx1"/>
                        </a:solidFill>
                        <a:latin typeface="+mj-lt"/>
                        <a:cs typeface="Consolas" panose="020B0609020204030204" pitchFamily="49" charset="0"/>
                      </a:endParaRPr>
                    </a:p>
                  </a:txBody>
                  <a:tcPr marL="89642" marR="89642" marT="44821" marB="44821">
                    <a:lnL>
                      <a:noFill/>
                    </a:lnL>
                    <a:lnR>
                      <a:noFill/>
                    </a:lnR>
                    <a:lnT>
                      <a:noFill/>
                    </a:lnT>
                    <a:lnB w="12700" cmpd="sng">
                      <a:noFill/>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err="1" smtClean="0">
                          <a:solidFill>
                            <a:schemeClr val="tx1"/>
                          </a:solidFill>
                          <a:latin typeface="+mj-lt"/>
                          <a:cs typeface="Consolas" panose="020B0609020204030204" pitchFamily="49" charset="0"/>
                        </a:rPr>
                        <a:t>async</a:t>
                      </a:r>
                      <a:r>
                        <a:rPr lang="en-US" sz="4000" dirty="0" smtClean="0">
                          <a:solidFill>
                            <a:schemeClr val="tx1"/>
                          </a:solidFill>
                          <a:latin typeface="+mj-lt"/>
                          <a:cs typeface="Consolas" panose="020B0609020204030204" pitchFamily="49" charset="0"/>
                        </a:rPr>
                        <a:t> replication</a:t>
                      </a:r>
                      <a:endParaRPr lang="en-US" sz="4000" dirty="0">
                        <a:solidFill>
                          <a:schemeClr val="tx1"/>
                        </a:solidFill>
                        <a:latin typeface="+mj-lt"/>
                        <a:cs typeface="Consolas" panose="020B0609020204030204" pitchFamily="49" charset="0"/>
                      </a:endParaRPr>
                    </a:p>
                  </a:txBody>
                  <a:tcPr marL="89642" marR="89642" marT="44821" marB="44821">
                    <a:lnL>
                      <a:noFill/>
                    </a:lnL>
                    <a:lnR>
                      <a:noFill/>
                    </a:lnR>
                    <a:lnT>
                      <a:noFill/>
                    </a:lnT>
                    <a:lnB w="12700" cmpd="sng">
                      <a:noFill/>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smtClean="0">
                          <a:solidFill>
                            <a:schemeClr val="tx1"/>
                          </a:solidFill>
                          <a:latin typeface="+mj-lt"/>
                          <a:cs typeface="Consolas" panose="020B0609020204030204" pitchFamily="49" charset="0"/>
                        </a:rPr>
                        <a:t>any replica</a:t>
                      </a:r>
                      <a:endParaRPr lang="en-US" sz="4000" dirty="0">
                        <a:solidFill>
                          <a:schemeClr val="tx1"/>
                        </a:solidFill>
                        <a:latin typeface="+mj-lt"/>
                        <a:cs typeface="Consolas" panose="020B0609020204030204" pitchFamily="49" charset="0"/>
                      </a:endParaRPr>
                    </a:p>
                  </a:txBody>
                  <a:tcPr marL="89642" marR="89642" marT="44821" marB="44821">
                    <a:lnL>
                      <a:noFill/>
                    </a:lnL>
                    <a:lnR>
                      <a:noFill/>
                    </a:lnR>
                    <a:lnT>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10004"/>
                  </a:ext>
                </a:extLst>
              </a:tr>
            </a:tbl>
          </a:graphicData>
        </a:graphic>
      </p:graphicFrame>
      <p:graphicFrame>
        <p:nvGraphicFramePr>
          <p:cNvPr id="9" name="Table 8"/>
          <p:cNvGraphicFramePr>
            <a:graphicFrameLocks noGrp="1"/>
          </p:cNvGraphicFramePr>
          <p:nvPr>
            <p:extLst/>
          </p:nvPr>
        </p:nvGraphicFramePr>
        <p:xfrm>
          <a:off x="177554" y="5303520"/>
          <a:ext cx="12023864" cy="1554480"/>
        </p:xfrm>
        <a:graphic>
          <a:graphicData uri="http://schemas.openxmlformats.org/drawingml/2006/table">
            <a:tbl>
              <a:tblPr firstRow="1" bandRow="1">
                <a:tableStyleId>{5C22544A-7EE6-4342-B048-85BDC9FD1C3A}</a:tableStyleId>
              </a:tblPr>
              <a:tblGrid>
                <a:gridCol w="365098">
                  <a:extLst>
                    <a:ext uri="{9D8B030D-6E8A-4147-A177-3AD203B41FA5}">
                      <a16:colId xmlns:a16="http://schemas.microsoft.com/office/drawing/2014/main" xmlns="" val="20000"/>
                    </a:ext>
                  </a:extLst>
                </a:gridCol>
                <a:gridCol w="11658766">
                  <a:extLst>
                    <a:ext uri="{9D8B030D-6E8A-4147-A177-3AD203B41FA5}">
                      <a16:colId xmlns:a16="http://schemas.microsoft.com/office/drawing/2014/main" xmlns="" val="20001"/>
                    </a:ext>
                  </a:extLst>
                </a:gridCol>
              </a:tblGrid>
              <a:tr h="1245476">
                <a:tc>
                  <a:txBody>
                    <a:bodyPr/>
                    <a:lstStyle/>
                    <a:p>
                      <a:r>
                        <a:rPr lang="en-US" sz="3200" b="0" kern="1200" dirty="0" smtClean="0">
                          <a:solidFill>
                            <a:schemeClr val="tx1"/>
                          </a:solidFill>
                          <a:latin typeface="+mj-lt"/>
                          <a:ea typeface="+mn-ea"/>
                          <a:cs typeface="Consolas" panose="020B0609020204030204" pitchFamily="49" charset="0"/>
                        </a:rPr>
                        <a:t>*</a:t>
                      </a:r>
                      <a:endParaRPr lang="en-US" sz="3200" b="0" kern="1200" dirty="0">
                        <a:solidFill>
                          <a:schemeClr val="tx1"/>
                        </a:solidFill>
                        <a:latin typeface="+mj-lt"/>
                        <a:ea typeface="+mn-ea"/>
                        <a:cs typeface="Consolas" panose="020B0609020204030204" pitchFamily="49"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r>
                        <a:rPr lang="en-US" sz="3200" b="0" kern="1200" dirty="0" smtClean="0">
                          <a:solidFill>
                            <a:schemeClr val="tx1"/>
                          </a:solidFill>
                          <a:latin typeface="+mj-lt"/>
                          <a:ea typeface="+mn-ea"/>
                          <a:cs typeface="Consolas" panose="020B0609020204030204" pitchFamily="49" charset="0"/>
                        </a:rPr>
                        <a:t>Ideal consistency and performance tradeoff for many application scenarios. High performance writes and reads with predictable consistency.</a:t>
                      </a:r>
                      <a:endParaRPr lang="en-US" sz="3200" b="0" kern="1200" dirty="0">
                        <a:solidFill>
                          <a:schemeClr val="tx1"/>
                        </a:solidFill>
                        <a:latin typeface="+mj-lt"/>
                        <a:ea typeface="+mn-ea"/>
                        <a:cs typeface="Consolas" panose="020B0609020204030204" pitchFamily="49"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10000"/>
                  </a:ext>
                </a:extLst>
              </a:tr>
            </a:tbl>
          </a:graphicData>
        </a:graphic>
      </p:graphicFrame>
      <p:sp>
        <p:nvSpPr>
          <p:cNvPr id="2" name="Rectangle 1"/>
          <p:cNvSpPr/>
          <p:nvPr/>
        </p:nvSpPr>
        <p:spPr>
          <a:xfrm>
            <a:off x="1754066" y="3733065"/>
            <a:ext cx="382162" cy="707886"/>
          </a:xfrm>
          <a:prstGeom prst="rect">
            <a:avLst/>
          </a:prstGeom>
        </p:spPr>
        <p:txBody>
          <a:bodyPr wrap="square">
            <a:spAutoFit/>
          </a:bodyPr>
          <a:lstStyle/>
          <a:p>
            <a:r>
              <a:rPr lang="en-US" sz="4000" dirty="0">
                <a:latin typeface="+mj-lt"/>
                <a:cs typeface="Consolas" panose="020B0609020204030204" pitchFamily="49" charset="0"/>
              </a:rPr>
              <a:t>*</a:t>
            </a:r>
          </a:p>
        </p:txBody>
      </p:sp>
    </p:spTree>
    <p:extLst>
      <p:ext uri="{BB962C8B-B14F-4D97-AF65-F5344CB8AC3E}">
        <p14:creationId xmlns:p14="http://schemas.microsoft.com/office/powerpoint/2010/main" val="12500006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pPr marL="0" indent="0">
              <a:buNone/>
            </a:pPr>
            <a:r>
              <a:rPr lang="en-US" sz="6600" dirty="0" smtClean="0"/>
              <a:t>Hash</a:t>
            </a:r>
            <a:r>
              <a:rPr lang="en-US" sz="6600" dirty="0"/>
              <a:t/>
            </a:r>
            <a:br>
              <a:rPr lang="en-US" sz="6600" dirty="0"/>
            </a:br>
            <a:r>
              <a:rPr lang="en-US" sz="6600" dirty="0" smtClean="0"/>
              <a:t>Range</a:t>
            </a:r>
            <a:r>
              <a:rPr lang="en-US" sz="6600" dirty="0"/>
              <a:t/>
            </a:r>
            <a:br>
              <a:rPr lang="en-US" sz="6600" dirty="0"/>
            </a:br>
            <a:r>
              <a:rPr lang="en-US" sz="6600" dirty="0" smtClean="0"/>
              <a:t>Lookup</a:t>
            </a:r>
            <a:endParaRPr lang="en-US" sz="6600" dirty="0"/>
          </a:p>
        </p:txBody>
      </p:sp>
      <p:sp>
        <p:nvSpPr>
          <p:cNvPr id="6" name="Title 5"/>
          <p:cNvSpPr>
            <a:spLocks noGrp="1"/>
          </p:cNvSpPr>
          <p:nvPr>
            <p:ph type="title"/>
          </p:nvPr>
        </p:nvSpPr>
        <p:spPr/>
        <p:txBody>
          <a:bodyPr/>
          <a:lstStyle/>
          <a:p>
            <a:r>
              <a:rPr lang="en-US" sz="4000" dirty="0" smtClean="0"/>
              <a:t>Partitioning Data</a:t>
            </a:r>
            <a:r>
              <a:rPr lang="en-US" sz="4000" dirty="0"/>
              <a:t/>
            </a:r>
            <a:br>
              <a:rPr lang="en-US" sz="4000" dirty="0"/>
            </a:br>
            <a:endParaRPr lang="en-US" sz="4000" dirty="0"/>
          </a:p>
        </p:txBody>
      </p:sp>
    </p:spTree>
    <p:extLst>
      <p:ext uri="{BB962C8B-B14F-4D97-AF65-F5344CB8AC3E}">
        <p14:creationId xmlns:p14="http://schemas.microsoft.com/office/powerpoint/2010/main" val="1691820211"/>
      </p:ext>
    </p:extLst>
  </p:cSld>
  <p:clrMapOvr>
    <a:masterClrMapping/>
  </p:clrMapOvr>
  <p:transition>
    <p:fade/>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chor="ctr">
            <a:noAutofit/>
          </a:bodyPr>
          <a:lstStyle/>
          <a:p>
            <a:pPr marL="252000"/>
            <a:r>
              <a:rPr lang="en-US" sz="4000" dirty="0" smtClean="0">
                <a:solidFill>
                  <a:schemeClr val="tx1"/>
                </a:solidFill>
              </a:rPr>
              <a:t>Partitioning</a:t>
            </a:r>
            <a:r>
              <a:rPr lang="en-US" sz="4000" dirty="0" smtClean="0">
                <a:solidFill>
                  <a:schemeClr val="tx1"/>
                </a:solidFill>
              </a:rPr>
              <a:t/>
            </a:r>
            <a:br>
              <a:rPr lang="en-US" sz="4000" dirty="0" smtClean="0">
                <a:solidFill>
                  <a:schemeClr val="tx1"/>
                </a:solidFill>
              </a:rPr>
            </a:br>
            <a:r>
              <a:rPr lang="en-US" sz="4000" b="1" dirty="0" smtClean="0">
                <a:solidFill>
                  <a:schemeClr val="tx1"/>
                </a:solidFill>
                <a:latin typeface="+mn-lt"/>
              </a:rPr>
              <a:t>Hash</a:t>
            </a:r>
            <a:r>
              <a:rPr lang="en-US" sz="4000" dirty="0">
                <a:solidFill>
                  <a:schemeClr val="tx1"/>
                </a:solidFill>
              </a:rPr>
              <a:t/>
            </a:r>
            <a:br>
              <a:rPr lang="en-US" sz="4000" dirty="0">
                <a:solidFill>
                  <a:schemeClr val="tx1"/>
                </a:solidFill>
              </a:rPr>
            </a:br>
            <a:endParaRPr lang="en-US" sz="4000" dirty="0">
              <a:solidFill>
                <a:schemeClr val="tx1"/>
              </a:solidFill>
            </a:endParaRPr>
          </a:p>
        </p:txBody>
      </p:sp>
      <p:sp>
        <p:nvSpPr>
          <p:cNvPr id="3" name="Content Placeholder 2"/>
          <p:cNvSpPr>
            <a:spLocks noGrp="1"/>
          </p:cNvSpPr>
          <p:nvPr>
            <p:ph sz="quarter" idx="10"/>
          </p:nvPr>
        </p:nvSpPr>
        <p:spPr>
          <a:xfrm>
            <a:off x="3465516" y="1445113"/>
            <a:ext cx="8625516" cy="4420683"/>
          </a:xfrm>
        </p:spPr>
        <p:txBody>
          <a:bodyPr/>
          <a:lstStyle/>
          <a:p>
            <a:pPr marL="0" indent="0">
              <a:buNone/>
            </a:pPr>
            <a:r>
              <a:rPr lang="en-US" sz="4000" dirty="0">
                <a:solidFill>
                  <a:schemeClr val="tx1"/>
                </a:solidFill>
              </a:rPr>
              <a:t>P</a:t>
            </a:r>
            <a:r>
              <a:rPr lang="en-US" sz="4000" dirty="0" smtClean="0">
                <a:solidFill>
                  <a:schemeClr val="tx1"/>
                </a:solidFill>
              </a:rPr>
              <a:t>artitions </a:t>
            </a:r>
            <a:r>
              <a:rPr lang="en-US" sz="4000" dirty="0">
                <a:solidFill>
                  <a:schemeClr val="tx1"/>
                </a:solidFill>
              </a:rPr>
              <a:t>are assigned based on the value of a hash function, allowing you to evenly distribute requests and data across a number of partitions</a:t>
            </a:r>
            <a:endParaRPr lang="en-US" sz="4000" dirty="0">
              <a:solidFill>
                <a:schemeClr val="tx1"/>
              </a:solidFill>
            </a:endParaRPr>
          </a:p>
        </p:txBody>
      </p:sp>
    </p:spTree>
    <p:extLst>
      <p:ext uri="{BB962C8B-B14F-4D97-AF65-F5344CB8AC3E}">
        <p14:creationId xmlns:p14="http://schemas.microsoft.com/office/powerpoint/2010/main" val="1916941799"/>
      </p:ext>
    </p:extLst>
  </p:cSld>
  <p:clrMapOvr>
    <a:masterClrMapping/>
  </p:clrMapOvr>
  <p:transition>
    <p:fade/>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chor="ctr">
            <a:noAutofit/>
          </a:bodyPr>
          <a:lstStyle/>
          <a:p>
            <a:pPr marL="252000"/>
            <a:r>
              <a:rPr lang="en-US" sz="4000" dirty="0" smtClean="0">
                <a:solidFill>
                  <a:schemeClr val="tx1"/>
                </a:solidFill>
              </a:rPr>
              <a:t>Partitioning</a:t>
            </a:r>
            <a:r>
              <a:rPr lang="en-US" sz="4000" dirty="0" smtClean="0">
                <a:solidFill>
                  <a:schemeClr val="tx1"/>
                </a:solidFill>
              </a:rPr>
              <a:t/>
            </a:r>
            <a:br>
              <a:rPr lang="en-US" sz="4000" dirty="0" smtClean="0">
                <a:solidFill>
                  <a:schemeClr val="tx1"/>
                </a:solidFill>
              </a:rPr>
            </a:br>
            <a:r>
              <a:rPr lang="en-US" sz="4000" b="1" dirty="0" smtClean="0">
                <a:solidFill>
                  <a:schemeClr val="tx1"/>
                </a:solidFill>
                <a:latin typeface="+mn-lt"/>
              </a:rPr>
              <a:t>Range</a:t>
            </a:r>
            <a:r>
              <a:rPr lang="en-US" sz="4000" dirty="0">
                <a:solidFill>
                  <a:schemeClr val="tx1"/>
                </a:solidFill>
              </a:rPr>
              <a:t/>
            </a:r>
            <a:br>
              <a:rPr lang="en-US" sz="4000" dirty="0">
                <a:solidFill>
                  <a:schemeClr val="tx1"/>
                </a:solidFill>
              </a:rPr>
            </a:br>
            <a:endParaRPr lang="en-US" sz="4000" dirty="0">
              <a:solidFill>
                <a:schemeClr val="tx1"/>
              </a:solidFill>
            </a:endParaRPr>
          </a:p>
        </p:txBody>
      </p:sp>
      <p:sp>
        <p:nvSpPr>
          <p:cNvPr id="3" name="Content Placeholder 2"/>
          <p:cNvSpPr>
            <a:spLocks noGrp="1"/>
          </p:cNvSpPr>
          <p:nvPr>
            <p:ph sz="quarter" idx="10"/>
          </p:nvPr>
        </p:nvSpPr>
        <p:spPr>
          <a:xfrm>
            <a:off x="3427015" y="1612836"/>
            <a:ext cx="8625516" cy="4420683"/>
          </a:xfrm>
        </p:spPr>
        <p:txBody>
          <a:bodyPr/>
          <a:lstStyle/>
          <a:p>
            <a:pPr marL="0" indent="0">
              <a:buNone/>
            </a:pPr>
            <a:r>
              <a:rPr lang="en-US" sz="4000" dirty="0">
                <a:solidFill>
                  <a:schemeClr val="tx1"/>
                </a:solidFill>
              </a:rPr>
              <a:t>P</a:t>
            </a:r>
            <a:r>
              <a:rPr lang="en-US" sz="4000" dirty="0" smtClean="0">
                <a:solidFill>
                  <a:schemeClr val="tx1"/>
                </a:solidFill>
              </a:rPr>
              <a:t>artitions </a:t>
            </a:r>
            <a:r>
              <a:rPr lang="en-US" sz="4000" dirty="0">
                <a:solidFill>
                  <a:schemeClr val="tx1"/>
                </a:solidFill>
              </a:rPr>
              <a:t>are assigned based on whether the partition key is within a certain range. </a:t>
            </a:r>
            <a:endParaRPr lang="en-US" sz="4000" dirty="0">
              <a:solidFill>
                <a:schemeClr val="tx1"/>
              </a:solidFill>
            </a:endParaRPr>
          </a:p>
        </p:txBody>
      </p:sp>
    </p:spTree>
    <p:extLst>
      <p:ext uri="{BB962C8B-B14F-4D97-AF65-F5344CB8AC3E}">
        <p14:creationId xmlns:p14="http://schemas.microsoft.com/office/powerpoint/2010/main" val="4203712641"/>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SQL Database The Basics</a:t>
            </a:r>
            <a:br>
              <a:rPr lang="en-US" sz="3600" dirty="0"/>
            </a:br>
            <a:endParaRPr lang="en-US" sz="3600" dirty="0"/>
          </a:p>
        </p:txBody>
      </p:sp>
      <p:sp>
        <p:nvSpPr>
          <p:cNvPr id="3" name="Content Placeholder 2"/>
          <p:cNvSpPr>
            <a:spLocks noGrp="1"/>
          </p:cNvSpPr>
          <p:nvPr>
            <p:ph sz="quarter" idx="10"/>
          </p:nvPr>
        </p:nvSpPr>
        <p:spPr/>
        <p:txBody>
          <a:bodyPr/>
          <a:lstStyle/>
          <a:p>
            <a:r>
              <a:rPr lang="en-US" sz="4000" dirty="0"/>
              <a:t>SQL Server database technology “as a Service”</a:t>
            </a:r>
          </a:p>
          <a:p>
            <a:r>
              <a:rPr lang="en-US" sz="4000" dirty="0"/>
              <a:t>Fully Managed</a:t>
            </a:r>
          </a:p>
          <a:p>
            <a:r>
              <a:rPr lang="en-US" sz="4000" dirty="0"/>
              <a:t>Enterprise-ready with automatic support for HA, DR, Backups, replication and more</a:t>
            </a:r>
          </a:p>
          <a:p>
            <a:endParaRPr lang="en-US" sz="4000" dirty="0"/>
          </a:p>
        </p:txBody>
      </p:sp>
    </p:spTree>
    <p:extLst>
      <p:ext uri="{BB962C8B-B14F-4D97-AF65-F5344CB8AC3E}">
        <p14:creationId xmlns:p14="http://schemas.microsoft.com/office/powerpoint/2010/main" val="1491102910"/>
      </p:ext>
    </p:extLst>
  </p:cSld>
  <p:clrMapOvr>
    <a:masterClrMapping/>
  </p:clrMapOvr>
  <p:transition>
    <p:fade/>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chor="ctr">
            <a:noAutofit/>
          </a:bodyPr>
          <a:lstStyle/>
          <a:p>
            <a:pPr marL="252000"/>
            <a:r>
              <a:rPr lang="en-US" sz="4000" dirty="0" smtClean="0">
                <a:solidFill>
                  <a:schemeClr val="tx1"/>
                </a:solidFill>
              </a:rPr>
              <a:t>Partitioning</a:t>
            </a:r>
            <a:r>
              <a:rPr lang="en-US" sz="4000" dirty="0" smtClean="0">
                <a:solidFill>
                  <a:schemeClr val="tx1"/>
                </a:solidFill>
              </a:rPr>
              <a:t/>
            </a:r>
            <a:br>
              <a:rPr lang="en-US" sz="4000" dirty="0" smtClean="0">
                <a:solidFill>
                  <a:schemeClr val="tx1"/>
                </a:solidFill>
              </a:rPr>
            </a:br>
            <a:r>
              <a:rPr lang="en-US" sz="4000" b="1" dirty="0" smtClean="0">
                <a:solidFill>
                  <a:schemeClr val="tx1"/>
                </a:solidFill>
                <a:latin typeface="+mn-lt"/>
              </a:rPr>
              <a:t>Lookup</a:t>
            </a:r>
            <a:r>
              <a:rPr lang="en-US" sz="4000" dirty="0">
                <a:solidFill>
                  <a:schemeClr val="tx1"/>
                </a:solidFill>
              </a:rPr>
              <a:t/>
            </a:r>
            <a:br>
              <a:rPr lang="en-US" sz="4000" dirty="0">
                <a:solidFill>
                  <a:schemeClr val="tx1"/>
                </a:solidFill>
              </a:rPr>
            </a:br>
            <a:endParaRPr lang="en-US" sz="4000" dirty="0">
              <a:solidFill>
                <a:schemeClr val="tx1"/>
              </a:solidFill>
            </a:endParaRPr>
          </a:p>
        </p:txBody>
      </p:sp>
      <p:sp>
        <p:nvSpPr>
          <p:cNvPr id="3" name="Content Placeholder 2"/>
          <p:cNvSpPr>
            <a:spLocks noGrp="1"/>
          </p:cNvSpPr>
          <p:nvPr>
            <p:ph sz="quarter" idx="10"/>
          </p:nvPr>
        </p:nvSpPr>
        <p:spPr>
          <a:xfrm>
            <a:off x="3536322" y="1362580"/>
            <a:ext cx="8625516" cy="4420683"/>
          </a:xfrm>
        </p:spPr>
        <p:txBody>
          <a:bodyPr/>
          <a:lstStyle/>
          <a:p>
            <a:pPr marL="0" indent="0">
              <a:buNone/>
            </a:pPr>
            <a:r>
              <a:rPr lang="en-US" sz="4000" dirty="0">
                <a:solidFill>
                  <a:schemeClr val="tx1"/>
                </a:solidFill>
              </a:rPr>
              <a:t>P</a:t>
            </a:r>
            <a:r>
              <a:rPr lang="en-US" sz="4000" dirty="0" smtClean="0">
                <a:solidFill>
                  <a:schemeClr val="tx1"/>
                </a:solidFill>
              </a:rPr>
              <a:t>artitions </a:t>
            </a:r>
            <a:r>
              <a:rPr lang="en-US" sz="4000" dirty="0">
                <a:solidFill>
                  <a:schemeClr val="tx1"/>
                </a:solidFill>
              </a:rPr>
              <a:t>are assigned based on a lookup map that assigns discrete partition values to specific partitions a.k.a. a partition or shard map.</a:t>
            </a:r>
            <a:endParaRPr lang="en-US" sz="4000" dirty="0">
              <a:solidFill>
                <a:schemeClr val="tx1"/>
              </a:solidFill>
            </a:endParaRPr>
          </a:p>
        </p:txBody>
      </p:sp>
    </p:spTree>
    <p:extLst>
      <p:ext uri="{BB962C8B-B14F-4D97-AF65-F5344CB8AC3E}">
        <p14:creationId xmlns:p14="http://schemas.microsoft.com/office/powerpoint/2010/main" val="3369487982"/>
      </p:ext>
    </p:extLst>
  </p:cSld>
  <p:clrMapOvr>
    <a:masterClrMapping/>
  </p:clrMapOvr>
  <p:transition>
    <p:fade/>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Interacting with </a:t>
            </a:r>
            <a:r>
              <a:rPr lang="en-US" dirty="0" err="1" smtClean="0"/>
              <a:t>DocumentDB</a:t>
            </a:r>
            <a:endParaRPr lang="en-US" dirty="0"/>
          </a:p>
        </p:txBody>
      </p:sp>
    </p:spTree>
    <p:extLst>
      <p:ext uri="{BB962C8B-B14F-4D97-AF65-F5344CB8AC3E}">
        <p14:creationId xmlns:p14="http://schemas.microsoft.com/office/powerpoint/2010/main" val="1268962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9842396" y="4627850"/>
            <a:ext cx="1995282" cy="1371600"/>
          </a:xfrm>
          <a:prstGeom prst="rect">
            <a:avLst/>
          </a:prstGeom>
        </p:spPr>
      </p:pic>
      <p:sp>
        <p:nvSpPr>
          <p:cNvPr id="2" name="Title 1"/>
          <p:cNvSpPr>
            <a:spLocks noGrp="1"/>
          </p:cNvSpPr>
          <p:nvPr>
            <p:ph type="ctrTitle"/>
          </p:nvPr>
        </p:nvSpPr>
        <p:spPr/>
        <p:txBody>
          <a:bodyPr/>
          <a:lstStyle/>
          <a:p>
            <a:r>
              <a:rPr lang="en-US" dirty="0" smtClean="0"/>
              <a:t>Search</a:t>
            </a:r>
            <a:endParaRPr lang="en-US" dirty="0"/>
          </a:p>
        </p:txBody>
      </p:sp>
    </p:spTree>
    <p:extLst>
      <p:ext uri="{BB962C8B-B14F-4D97-AF65-F5344CB8AC3E}">
        <p14:creationId xmlns:p14="http://schemas.microsoft.com/office/powerpoint/2010/main" val="2676576825"/>
      </p:ext>
    </p:extLst>
  </p:cSld>
  <p:clrMapOvr>
    <a:masterClrMapping/>
  </p:clrMapOvr>
  <p:transition>
    <p:fade/>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normAutofit/>
          </a:bodyPr>
          <a:lstStyle/>
          <a:p>
            <a:r>
              <a:rPr lang="en-US" dirty="0" smtClean="0"/>
              <a:t>Azure Search</a:t>
            </a:r>
            <a:endParaRPr lang="en-US" dirty="0"/>
          </a:p>
        </p:txBody>
      </p:sp>
      <p:sp>
        <p:nvSpPr>
          <p:cNvPr id="5" name="Content Placeholder 4"/>
          <p:cNvSpPr>
            <a:spLocks noGrp="1"/>
          </p:cNvSpPr>
          <p:nvPr>
            <p:ph type="body" sz="quarter" idx="10"/>
          </p:nvPr>
        </p:nvSpPr>
        <p:spPr>
          <a:xfrm>
            <a:off x="1335741" y="3276600"/>
            <a:ext cx="9520518" cy="990600"/>
          </a:xfrm>
          <a:prstGeom prst="rect">
            <a:avLst/>
          </a:prstGeom>
        </p:spPr>
        <p:txBody>
          <a:bodyPr>
            <a:noAutofit/>
          </a:bodyPr>
          <a:lstStyle/>
          <a:p>
            <a:pPr marL="252000" algn="l">
              <a:spcBef>
                <a:spcPts val="1200"/>
              </a:spcBef>
            </a:pPr>
            <a:r>
              <a:rPr lang="en-US" sz="3600" dirty="0"/>
              <a:t>Embed a sophisticated search experience into web and mobile applications without having to worry about the complexities of full-text search and without having to deploy, maintain or manage any infrastructure.</a:t>
            </a:r>
          </a:p>
        </p:txBody>
      </p:sp>
      <p:pic>
        <p:nvPicPr>
          <p:cNvPr id="8" name="Picture 7"/>
          <p:cNvPicPr>
            <a:picLocks noChangeAspect="1"/>
          </p:cNvPicPr>
          <p:nvPr/>
        </p:nvPicPr>
        <p:blipFill>
          <a:blip r:embed="rId3"/>
          <a:stretch>
            <a:fillRect/>
          </a:stretch>
        </p:blipFill>
        <p:spPr>
          <a:xfrm>
            <a:off x="10931951" y="72571"/>
            <a:ext cx="1172963" cy="806318"/>
          </a:xfrm>
          <a:prstGeom prst="rect">
            <a:avLst/>
          </a:prstGeom>
        </p:spPr>
      </p:pic>
    </p:spTree>
    <p:extLst>
      <p:ext uri="{BB962C8B-B14F-4D97-AF65-F5344CB8AC3E}">
        <p14:creationId xmlns:p14="http://schemas.microsoft.com/office/powerpoint/2010/main" val="1230984210"/>
      </p:ext>
    </p:extLst>
  </p:cSld>
  <p:clrMapOvr>
    <a:masterClrMapping/>
  </p:clrMapOvr>
  <p:transition>
    <p:fade/>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normAutofit/>
          </a:bodyPr>
          <a:lstStyle/>
          <a:p>
            <a:r>
              <a:rPr lang="en-US" dirty="0" smtClean="0"/>
              <a:t>Azure Search</a:t>
            </a:r>
            <a:endParaRPr lang="en-US" dirty="0"/>
          </a:p>
        </p:txBody>
      </p:sp>
      <p:sp>
        <p:nvSpPr>
          <p:cNvPr id="5" name="Content Placeholder 4"/>
          <p:cNvSpPr>
            <a:spLocks noGrp="1"/>
          </p:cNvSpPr>
          <p:nvPr>
            <p:ph sz="quarter" idx="10"/>
          </p:nvPr>
        </p:nvSpPr>
        <p:spPr>
          <a:prstGeom prst="rect">
            <a:avLst/>
          </a:prstGeom>
        </p:spPr>
        <p:txBody>
          <a:bodyPr>
            <a:noAutofit/>
          </a:bodyPr>
          <a:lstStyle/>
          <a:p>
            <a:pPr marL="0" indent="0" algn="l">
              <a:spcBef>
                <a:spcPts val="1200"/>
              </a:spcBef>
              <a:buNone/>
            </a:pPr>
            <a:r>
              <a:rPr lang="en-US" sz="4400" dirty="0"/>
              <a:t>Perfect for enterprise cloud developers, cloud software vendors, cloud architects who need a fully-managed search solution.</a:t>
            </a:r>
          </a:p>
        </p:txBody>
      </p:sp>
    </p:spTree>
    <p:extLst>
      <p:ext uri="{BB962C8B-B14F-4D97-AF65-F5344CB8AC3E}">
        <p14:creationId xmlns:p14="http://schemas.microsoft.com/office/powerpoint/2010/main" val="3085234391"/>
      </p:ext>
    </p:extLst>
  </p:cSld>
  <p:clrMapOvr>
    <a:masterClrMapping/>
  </p:clrMapOvr>
  <p:transition>
    <p:fade/>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Search Functionality</a:t>
            </a:r>
            <a:br>
              <a:rPr lang="en-US" sz="4000" dirty="0"/>
            </a:br>
            <a:endParaRPr lang="en-US" sz="4000" dirty="0"/>
          </a:p>
        </p:txBody>
      </p:sp>
      <p:sp>
        <p:nvSpPr>
          <p:cNvPr id="3" name="Content Placeholder 2"/>
          <p:cNvSpPr>
            <a:spLocks noGrp="1"/>
          </p:cNvSpPr>
          <p:nvPr>
            <p:ph sz="quarter" idx="10"/>
          </p:nvPr>
        </p:nvSpPr>
        <p:spPr>
          <a:prstGeom prst="rect">
            <a:avLst/>
          </a:prstGeom>
        </p:spPr>
        <p:txBody>
          <a:bodyPr>
            <a:noAutofit/>
          </a:bodyPr>
          <a:lstStyle/>
          <a:p>
            <a:pPr marL="823500" lvl="1" indent="-571500">
              <a:spcBef>
                <a:spcPts val="1200"/>
              </a:spcBef>
            </a:pPr>
            <a:r>
              <a:rPr lang="en-US" sz="3600" dirty="0" smtClean="0">
                <a:solidFill>
                  <a:srgbClr val="CDEAFF"/>
                </a:solidFill>
                <a:latin typeface="Segoe UI Light" panose="020B0502040204020203" pitchFamily="34" charset="0"/>
                <a:cs typeface="Segoe UI Light" panose="020B0502040204020203" pitchFamily="34" charset="0"/>
              </a:rPr>
              <a:t>Simple HTTP/JSON API for creating indexes, pushing documents, searching</a:t>
            </a:r>
          </a:p>
          <a:p>
            <a:pPr marL="823500" lvl="1" indent="-571500">
              <a:spcBef>
                <a:spcPts val="1200"/>
              </a:spcBef>
            </a:pPr>
            <a:r>
              <a:rPr lang="en-US" sz="3600" dirty="0" smtClean="0">
                <a:solidFill>
                  <a:srgbClr val="CDEAFF"/>
                </a:solidFill>
                <a:latin typeface="Segoe UI Light" panose="020B0502040204020203" pitchFamily="34" charset="0"/>
                <a:cs typeface="Segoe UI Light" panose="020B0502040204020203" pitchFamily="34" charset="0"/>
              </a:rPr>
              <a:t>Keyword search with user-friendly operators (+, -, *, “”, etc.)</a:t>
            </a:r>
          </a:p>
          <a:p>
            <a:pPr marL="823500" lvl="1" indent="-571500">
              <a:spcBef>
                <a:spcPts val="1200"/>
              </a:spcBef>
            </a:pPr>
            <a:r>
              <a:rPr lang="en-US" sz="3600" dirty="0" smtClean="0">
                <a:solidFill>
                  <a:srgbClr val="CDEAFF"/>
                </a:solidFill>
                <a:latin typeface="Segoe UI Light" panose="020B0502040204020203" pitchFamily="34" charset="0"/>
                <a:cs typeface="Segoe UI Light" panose="020B0502040204020203" pitchFamily="34" charset="0"/>
              </a:rPr>
              <a:t>Hit highlighting</a:t>
            </a:r>
          </a:p>
          <a:p>
            <a:pPr marL="823500" lvl="1" indent="-571500">
              <a:spcBef>
                <a:spcPts val="1200"/>
              </a:spcBef>
            </a:pPr>
            <a:r>
              <a:rPr lang="en-US" sz="3600" dirty="0" smtClean="0">
                <a:solidFill>
                  <a:srgbClr val="CDEAFF"/>
                </a:solidFill>
                <a:latin typeface="Segoe UI Light" panose="020B0502040204020203" pitchFamily="34" charset="0"/>
                <a:cs typeface="Segoe UI Light" panose="020B0502040204020203" pitchFamily="34" charset="0"/>
              </a:rPr>
              <a:t>Faceting (histograms over ranges, typically used in catalog browsing)</a:t>
            </a:r>
          </a:p>
        </p:txBody>
      </p:sp>
    </p:spTree>
    <p:extLst>
      <p:ext uri="{BB962C8B-B14F-4D97-AF65-F5344CB8AC3E}">
        <p14:creationId xmlns:p14="http://schemas.microsoft.com/office/powerpoint/2010/main" val="3628976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500" fill="hold"/>
                                        <p:tgtEl>
                                          <p:spTgt spid="3">
                                            <p:txEl>
                                              <p:pRg st="0" end="0"/>
                                            </p:txEl>
                                          </p:spTgt>
                                        </p:tgtEl>
                                        <p:attrNameLst>
                                          <p:attrName>style.color</p:attrName>
                                        </p:attrNameLst>
                                      </p:cBhvr>
                                      <p:to>
                                        <a:srgbClr val="0072C6"/>
                                      </p:to>
                                    </p:animClr>
                                  </p:childTnLst>
                                </p:cTn>
                              </p:par>
                            </p:childTnLst>
                          </p:cTn>
                        </p:par>
                      </p:childTnLst>
                    </p:cTn>
                  </p:par>
                  <p:par>
                    <p:cTn id="7" fill="hold">
                      <p:stCondLst>
                        <p:cond delay="indefinite"/>
                      </p:stCondLst>
                      <p:childTnLst>
                        <p:par>
                          <p:cTn id="8" fill="hold">
                            <p:stCondLst>
                              <p:cond delay="0"/>
                            </p:stCondLst>
                            <p:childTnLst>
                              <p:par>
                                <p:cTn id="9" presetID="3" presetClass="emph" presetSubtype="2" fill="hold" nodeType="clickEffect">
                                  <p:stCondLst>
                                    <p:cond delay="0"/>
                                  </p:stCondLst>
                                  <p:childTnLst>
                                    <p:animClr clrSpc="rgb" dir="cw">
                                      <p:cBhvr override="childStyle">
                                        <p:cTn id="10" dur="250" fill="hold"/>
                                        <p:tgtEl>
                                          <p:spTgt spid="3">
                                            <p:txEl>
                                              <p:pRg st="0" end="0"/>
                                            </p:txEl>
                                          </p:spTgt>
                                        </p:tgtEl>
                                        <p:attrNameLst>
                                          <p:attrName>style.color</p:attrName>
                                        </p:attrNameLst>
                                      </p:cBhvr>
                                      <p:to>
                                        <a:srgbClr val="C0E4FF"/>
                                      </p:to>
                                    </p:animClr>
                                  </p:childTnLst>
                                </p:cTn>
                              </p:par>
                              <p:par>
                                <p:cTn id="11" presetID="3" presetClass="emph" presetSubtype="2" fill="hold" nodeType="withEffect">
                                  <p:stCondLst>
                                    <p:cond delay="250"/>
                                  </p:stCondLst>
                                  <p:childTnLst>
                                    <p:animClr clrSpc="rgb" dir="cw">
                                      <p:cBhvr override="childStyle">
                                        <p:cTn id="12" dur="500" fill="hold"/>
                                        <p:tgtEl>
                                          <p:spTgt spid="3">
                                            <p:txEl>
                                              <p:pRg st="1" end="1"/>
                                            </p:txEl>
                                          </p:spTgt>
                                        </p:tgtEl>
                                        <p:attrNameLst>
                                          <p:attrName>style.color</p:attrName>
                                        </p:attrNameLst>
                                      </p:cBhvr>
                                      <p:to>
                                        <a:srgbClr val="0072C6"/>
                                      </p:to>
                                    </p:animClr>
                                  </p:childTnLst>
                                </p:cTn>
                              </p:par>
                            </p:childTnLst>
                          </p:cTn>
                        </p:par>
                      </p:childTnLst>
                    </p:cTn>
                  </p:par>
                  <p:par>
                    <p:cTn id="13" fill="hold">
                      <p:stCondLst>
                        <p:cond delay="indefinite"/>
                      </p:stCondLst>
                      <p:childTnLst>
                        <p:par>
                          <p:cTn id="14" fill="hold">
                            <p:stCondLst>
                              <p:cond delay="0"/>
                            </p:stCondLst>
                            <p:childTnLst>
                              <p:par>
                                <p:cTn id="15" presetID="3" presetClass="emph" presetSubtype="2" fill="hold" nodeType="clickEffect">
                                  <p:stCondLst>
                                    <p:cond delay="0"/>
                                  </p:stCondLst>
                                  <p:childTnLst>
                                    <p:animClr clrSpc="rgb" dir="cw">
                                      <p:cBhvr override="childStyle">
                                        <p:cTn id="16" dur="250" fill="hold"/>
                                        <p:tgtEl>
                                          <p:spTgt spid="3">
                                            <p:txEl>
                                              <p:pRg st="1" end="1"/>
                                            </p:txEl>
                                          </p:spTgt>
                                        </p:tgtEl>
                                        <p:attrNameLst>
                                          <p:attrName>style.color</p:attrName>
                                        </p:attrNameLst>
                                      </p:cBhvr>
                                      <p:to>
                                        <a:srgbClr val="C0E4FF"/>
                                      </p:to>
                                    </p:animClr>
                                  </p:childTnLst>
                                </p:cTn>
                              </p:par>
                              <p:par>
                                <p:cTn id="17" presetID="3" presetClass="emph" presetSubtype="2" fill="hold" nodeType="withEffect">
                                  <p:stCondLst>
                                    <p:cond delay="250"/>
                                  </p:stCondLst>
                                  <p:childTnLst>
                                    <p:animClr clrSpc="rgb" dir="cw">
                                      <p:cBhvr override="childStyle">
                                        <p:cTn id="18" dur="500" fill="hold"/>
                                        <p:tgtEl>
                                          <p:spTgt spid="3">
                                            <p:txEl>
                                              <p:pRg st="2" end="2"/>
                                            </p:txEl>
                                          </p:spTgt>
                                        </p:tgtEl>
                                        <p:attrNameLst>
                                          <p:attrName>style.color</p:attrName>
                                        </p:attrNameLst>
                                      </p:cBhvr>
                                      <p:to>
                                        <a:srgbClr val="0072C6"/>
                                      </p:to>
                                    </p:animClr>
                                  </p:childTnLst>
                                </p:cTn>
                              </p:par>
                            </p:childTnLst>
                          </p:cTn>
                        </p:par>
                      </p:childTnLst>
                    </p:cTn>
                  </p:par>
                  <p:par>
                    <p:cTn id="19" fill="hold">
                      <p:stCondLst>
                        <p:cond delay="indefinite"/>
                      </p:stCondLst>
                      <p:childTnLst>
                        <p:par>
                          <p:cTn id="20" fill="hold">
                            <p:stCondLst>
                              <p:cond delay="0"/>
                            </p:stCondLst>
                            <p:childTnLst>
                              <p:par>
                                <p:cTn id="21" presetID="3" presetClass="emph" presetSubtype="2" fill="hold" nodeType="clickEffect">
                                  <p:stCondLst>
                                    <p:cond delay="0"/>
                                  </p:stCondLst>
                                  <p:childTnLst>
                                    <p:animClr clrSpc="rgb" dir="cw">
                                      <p:cBhvr override="childStyle">
                                        <p:cTn id="22" dur="250" fill="hold"/>
                                        <p:tgtEl>
                                          <p:spTgt spid="3">
                                            <p:txEl>
                                              <p:pRg st="2" end="2"/>
                                            </p:txEl>
                                          </p:spTgt>
                                        </p:tgtEl>
                                        <p:attrNameLst>
                                          <p:attrName>style.color</p:attrName>
                                        </p:attrNameLst>
                                      </p:cBhvr>
                                      <p:to>
                                        <a:srgbClr val="C0E4FF"/>
                                      </p:to>
                                    </p:animClr>
                                  </p:childTnLst>
                                </p:cTn>
                              </p:par>
                              <p:par>
                                <p:cTn id="23" presetID="3" presetClass="emph" presetSubtype="2" fill="hold" nodeType="withEffect">
                                  <p:stCondLst>
                                    <p:cond delay="250"/>
                                  </p:stCondLst>
                                  <p:childTnLst>
                                    <p:animClr clrSpc="rgb" dir="cw">
                                      <p:cBhvr override="childStyle">
                                        <p:cTn id="24" dur="500" fill="hold"/>
                                        <p:tgtEl>
                                          <p:spTgt spid="3">
                                            <p:txEl>
                                              <p:pRg st="3" end="3"/>
                                            </p:txEl>
                                          </p:spTgt>
                                        </p:tgtEl>
                                        <p:attrNameLst>
                                          <p:attrName>style.color</p:attrName>
                                        </p:attrNameLst>
                                      </p:cBhvr>
                                      <p:to>
                                        <a:srgbClr val="0072C6"/>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Search Functionality</a:t>
            </a:r>
            <a:br>
              <a:rPr lang="en-US" sz="4000" dirty="0"/>
            </a:br>
            <a:endParaRPr lang="en-US" sz="4000" dirty="0"/>
          </a:p>
        </p:txBody>
      </p:sp>
      <p:sp>
        <p:nvSpPr>
          <p:cNvPr id="3" name="Content Placeholder 2"/>
          <p:cNvSpPr>
            <a:spLocks noGrp="1"/>
          </p:cNvSpPr>
          <p:nvPr>
            <p:ph sz="quarter" idx="10"/>
          </p:nvPr>
        </p:nvSpPr>
        <p:spPr>
          <a:prstGeom prst="rect">
            <a:avLst/>
          </a:prstGeom>
        </p:spPr>
        <p:txBody>
          <a:bodyPr>
            <a:noAutofit/>
          </a:bodyPr>
          <a:lstStyle/>
          <a:p>
            <a:pPr marL="823500" lvl="1" indent="-571500">
              <a:spcBef>
                <a:spcPts val="1200"/>
              </a:spcBef>
            </a:pPr>
            <a:r>
              <a:rPr lang="en-US" sz="3600" dirty="0" smtClean="0">
                <a:solidFill>
                  <a:srgbClr val="CDEAFF"/>
                </a:solidFill>
                <a:latin typeface="Segoe UI Light" panose="020B0502040204020203" pitchFamily="34" charset="0"/>
                <a:cs typeface="Segoe UI Light" panose="020B0502040204020203" pitchFamily="34" charset="0"/>
              </a:rPr>
              <a:t>Suggestions (auto-complete)</a:t>
            </a:r>
          </a:p>
          <a:p>
            <a:pPr marL="823500" lvl="1" indent="-571500">
              <a:spcBef>
                <a:spcPts val="1200"/>
              </a:spcBef>
            </a:pPr>
            <a:r>
              <a:rPr lang="en-US" sz="3600" dirty="0" smtClean="0">
                <a:solidFill>
                  <a:srgbClr val="CDEAFF"/>
                </a:solidFill>
                <a:latin typeface="Segoe UI Light" panose="020B0502040204020203" pitchFamily="34" charset="0"/>
                <a:cs typeface="Segoe UI Light" panose="020B0502040204020203" pitchFamily="34" charset="0"/>
              </a:rPr>
              <a:t>Rich </a:t>
            </a:r>
            <a:r>
              <a:rPr lang="en-US" sz="3600" dirty="0">
                <a:solidFill>
                  <a:srgbClr val="CDEAFF"/>
                </a:solidFill>
                <a:latin typeface="Segoe UI Light" panose="020B0502040204020203" pitchFamily="34" charset="0"/>
                <a:cs typeface="Segoe UI Light" panose="020B0502040204020203" pitchFamily="34" charset="0"/>
              </a:rPr>
              <a:t>structured queries (filter, select, sort) that combines with </a:t>
            </a:r>
            <a:r>
              <a:rPr lang="en-US" sz="3600" dirty="0" smtClean="0">
                <a:solidFill>
                  <a:srgbClr val="CDEAFF"/>
                </a:solidFill>
                <a:latin typeface="Segoe UI Light" panose="020B0502040204020203" pitchFamily="34" charset="0"/>
                <a:cs typeface="Segoe UI Light" panose="020B0502040204020203" pitchFamily="34" charset="0"/>
              </a:rPr>
              <a:t>search</a:t>
            </a:r>
          </a:p>
          <a:p>
            <a:pPr marL="823500" lvl="1" indent="-571500">
              <a:spcBef>
                <a:spcPts val="1200"/>
              </a:spcBef>
            </a:pPr>
            <a:r>
              <a:rPr lang="en-US" sz="3600" dirty="0" smtClean="0">
                <a:solidFill>
                  <a:srgbClr val="CDEAFF"/>
                </a:solidFill>
                <a:latin typeface="Segoe UI Light" panose="020B0502040204020203" pitchFamily="34" charset="0"/>
                <a:cs typeface="Segoe UI Light" panose="020B0502040204020203" pitchFamily="34" charset="0"/>
              </a:rPr>
              <a:t>Scoring </a:t>
            </a:r>
            <a:r>
              <a:rPr lang="en-US" sz="3600" dirty="0">
                <a:solidFill>
                  <a:srgbClr val="CDEAFF"/>
                </a:solidFill>
                <a:latin typeface="Segoe UI Light" panose="020B0502040204020203" pitchFamily="34" charset="0"/>
                <a:cs typeface="Segoe UI Light" panose="020B0502040204020203" pitchFamily="34" charset="0"/>
              </a:rPr>
              <a:t>profiles to model search result </a:t>
            </a:r>
            <a:r>
              <a:rPr lang="en-US" sz="3600" dirty="0" smtClean="0">
                <a:solidFill>
                  <a:srgbClr val="CDEAFF"/>
                </a:solidFill>
                <a:latin typeface="Segoe UI Light" panose="020B0502040204020203" pitchFamily="34" charset="0"/>
                <a:cs typeface="Segoe UI Light" panose="020B0502040204020203" pitchFamily="34" charset="0"/>
              </a:rPr>
              <a:t>relevance</a:t>
            </a:r>
          </a:p>
          <a:p>
            <a:pPr marL="823500" lvl="1" indent="-571500">
              <a:spcBef>
                <a:spcPts val="1200"/>
              </a:spcBef>
            </a:pPr>
            <a:r>
              <a:rPr lang="en-US" sz="3600" dirty="0">
                <a:solidFill>
                  <a:srgbClr val="CDEAFF"/>
                </a:solidFill>
                <a:latin typeface="Segoe UI Light" panose="020B0502040204020203" pitchFamily="34" charset="0"/>
                <a:cs typeface="Segoe UI Light" panose="020B0502040204020203" pitchFamily="34" charset="0"/>
              </a:rPr>
              <a:t>Geo-spatial support integrated in filtering, sorting and </a:t>
            </a:r>
            <a:r>
              <a:rPr lang="en-US" sz="3600" dirty="0" smtClean="0">
                <a:solidFill>
                  <a:srgbClr val="CDEAFF"/>
                </a:solidFill>
                <a:latin typeface="Segoe UI Light" panose="020B0502040204020203" pitchFamily="34" charset="0"/>
                <a:cs typeface="Segoe UI Light" panose="020B0502040204020203" pitchFamily="34" charset="0"/>
              </a:rPr>
              <a:t>ranking</a:t>
            </a:r>
          </a:p>
        </p:txBody>
      </p:sp>
    </p:spTree>
    <p:extLst>
      <p:ext uri="{BB962C8B-B14F-4D97-AF65-F5344CB8AC3E}">
        <p14:creationId xmlns:p14="http://schemas.microsoft.com/office/powerpoint/2010/main" val="13620028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500" fill="hold"/>
                                        <p:tgtEl>
                                          <p:spTgt spid="3">
                                            <p:txEl>
                                              <p:pRg st="0" end="0"/>
                                            </p:txEl>
                                          </p:spTgt>
                                        </p:tgtEl>
                                        <p:attrNameLst>
                                          <p:attrName>style.color</p:attrName>
                                        </p:attrNameLst>
                                      </p:cBhvr>
                                      <p:to>
                                        <a:srgbClr val="0072C6"/>
                                      </p:to>
                                    </p:animClr>
                                  </p:childTnLst>
                                </p:cTn>
                              </p:par>
                            </p:childTnLst>
                          </p:cTn>
                        </p:par>
                      </p:childTnLst>
                    </p:cTn>
                  </p:par>
                  <p:par>
                    <p:cTn id="7" fill="hold">
                      <p:stCondLst>
                        <p:cond delay="indefinite"/>
                      </p:stCondLst>
                      <p:childTnLst>
                        <p:par>
                          <p:cTn id="8" fill="hold">
                            <p:stCondLst>
                              <p:cond delay="0"/>
                            </p:stCondLst>
                            <p:childTnLst>
                              <p:par>
                                <p:cTn id="9" presetID="3" presetClass="emph" presetSubtype="2" fill="hold" nodeType="clickEffect">
                                  <p:stCondLst>
                                    <p:cond delay="0"/>
                                  </p:stCondLst>
                                  <p:childTnLst>
                                    <p:animClr clrSpc="rgb" dir="cw">
                                      <p:cBhvr override="childStyle">
                                        <p:cTn id="10" dur="250" fill="hold"/>
                                        <p:tgtEl>
                                          <p:spTgt spid="3">
                                            <p:txEl>
                                              <p:pRg st="0" end="0"/>
                                            </p:txEl>
                                          </p:spTgt>
                                        </p:tgtEl>
                                        <p:attrNameLst>
                                          <p:attrName>style.color</p:attrName>
                                        </p:attrNameLst>
                                      </p:cBhvr>
                                      <p:to>
                                        <a:srgbClr val="C0E4FF"/>
                                      </p:to>
                                    </p:animClr>
                                  </p:childTnLst>
                                </p:cTn>
                              </p:par>
                              <p:par>
                                <p:cTn id="11" presetID="3" presetClass="emph" presetSubtype="2" fill="hold" nodeType="withEffect">
                                  <p:stCondLst>
                                    <p:cond delay="250"/>
                                  </p:stCondLst>
                                  <p:childTnLst>
                                    <p:animClr clrSpc="rgb" dir="cw">
                                      <p:cBhvr override="childStyle">
                                        <p:cTn id="12" dur="500" fill="hold"/>
                                        <p:tgtEl>
                                          <p:spTgt spid="3">
                                            <p:txEl>
                                              <p:pRg st="1" end="1"/>
                                            </p:txEl>
                                          </p:spTgt>
                                        </p:tgtEl>
                                        <p:attrNameLst>
                                          <p:attrName>style.color</p:attrName>
                                        </p:attrNameLst>
                                      </p:cBhvr>
                                      <p:to>
                                        <a:srgbClr val="0072C6"/>
                                      </p:to>
                                    </p:animClr>
                                  </p:childTnLst>
                                </p:cTn>
                              </p:par>
                            </p:childTnLst>
                          </p:cTn>
                        </p:par>
                      </p:childTnLst>
                    </p:cTn>
                  </p:par>
                  <p:par>
                    <p:cTn id="13" fill="hold">
                      <p:stCondLst>
                        <p:cond delay="indefinite"/>
                      </p:stCondLst>
                      <p:childTnLst>
                        <p:par>
                          <p:cTn id="14" fill="hold">
                            <p:stCondLst>
                              <p:cond delay="0"/>
                            </p:stCondLst>
                            <p:childTnLst>
                              <p:par>
                                <p:cTn id="15" presetID="3" presetClass="emph" presetSubtype="2" fill="hold" nodeType="clickEffect">
                                  <p:stCondLst>
                                    <p:cond delay="0"/>
                                  </p:stCondLst>
                                  <p:childTnLst>
                                    <p:animClr clrSpc="rgb" dir="cw">
                                      <p:cBhvr override="childStyle">
                                        <p:cTn id="16" dur="250" fill="hold"/>
                                        <p:tgtEl>
                                          <p:spTgt spid="3">
                                            <p:txEl>
                                              <p:pRg st="1" end="1"/>
                                            </p:txEl>
                                          </p:spTgt>
                                        </p:tgtEl>
                                        <p:attrNameLst>
                                          <p:attrName>style.color</p:attrName>
                                        </p:attrNameLst>
                                      </p:cBhvr>
                                      <p:to>
                                        <a:srgbClr val="C0E4FF"/>
                                      </p:to>
                                    </p:animClr>
                                  </p:childTnLst>
                                </p:cTn>
                              </p:par>
                              <p:par>
                                <p:cTn id="17" presetID="3" presetClass="emph" presetSubtype="2" fill="hold" nodeType="withEffect">
                                  <p:stCondLst>
                                    <p:cond delay="250"/>
                                  </p:stCondLst>
                                  <p:childTnLst>
                                    <p:animClr clrSpc="rgb" dir="cw">
                                      <p:cBhvr override="childStyle">
                                        <p:cTn id="18" dur="500" fill="hold"/>
                                        <p:tgtEl>
                                          <p:spTgt spid="3">
                                            <p:txEl>
                                              <p:pRg st="2" end="2"/>
                                            </p:txEl>
                                          </p:spTgt>
                                        </p:tgtEl>
                                        <p:attrNameLst>
                                          <p:attrName>style.color</p:attrName>
                                        </p:attrNameLst>
                                      </p:cBhvr>
                                      <p:to>
                                        <a:srgbClr val="0072C6"/>
                                      </p:to>
                                    </p:animClr>
                                  </p:childTnLst>
                                </p:cTn>
                              </p:par>
                            </p:childTnLst>
                          </p:cTn>
                        </p:par>
                      </p:childTnLst>
                    </p:cTn>
                  </p:par>
                  <p:par>
                    <p:cTn id="19" fill="hold">
                      <p:stCondLst>
                        <p:cond delay="indefinite"/>
                      </p:stCondLst>
                      <p:childTnLst>
                        <p:par>
                          <p:cTn id="20" fill="hold">
                            <p:stCondLst>
                              <p:cond delay="0"/>
                            </p:stCondLst>
                            <p:childTnLst>
                              <p:par>
                                <p:cTn id="21" presetID="3" presetClass="emph" presetSubtype="2" fill="hold" nodeType="clickEffect">
                                  <p:stCondLst>
                                    <p:cond delay="0"/>
                                  </p:stCondLst>
                                  <p:childTnLst>
                                    <p:animClr clrSpc="rgb" dir="cw">
                                      <p:cBhvr override="childStyle">
                                        <p:cTn id="22" dur="250" fill="hold"/>
                                        <p:tgtEl>
                                          <p:spTgt spid="3">
                                            <p:txEl>
                                              <p:pRg st="2" end="2"/>
                                            </p:txEl>
                                          </p:spTgt>
                                        </p:tgtEl>
                                        <p:attrNameLst>
                                          <p:attrName>style.color</p:attrName>
                                        </p:attrNameLst>
                                      </p:cBhvr>
                                      <p:to>
                                        <a:srgbClr val="C0E4FF"/>
                                      </p:to>
                                    </p:animClr>
                                  </p:childTnLst>
                                </p:cTn>
                              </p:par>
                              <p:par>
                                <p:cTn id="23" presetID="3" presetClass="emph" presetSubtype="2" fill="hold" nodeType="withEffect">
                                  <p:stCondLst>
                                    <p:cond delay="250"/>
                                  </p:stCondLst>
                                  <p:childTnLst>
                                    <p:animClr clrSpc="rgb" dir="cw">
                                      <p:cBhvr override="childStyle">
                                        <p:cTn id="24" dur="500" fill="hold"/>
                                        <p:tgtEl>
                                          <p:spTgt spid="3">
                                            <p:txEl>
                                              <p:pRg st="3" end="3"/>
                                            </p:txEl>
                                          </p:spTgt>
                                        </p:tgtEl>
                                        <p:attrNameLst>
                                          <p:attrName>style.color</p:attrName>
                                        </p:attrNameLst>
                                      </p:cBhvr>
                                      <p:to>
                                        <a:srgbClr val="0072C6"/>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Azure Search </a:t>
            </a:r>
            <a:r>
              <a:rPr lang="en-US" dirty="0" smtClean="0"/>
              <a:t>walkthrough</a:t>
            </a:r>
            <a:endParaRPr lang="en-US" dirty="0"/>
          </a:p>
        </p:txBody>
      </p:sp>
    </p:spTree>
    <p:extLst>
      <p:ext uri="{BB962C8B-B14F-4D97-AF65-F5344CB8AC3E}">
        <p14:creationId xmlns:p14="http://schemas.microsoft.com/office/powerpoint/2010/main" val="2434641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srcRect t="5380" r="3720"/>
          <a:stretch/>
        </p:blipFill>
        <p:spPr>
          <a:xfrm>
            <a:off x="307428" y="714254"/>
            <a:ext cx="10145419" cy="6023851"/>
          </a:xfrm>
          <a:prstGeom prst="rect">
            <a:avLst/>
          </a:prstGeom>
        </p:spPr>
      </p:pic>
      <p:sp>
        <p:nvSpPr>
          <p:cNvPr id="6" name="Title 3"/>
          <p:cNvSpPr txBox="1">
            <a:spLocks/>
          </p:cNvSpPr>
          <p:nvPr/>
        </p:nvSpPr>
        <p:spPr>
          <a:xfrm>
            <a:off x="-9525" y="0"/>
            <a:ext cx="12201525"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smtClean="0"/>
              <a:t>Choose Tier</a:t>
            </a:r>
            <a:endParaRPr lang="en-US" dirty="0"/>
          </a:p>
        </p:txBody>
      </p:sp>
    </p:spTree>
    <p:extLst>
      <p:ext uri="{BB962C8B-B14F-4D97-AF65-F5344CB8AC3E}">
        <p14:creationId xmlns:p14="http://schemas.microsoft.com/office/powerpoint/2010/main" val="7479300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srcRect t="6323" r="35609"/>
          <a:stretch/>
        </p:blipFill>
        <p:spPr>
          <a:xfrm>
            <a:off x="307428" y="714254"/>
            <a:ext cx="7705749" cy="6025626"/>
          </a:xfrm>
          <a:prstGeom prst="rect">
            <a:avLst/>
          </a:prstGeom>
        </p:spPr>
      </p:pic>
      <p:sp>
        <p:nvSpPr>
          <p:cNvPr id="6" name="Title 3"/>
          <p:cNvSpPr txBox="1">
            <a:spLocks/>
          </p:cNvSpPr>
          <p:nvPr/>
        </p:nvSpPr>
        <p:spPr>
          <a:xfrm>
            <a:off x="-9525" y="0"/>
            <a:ext cx="12201525"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smtClean="0"/>
              <a:t>Global Availability</a:t>
            </a:r>
            <a:endParaRPr lang="en-US" dirty="0"/>
          </a:p>
        </p:txBody>
      </p:sp>
    </p:spTree>
    <p:extLst>
      <p:ext uri="{BB962C8B-B14F-4D97-AF65-F5344CB8AC3E}">
        <p14:creationId xmlns:p14="http://schemas.microsoft.com/office/powerpoint/2010/main" val="42622799"/>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solidFill>
                  <a:srgbClr val="0072C6"/>
                </a:solidFill>
              </a:rPr>
              <a:t>SQL Database The </a:t>
            </a:r>
            <a:r>
              <a:rPr lang="en-US" sz="3600" dirty="0" smtClean="0">
                <a:solidFill>
                  <a:srgbClr val="0072C6"/>
                </a:solidFill>
              </a:rPr>
              <a:t>Basics</a:t>
            </a:r>
            <a:endParaRPr lang="en-US" dirty="0"/>
          </a:p>
        </p:txBody>
      </p:sp>
      <p:sp>
        <p:nvSpPr>
          <p:cNvPr id="3" name="Content Placeholder 2"/>
          <p:cNvSpPr>
            <a:spLocks noGrp="1"/>
          </p:cNvSpPr>
          <p:nvPr>
            <p:ph sz="quarter" idx="10"/>
          </p:nvPr>
        </p:nvSpPr>
        <p:spPr/>
        <p:txBody>
          <a:bodyPr/>
          <a:lstStyle/>
          <a:p>
            <a:r>
              <a:rPr lang="en-US" sz="4000" dirty="0"/>
              <a:t>Scale out with </a:t>
            </a:r>
            <a:r>
              <a:rPr lang="en-US" sz="4000" dirty="0" err="1"/>
              <a:t>ElasticScale</a:t>
            </a:r>
            <a:endParaRPr lang="en-US" sz="4000" dirty="0"/>
          </a:p>
          <a:p>
            <a:r>
              <a:rPr lang="en-US" sz="4000" dirty="0"/>
              <a:t>Built-in regional database replicas for additional protection</a:t>
            </a:r>
          </a:p>
          <a:p>
            <a:r>
              <a:rPr lang="en-US" sz="4000" dirty="0"/>
              <a:t>Uptime SLA of 99.99%</a:t>
            </a:r>
          </a:p>
          <a:p>
            <a:endParaRPr lang="en-US" sz="4000" dirty="0"/>
          </a:p>
        </p:txBody>
      </p:sp>
    </p:spTree>
    <p:extLst>
      <p:ext uri="{BB962C8B-B14F-4D97-AF65-F5344CB8AC3E}">
        <p14:creationId xmlns:p14="http://schemas.microsoft.com/office/powerpoint/2010/main" val="1144563385"/>
      </p:ext>
    </p:extLst>
  </p:cSld>
  <p:clrMapOvr>
    <a:masterClrMapping/>
  </p:clrMapOvr>
  <p:transition>
    <p:fade/>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srcRect t="6323" r="5125"/>
          <a:stretch/>
        </p:blipFill>
        <p:spPr>
          <a:xfrm>
            <a:off x="307428" y="714253"/>
            <a:ext cx="10536658" cy="5591953"/>
          </a:xfrm>
          <a:prstGeom prst="rect">
            <a:avLst/>
          </a:prstGeom>
        </p:spPr>
      </p:pic>
      <p:sp>
        <p:nvSpPr>
          <p:cNvPr id="6" name="Title 3"/>
          <p:cNvSpPr txBox="1">
            <a:spLocks/>
          </p:cNvSpPr>
          <p:nvPr/>
        </p:nvSpPr>
        <p:spPr>
          <a:xfrm>
            <a:off x="-9525" y="0"/>
            <a:ext cx="12201525"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smtClean="0"/>
              <a:t>Scale Up</a:t>
            </a:r>
            <a:endParaRPr lang="en-US" dirty="0"/>
          </a:p>
        </p:txBody>
      </p:sp>
    </p:spTree>
    <p:extLst>
      <p:ext uri="{BB962C8B-B14F-4D97-AF65-F5344CB8AC3E}">
        <p14:creationId xmlns:p14="http://schemas.microsoft.com/office/powerpoint/2010/main" val="32642453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srcRect t="6323" r="18711"/>
          <a:stretch/>
        </p:blipFill>
        <p:spPr>
          <a:xfrm>
            <a:off x="307428" y="714254"/>
            <a:ext cx="9725110" cy="6023851"/>
          </a:xfrm>
          <a:prstGeom prst="rect">
            <a:avLst/>
          </a:prstGeom>
        </p:spPr>
      </p:pic>
      <p:sp>
        <p:nvSpPr>
          <p:cNvPr id="6" name="Title 3"/>
          <p:cNvSpPr txBox="1">
            <a:spLocks/>
          </p:cNvSpPr>
          <p:nvPr/>
        </p:nvSpPr>
        <p:spPr>
          <a:xfrm>
            <a:off x="-9525" y="0"/>
            <a:ext cx="12201525"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smtClean="0"/>
              <a:t>Manage Indexes</a:t>
            </a:r>
            <a:endParaRPr lang="en-US" dirty="0"/>
          </a:p>
        </p:txBody>
      </p:sp>
    </p:spTree>
    <p:extLst>
      <p:ext uri="{BB962C8B-B14F-4D97-AF65-F5344CB8AC3E}">
        <p14:creationId xmlns:p14="http://schemas.microsoft.com/office/powerpoint/2010/main" val="5396662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9908303" y="4627850"/>
            <a:ext cx="1863467" cy="1371600"/>
          </a:xfrm>
          <a:prstGeom prst="rect">
            <a:avLst/>
          </a:prstGeom>
        </p:spPr>
      </p:pic>
      <p:sp>
        <p:nvSpPr>
          <p:cNvPr id="2" name="Title 1"/>
          <p:cNvSpPr>
            <a:spLocks noGrp="1"/>
          </p:cNvSpPr>
          <p:nvPr>
            <p:ph type="ctrTitle"/>
          </p:nvPr>
        </p:nvSpPr>
        <p:spPr/>
        <p:txBody>
          <a:bodyPr/>
          <a:lstStyle/>
          <a:p>
            <a:r>
              <a:rPr lang="en-US" dirty="0" err="1" smtClean="0"/>
              <a:t>HDInsight</a:t>
            </a:r>
            <a:endParaRPr lang="en-US" dirty="0"/>
          </a:p>
        </p:txBody>
      </p:sp>
    </p:spTree>
    <p:extLst>
      <p:ext uri="{BB962C8B-B14F-4D97-AF65-F5344CB8AC3E}">
        <p14:creationId xmlns:p14="http://schemas.microsoft.com/office/powerpoint/2010/main" val="4193319664"/>
      </p:ext>
    </p:extLst>
  </p:cSld>
  <p:clrMapOvr>
    <a:masterClrMapping/>
  </p:clrMapOvr>
  <p:transition>
    <p:fade/>
  </p:transition>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able 23"/>
          <p:cNvGraphicFramePr>
            <a:graphicFrameLocks noGrp="1"/>
          </p:cNvGraphicFramePr>
          <p:nvPr>
            <p:extLst>
              <p:ext uri="{D42A27DB-BD31-4B8C-83A1-F6EECF244321}">
                <p14:modId xmlns:p14="http://schemas.microsoft.com/office/powerpoint/2010/main" val="530728129"/>
              </p:ext>
            </p:extLst>
          </p:nvPr>
        </p:nvGraphicFramePr>
        <p:xfrm>
          <a:off x="908708" y="2034856"/>
          <a:ext cx="10374584" cy="3577177"/>
        </p:xfrm>
        <a:graphic>
          <a:graphicData uri="http://schemas.openxmlformats.org/drawingml/2006/table">
            <a:tbl>
              <a:tblPr bandRow="1">
                <a:tableStyleId>{5C22544A-7EE6-4342-B048-85BDC9FD1C3A}</a:tableStyleId>
              </a:tblPr>
              <a:tblGrid>
                <a:gridCol w="1672018">
                  <a:extLst>
                    <a:ext uri="{9D8B030D-6E8A-4147-A177-3AD203B41FA5}">
                      <a16:colId xmlns:a16="http://schemas.microsoft.com/office/drawing/2014/main" xmlns="" val="20000"/>
                    </a:ext>
                  </a:extLst>
                </a:gridCol>
                <a:gridCol w="4067504">
                  <a:extLst>
                    <a:ext uri="{9D8B030D-6E8A-4147-A177-3AD203B41FA5}">
                      <a16:colId xmlns:a16="http://schemas.microsoft.com/office/drawing/2014/main" xmlns="" val="20001"/>
                    </a:ext>
                  </a:extLst>
                </a:gridCol>
                <a:gridCol w="4635062">
                  <a:extLst>
                    <a:ext uri="{9D8B030D-6E8A-4147-A177-3AD203B41FA5}">
                      <a16:colId xmlns:a16="http://schemas.microsoft.com/office/drawing/2014/main" xmlns="" val="20002"/>
                    </a:ext>
                  </a:extLst>
                </a:gridCol>
              </a:tblGrid>
              <a:tr h="597194">
                <a:tc>
                  <a:txBody>
                    <a:bodyPr/>
                    <a:lstStyle/>
                    <a:p>
                      <a:pPr algn="r"/>
                      <a:r>
                        <a:rPr lang="en-US" sz="2800" kern="1200" dirty="0" smtClean="0">
                          <a:solidFill>
                            <a:schemeClr val="bg1">
                              <a:lumMod val="75000"/>
                            </a:schemeClr>
                          </a:solidFill>
                          <a:latin typeface="+mj-lt"/>
                          <a:ea typeface="+mn-ea"/>
                          <a:cs typeface="Segoe UI" panose="020B0502040204020203" pitchFamily="34" charset="0"/>
                        </a:rPr>
                        <a:t>Data size</a:t>
                      </a:r>
                      <a:endParaRPr lang="en-US" sz="2800" kern="1200" dirty="0">
                        <a:solidFill>
                          <a:schemeClr val="bg1">
                            <a:lumMod val="75000"/>
                          </a:schemeClr>
                        </a:solidFill>
                        <a:latin typeface="+mj-lt"/>
                        <a:ea typeface="+mn-ea"/>
                        <a:cs typeface="Segoe UI" panose="020B0502040204020203" pitchFamily="34" charset="0"/>
                      </a:endParaRPr>
                    </a:p>
                  </a:txBody>
                  <a:tcPr marL="91403" marR="182806" marT="45701" marB="45701"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2800" b="0" i="0" dirty="0" smtClean="0">
                          <a:ln>
                            <a:solidFill>
                              <a:schemeClr val="bg1">
                                <a:alpha val="0"/>
                              </a:schemeClr>
                            </a:solidFill>
                          </a:ln>
                          <a:solidFill>
                            <a:schemeClr val="bg1">
                              <a:alpha val="99000"/>
                            </a:schemeClr>
                          </a:solidFill>
                          <a:latin typeface="+mj-lt"/>
                        </a:rPr>
                        <a:t>Gigabytes </a:t>
                      </a:r>
                      <a:r>
                        <a:rPr lang="en-US" sz="2800" b="0" i="1" dirty="0" smtClean="0">
                          <a:ln>
                            <a:solidFill>
                              <a:schemeClr val="bg1">
                                <a:alpha val="0"/>
                              </a:schemeClr>
                            </a:solidFill>
                          </a:ln>
                          <a:solidFill>
                            <a:schemeClr val="bg1">
                              <a:alpha val="99000"/>
                            </a:schemeClr>
                          </a:solidFill>
                          <a:latin typeface="+mj-lt"/>
                        </a:rPr>
                        <a:t>(Terabytes)</a:t>
                      </a:r>
                      <a:endParaRPr lang="en-US" sz="2800" b="0" i="1" dirty="0">
                        <a:ln>
                          <a:solidFill>
                            <a:schemeClr val="bg1">
                              <a:alpha val="0"/>
                            </a:schemeClr>
                          </a:solidFill>
                        </a:ln>
                        <a:solidFill>
                          <a:schemeClr val="bg1">
                            <a:alpha val="99000"/>
                          </a:schemeClr>
                        </a:solidFill>
                        <a:latin typeface="+mj-lt"/>
                      </a:endParaRPr>
                    </a:p>
                  </a:txBody>
                  <a:tcPr marL="182806" marR="91403" marT="45701" marB="45701" anchor="ctr">
                    <a:lnL w="1270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58E00"/>
                    </a:solidFill>
                  </a:tcPr>
                </a:tc>
                <a:tc>
                  <a:txBody>
                    <a:bodyPr/>
                    <a:lstStyle/>
                    <a:p>
                      <a:pPr algn="l"/>
                      <a:r>
                        <a:rPr lang="en-US" sz="2800" b="0" i="0" dirty="0" smtClean="0">
                          <a:ln>
                            <a:solidFill>
                              <a:schemeClr val="bg1">
                                <a:alpha val="0"/>
                              </a:schemeClr>
                            </a:solidFill>
                          </a:ln>
                          <a:solidFill>
                            <a:schemeClr val="bg1">
                              <a:alpha val="99000"/>
                            </a:schemeClr>
                          </a:solidFill>
                          <a:latin typeface="+mj-lt"/>
                        </a:rPr>
                        <a:t>Petabytes </a:t>
                      </a:r>
                      <a:r>
                        <a:rPr lang="en-US" sz="2800" b="0" i="1" kern="1200" dirty="0" smtClean="0">
                          <a:ln>
                            <a:solidFill>
                              <a:schemeClr val="bg1">
                                <a:alpha val="0"/>
                              </a:schemeClr>
                            </a:solidFill>
                          </a:ln>
                          <a:solidFill>
                            <a:schemeClr val="bg1">
                              <a:alpha val="99000"/>
                            </a:schemeClr>
                          </a:solidFill>
                          <a:latin typeface="+mj-lt"/>
                          <a:ea typeface="+mn-ea"/>
                          <a:cs typeface="+mn-cs"/>
                        </a:rPr>
                        <a:t>(Hexabytes)</a:t>
                      </a:r>
                      <a:endParaRPr lang="en-US" sz="2800" b="0" i="1" kern="1200" dirty="0">
                        <a:ln>
                          <a:solidFill>
                            <a:schemeClr val="bg1">
                              <a:alpha val="0"/>
                            </a:schemeClr>
                          </a:solidFill>
                        </a:ln>
                        <a:solidFill>
                          <a:schemeClr val="bg1">
                            <a:alpha val="99000"/>
                          </a:schemeClr>
                        </a:solidFill>
                        <a:latin typeface="+mj-lt"/>
                        <a:ea typeface="+mn-ea"/>
                        <a:cs typeface="+mn-cs"/>
                      </a:endParaRPr>
                    </a:p>
                  </a:txBody>
                  <a:tcPr marL="182806" marR="91403" marT="45701" marB="45701" anchor="ctr">
                    <a:lnL w="38100" cap="flat" cmpd="sng" algn="ctr">
                      <a:solidFill>
                        <a:schemeClr val="bg1"/>
                      </a:solidFill>
                      <a:prstDash val="solid"/>
                      <a:round/>
                      <a:headEnd type="none" w="med" len="med"/>
                      <a:tailEnd type="none" w="med" len="med"/>
                    </a:lnL>
                    <a:lnR w="12700" cmpd="sng">
                      <a:noFill/>
                    </a:lnR>
                    <a:lnT w="38100"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58E00"/>
                    </a:solidFill>
                  </a:tcPr>
                </a:tc>
                <a:extLst>
                  <a:ext uri="{0D108BD9-81ED-4DB2-BD59-A6C34878D82A}">
                    <a16:rowId xmlns:a16="http://schemas.microsoft.com/office/drawing/2014/main" xmlns="" val="10000"/>
                  </a:ext>
                </a:extLst>
              </a:tr>
              <a:tr h="597194">
                <a:tc>
                  <a:txBody>
                    <a:bodyPr/>
                    <a:lstStyle/>
                    <a:p>
                      <a:pPr algn="r"/>
                      <a:r>
                        <a:rPr lang="en-US" sz="2800" kern="1200" dirty="0" smtClean="0">
                          <a:solidFill>
                            <a:schemeClr val="bg1">
                              <a:lumMod val="75000"/>
                            </a:schemeClr>
                          </a:solidFill>
                          <a:latin typeface="+mj-lt"/>
                          <a:ea typeface="+mn-ea"/>
                          <a:cs typeface="Segoe UI" panose="020B0502040204020203" pitchFamily="34" charset="0"/>
                        </a:rPr>
                        <a:t>Access</a:t>
                      </a:r>
                      <a:endParaRPr lang="en-US" sz="2800" kern="1200" dirty="0">
                        <a:solidFill>
                          <a:schemeClr val="bg1">
                            <a:lumMod val="75000"/>
                          </a:schemeClr>
                        </a:solidFill>
                        <a:latin typeface="+mj-lt"/>
                        <a:ea typeface="+mn-ea"/>
                        <a:cs typeface="Segoe UI" panose="020B0502040204020203" pitchFamily="34" charset="0"/>
                      </a:endParaRPr>
                    </a:p>
                  </a:txBody>
                  <a:tcPr marL="91403" marR="182806" marT="45701" marB="45701"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2800" b="0" i="0" dirty="0" smtClean="0">
                          <a:ln>
                            <a:solidFill>
                              <a:schemeClr val="bg1">
                                <a:alpha val="0"/>
                              </a:schemeClr>
                            </a:solidFill>
                          </a:ln>
                          <a:solidFill>
                            <a:schemeClr val="bg1">
                              <a:alpha val="99000"/>
                            </a:schemeClr>
                          </a:solidFill>
                          <a:latin typeface="+mj-lt"/>
                        </a:rPr>
                        <a:t>Interactive and Batch</a:t>
                      </a:r>
                      <a:endParaRPr lang="en-US" sz="2800" b="0" i="0" dirty="0">
                        <a:ln>
                          <a:solidFill>
                            <a:schemeClr val="bg1">
                              <a:alpha val="0"/>
                            </a:schemeClr>
                          </a:solidFill>
                        </a:ln>
                        <a:solidFill>
                          <a:schemeClr val="bg1">
                            <a:alpha val="99000"/>
                          </a:schemeClr>
                        </a:solidFill>
                        <a:latin typeface="+mj-lt"/>
                      </a:endParaRPr>
                    </a:p>
                  </a:txBody>
                  <a:tcPr marL="182806" marR="91403" marT="45701" marB="45701" anchor="ctr">
                    <a:lnL w="1270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58E00"/>
                    </a:solidFill>
                  </a:tcPr>
                </a:tc>
                <a:tc>
                  <a:txBody>
                    <a:bodyPr/>
                    <a:lstStyle/>
                    <a:p>
                      <a:pPr algn="l"/>
                      <a:r>
                        <a:rPr lang="en-US" sz="2800" b="0" i="0" dirty="0" smtClean="0">
                          <a:ln>
                            <a:solidFill>
                              <a:schemeClr val="bg1">
                                <a:alpha val="0"/>
                              </a:schemeClr>
                            </a:solidFill>
                          </a:ln>
                          <a:solidFill>
                            <a:schemeClr val="bg1">
                              <a:alpha val="99000"/>
                            </a:schemeClr>
                          </a:solidFill>
                          <a:latin typeface="+mj-lt"/>
                        </a:rPr>
                        <a:t>Batch</a:t>
                      </a:r>
                      <a:endParaRPr lang="en-US" sz="2800" b="0" i="0" dirty="0">
                        <a:ln>
                          <a:solidFill>
                            <a:schemeClr val="bg1">
                              <a:alpha val="0"/>
                            </a:schemeClr>
                          </a:solidFill>
                        </a:ln>
                        <a:solidFill>
                          <a:schemeClr val="bg1">
                            <a:alpha val="99000"/>
                          </a:schemeClr>
                        </a:solidFill>
                        <a:latin typeface="+mj-lt"/>
                      </a:endParaRPr>
                    </a:p>
                  </a:txBody>
                  <a:tcPr marL="182806" marR="91403" marT="45701" marB="45701" anchor="ctr">
                    <a:lnL w="38100" cap="flat" cmpd="sng" algn="ctr">
                      <a:solidFill>
                        <a:schemeClr val="bg1"/>
                      </a:solidFill>
                      <a:prstDash val="solid"/>
                      <a:round/>
                      <a:headEnd type="none" w="med" len="med"/>
                      <a:tailEnd type="none" w="med" len="med"/>
                    </a:lnL>
                    <a:lnR w="12700" cmpd="sng">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58E00"/>
                    </a:solidFill>
                  </a:tcPr>
                </a:tc>
                <a:extLst>
                  <a:ext uri="{0D108BD9-81ED-4DB2-BD59-A6C34878D82A}">
                    <a16:rowId xmlns:a16="http://schemas.microsoft.com/office/drawing/2014/main" xmlns="" val="10001"/>
                  </a:ext>
                </a:extLst>
              </a:tr>
              <a:tr h="597194">
                <a:tc>
                  <a:txBody>
                    <a:bodyPr/>
                    <a:lstStyle/>
                    <a:p>
                      <a:pPr algn="r"/>
                      <a:r>
                        <a:rPr lang="en-US" sz="2800" kern="1200" dirty="0" smtClean="0">
                          <a:solidFill>
                            <a:schemeClr val="bg1">
                              <a:lumMod val="75000"/>
                            </a:schemeClr>
                          </a:solidFill>
                          <a:latin typeface="+mj-lt"/>
                          <a:ea typeface="+mn-ea"/>
                          <a:cs typeface="Segoe UI" panose="020B0502040204020203" pitchFamily="34" charset="0"/>
                        </a:rPr>
                        <a:t>Updates</a:t>
                      </a:r>
                      <a:endParaRPr lang="en-US" sz="2800" kern="1200" dirty="0">
                        <a:solidFill>
                          <a:schemeClr val="bg1">
                            <a:lumMod val="75000"/>
                          </a:schemeClr>
                        </a:solidFill>
                        <a:latin typeface="+mj-lt"/>
                        <a:ea typeface="+mn-ea"/>
                        <a:cs typeface="Segoe UI" panose="020B0502040204020203" pitchFamily="34" charset="0"/>
                      </a:endParaRPr>
                    </a:p>
                  </a:txBody>
                  <a:tcPr marL="91403" marR="182806" marT="45701" marB="45701"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2800" b="0" i="0" dirty="0" smtClean="0">
                          <a:ln>
                            <a:solidFill>
                              <a:schemeClr val="bg1">
                                <a:alpha val="0"/>
                              </a:schemeClr>
                            </a:solidFill>
                          </a:ln>
                          <a:solidFill>
                            <a:schemeClr val="bg1">
                              <a:alpha val="99000"/>
                            </a:schemeClr>
                          </a:solidFill>
                          <a:latin typeface="+mj-lt"/>
                        </a:rPr>
                        <a:t>Read</a:t>
                      </a:r>
                      <a:r>
                        <a:rPr lang="en-US" sz="2800" b="0" i="0" baseline="0" dirty="0" smtClean="0">
                          <a:ln>
                            <a:solidFill>
                              <a:schemeClr val="bg1">
                                <a:alpha val="0"/>
                              </a:schemeClr>
                            </a:solidFill>
                          </a:ln>
                          <a:solidFill>
                            <a:schemeClr val="bg1">
                              <a:alpha val="99000"/>
                            </a:schemeClr>
                          </a:solidFill>
                          <a:latin typeface="+mj-lt"/>
                        </a:rPr>
                        <a:t> / Write many times</a:t>
                      </a:r>
                      <a:endParaRPr lang="en-US" sz="2800" b="0" i="0" dirty="0">
                        <a:ln>
                          <a:solidFill>
                            <a:schemeClr val="bg1">
                              <a:alpha val="0"/>
                            </a:schemeClr>
                          </a:solidFill>
                        </a:ln>
                        <a:solidFill>
                          <a:schemeClr val="bg1">
                            <a:alpha val="99000"/>
                          </a:schemeClr>
                        </a:solidFill>
                        <a:latin typeface="+mj-lt"/>
                      </a:endParaRPr>
                    </a:p>
                  </a:txBody>
                  <a:tcPr marL="182806" marR="91403" marT="45701" marB="45701" anchor="ctr">
                    <a:lnL w="1270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58E00"/>
                    </a:solidFill>
                  </a:tcPr>
                </a:tc>
                <a:tc>
                  <a:txBody>
                    <a:bodyPr/>
                    <a:lstStyle/>
                    <a:p>
                      <a:pPr algn="l"/>
                      <a:r>
                        <a:rPr lang="en-US" sz="2800" b="0" i="0" dirty="0" smtClean="0">
                          <a:ln>
                            <a:solidFill>
                              <a:schemeClr val="bg1">
                                <a:alpha val="0"/>
                              </a:schemeClr>
                            </a:solidFill>
                          </a:ln>
                          <a:solidFill>
                            <a:schemeClr val="bg1">
                              <a:alpha val="99000"/>
                            </a:schemeClr>
                          </a:solidFill>
                          <a:latin typeface="+mj-lt"/>
                        </a:rPr>
                        <a:t>Write once, Read</a:t>
                      </a:r>
                      <a:r>
                        <a:rPr lang="en-US" sz="2800" b="0" i="0" baseline="0" dirty="0" smtClean="0">
                          <a:ln>
                            <a:solidFill>
                              <a:schemeClr val="bg1">
                                <a:alpha val="0"/>
                              </a:schemeClr>
                            </a:solidFill>
                          </a:ln>
                          <a:solidFill>
                            <a:schemeClr val="bg1">
                              <a:alpha val="99000"/>
                            </a:schemeClr>
                          </a:solidFill>
                          <a:latin typeface="+mj-lt"/>
                        </a:rPr>
                        <a:t> many times</a:t>
                      </a:r>
                      <a:endParaRPr lang="en-US" sz="2800" b="0" i="0" dirty="0">
                        <a:ln>
                          <a:solidFill>
                            <a:schemeClr val="bg1">
                              <a:alpha val="0"/>
                            </a:schemeClr>
                          </a:solidFill>
                        </a:ln>
                        <a:solidFill>
                          <a:schemeClr val="bg1">
                            <a:alpha val="99000"/>
                          </a:schemeClr>
                        </a:solidFill>
                        <a:latin typeface="+mj-lt"/>
                      </a:endParaRPr>
                    </a:p>
                  </a:txBody>
                  <a:tcPr marL="182806" marR="91403" marT="45701" marB="45701" anchor="ctr">
                    <a:lnL w="38100" cap="flat" cmpd="sng" algn="ctr">
                      <a:solidFill>
                        <a:schemeClr val="bg1"/>
                      </a:solidFill>
                      <a:prstDash val="solid"/>
                      <a:round/>
                      <a:headEnd type="none" w="med" len="med"/>
                      <a:tailEnd type="none" w="med" len="med"/>
                    </a:lnL>
                    <a:lnR w="12700" cmpd="sng">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58E00"/>
                    </a:solidFill>
                  </a:tcPr>
                </a:tc>
                <a:extLst>
                  <a:ext uri="{0D108BD9-81ED-4DB2-BD59-A6C34878D82A}">
                    <a16:rowId xmlns:a16="http://schemas.microsoft.com/office/drawing/2014/main" xmlns="" val="10002"/>
                  </a:ext>
                </a:extLst>
              </a:tr>
              <a:tr h="597194">
                <a:tc>
                  <a:txBody>
                    <a:bodyPr/>
                    <a:lstStyle/>
                    <a:p>
                      <a:pPr algn="r"/>
                      <a:r>
                        <a:rPr lang="en-US" sz="2800" kern="1200" dirty="0" smtClean="0">
                          <a:solidFill>
                            <a:schemeClr val="bg1">
                              <a:lumMod val="75000"/>
                            </a:schemeClr>
                          </a:solidFill>
                          <a:latin typeface="+mj-lt"/>
                          <a:ea typeface="+mn-ea"/>
                          <a:cs typeface="Segoe UI" panose="020B0502040204020203" pitchFamily="34" charset="0"/>
                        </a:rPr>
                        <a:t>Structure</a:t>
                      </a:r>
                      <a:endParaRPr lang="en-US" sz="2800" kern="1200" dirty="0">
                        <a:solidFill>
                          <a:schemeClr val="bg1">
                            <a:lumMod val="75000"/>
                          </a:schemeClr>
                        </a:solidFill>
                        <a:latin typeface="+mj-lt"/>
                        <a:ea typeface="+mn-ea"/>
                        <a:cs typeface="Segoe UI" panose="020B0502040204020203" pitchFamily="34" charset="0"/>
                      </a:endParaRPr>
                    </a:p>
                  </a:txBody>
                  <a:tcPr marL="91403" marR="182806" marT="45701" marB="45701"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2800" b="0" i="0" dirty="0" smtClean="0">
                          <a:ln>
                            <a:solidFill>
                              <a:schemeClr val="bg1">
                                <a:alpha val="0"/>
                              </a:schemeClr>
                            </a:solidFill>
                          </a:ln>
                          <a:solidFill>
                            <a:schemeClr val="bg1">
                              <a:alpha val="99000"/>
                            </a:schemeClr>
                          </a:solidFill>
                          <a:latin typeface="+mj-lt"/>
                        </a:rPr>
                        <a:t>Static Schema</a:t>
                      </a:r>
                      <a:endParaRPr lang="en-US" sz="2800" b="0" i="0" dirty="0">
                        <a:ln>
                          <a:solidFill>
                            <a:schemeClr val="bg1">
                              <a:alpha val="0"/>
                            </a:schemeClr>
                          </a:solidFill>
                        </a:ln>
                        <a:solidFill>
                          <a:schemeClr val="bg1">
                            <a:alpha val="99000"/>
                          </a:schemeClr>
                        </a:solidFill>
                        <a:latin typeface="+mj-lt"/>
                      </a:endParaRPr>
                    </a:p>
                  </a:txBody>
                  <a:tcPr marL="182806" marR="91403" marT="45701" marB="45701" anchor="ctr">
                    <a:lnL w="1270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58E00"/>
                    </a:solidFill>
                  </a:tcPr>
                </a:tc>
                <a:tc>
                  <a:txBody>
                    <a:bodyPr/>
                    <a:lstStyle/>
                    <a:p>
                      <a:pPr algn="l"/>
                      <a:r>
                        <a:rPr lang="en-US" sz="2800" b="0" i="0" dirty="0" smtClean="0">
                          <a:ln>
                            <a:solidFill>
                              <a:schemeClr val="bg1">
                                <a:alpha val="0"/>
                              </a:schemeClr>
                            </a:solidFill>
                          </a:ln>
                          <a:solidFill>
                            <a:schemeClr val="bg1">
                              <a:alpha val="99000"/>
                            </a:schemeClr>
                          </a:solidFill>
                          <a:latin typeface="+mj-lt"/>
                        </a:rPr>
                        <a:t>Dynamic Schema</a:t>
                      </a:r>
                      <a:endParaRPr lang="en-US" sz="2800" b="0" i="0" dirty="0">
                        <a:ln>
                          <a:solidFill>
                            <a:schemeClr val="bg1">
                              <a:alpha val="0"/>
                            </a:schemeClr>
                          </a:solidFill>
                        </a:ln>
                        <a:solidFill>
                          <a:schemeClr val="bg1">
                            <a:alpha val="99000"/>
                          </a:schemeClr>
                        </a:solidFill>
                        <a:latin typeface="+mj-lt"/>
                      </a:endParaRPr>
                    </a:p>
                  </a:txBody>
                  <a:tcPr marL="182806" marR="91403" marT="45701" marB="45701" anchor="ctr">
                    <a:lnL w="38100" cap="flat" cmpd="sng" algn="ctr">
                      <a:solidFill>
                        <a:schemeClr val="bg1"/>
                      </a:solidFill>
                      <a:prstDash val="solid"/>
                      <a:round/>
                      <a:headEnd type="none" w="med" len="med"/>
                      <a:tailEnd type="none" w="med" len="med"/>
                    </a:lnL>
                    <a:lnR w="12700" cmpd="sng">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58E00"/>
                    </a:solidFill>
                  </a:tcPr>
                </a:tc>
                <a:extLst>
                  <a:ext uri="{0D108BD9-81ED-4DB2-BD59-A6C34878D82A}">
                    <a16:rowId xmlns:a16="http://schemas.microsoft.com/office/drawing/2014/main" xmlns="" val="10003"/>
                  </a:ext>
                </a:extLst>
              </a:tr>
              <a:tr h="597194">
                <a:tc>
                  <a:txBody>
                    <a:bodyPr/>
                    <a:lstStyle/>
                    <a:p>
                      <a:pPr algn="r"/>
                      <a:r>
                        <a:rPr lang="en-US" sz="2800" kern="1200" dirty="0" smtClean="0">
                          <a:solidFill>
                            <a:schemeClr val="bg1">
                              <a:lumMod val="75000"/>
                            </a:schemeClr>
                          </a:solidFill>
                          <a:latin typeface="+mj-lt"/>
                          <a:ea typeface="+mn-ea"/>
                          <a:cs typeface="Segoe UI" panose="020B0502040204020203" pitchFamily="34" charset="0"/>
                        </a:rPr>
                        <a:t>Integrity</a:t>
                      </a:r>
                      <a:endParaRPr lang="en-US" sz="2800" kern="1200" dirty="0">
                        <a:solidFill>
                          <a:schemeClr val="bg1">
                            <a:lumMod val="75000"/>
                          </a:schemeClr>
                        </a:solidFill>
                        <a:latin typeface="+mj-lt"/>
                        <a:ea typeface="+mn-ea"/>
                        <a:cs typeface="Segoe UI" panose="020B0502040204020203" pitchFamily="34" charset="0"/>
                      </a:endParaRPr>
                    </a:p>
                  </a:txBody>
                  <a:tcPr marL="91403" marR="182806" marT="45701" marB="45701"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2800" b="0" i="0" dirty="0" smtClean="0">
                          <a:ln>
                            <a:solidFill>
                              <a:schemeClr val="bg1">
                                <a:alpha val="0"/>
                              </a:schemeClr>
                            </a:solidFill>
                          </a:ln>
                          <a:solidFill>
                            <a:schemeClr val="bg1">
                              <a:alpha val="99000"/>
                            </a:schemeClr>
                          </a:solidFill>
                          <a:latin typeface="+mj-lt"/>
                        </a:rPr>
                        <a:t>High (ACID)</a:t>
                      </a:r>
                      <a:endParaRPr lang="en-US" sz="2800" b="0" i="0" dirty="0">
                        <a:ln>
                          <a:solidFill>
                            <a:schemeClr val="bg1">
                              <a:alpha val="0"/>
                            </a:schemeClr>
                          </a:solidFill>
                        </a:ln>
                        <a:solidFill>
                          <a:schemeClr val="bg1">
                            <a:alpha val="99000"/>
                          </a:schemeClr>
                        </a:solidFill>
                        <a:latin typeface="+mj-lt"/>
                      </a:endParaRPr>
                    </a:p>
                  </a:txBody>
                  <a:tcPr marL="182806" marR="91403" marT="45701" marB="45701" anchor="ctr">
                    <a:lnL w="1270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58E00"/>
                    </a:solidFill>
                  </a:tcPr>
                </a:tc>
                <a:tc>
                  <a:txBody>
                    <a:bodyPr/>
                    <a:lstStyle/>
                    <a:p>
                      <a:pPr algn="l"/>
                      <a:r>
                        <a:rPr lang="en-US" sz="2800" b="0" i="0" dirty="0" smtClean="0">
                          <a:ln>
                            <a:solidFill>
                              <a:schemeClr val="bg1">
                                <a:alpha val="0"/>
                              </a:schemeClr>
                            </a:solidFill>
                          </a:ln>
                          <a:solidFill>
                            <a:schemeClr val="bg1">
                              <a:alpha val="99000"/>
                            </a:schemeClr>
                          </a:solidFill>
                          <a:latin typeface="+mj-lt"/>
                        </a:rPr>
                        <a:t>Low</a:t>
                      </a:r>
                      <a:endParaRPr lang="en-US" sz="2800" b="0" i="0" dirty="0">
                        <a:ln>
                          <a:solidFill>
                            <a:schemeClr val="bg1">
                              <a:alpha val="0"/>
                            </a:schemeClr>
                          </a:solidFill>
                        </a:ln>
                        <a:solidFill>
                          <a:schemeClr val="bg1">
                            <a:alpha val="99000"/>
                          </a:schemeClr>
                        </a:solidFill>
                        <a:latin typeface="+mj-lt"/>
                      </a:endParaRPr>
                    </a:p>
                  </a:txBody>
                  <a:tcPr marL="182806" marR="91403" marT="45701" marB="45701" anchor="ctr">
                    <a:lnL w="38100" cap="flat" cmpd="sng" algn="ctr">
                      <a:solidFill>
                        <a:schemeClr val="bg1"/>
                      </a:solidFill>
                      <a:prstDash val="solid"/>
                      <a:round/>
                      <a:headEnd type="none" w="med" len="med"/>
                      <a:tailEnd type="none" w="med" len="med"/>
                    </a:lnL>
                    <a:lnR w="12700" cmpd="sng">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58E00"/>
                    </a:solidFill>
                  </a:tcPr>
                </a:tc>
                <a:extLst>
                  <a:ext uri="{0D108BD9-81ED-4DB2-BD59-A6C34878D82A}">
                    <a16:rowId xmlns:a16="http://schemas.microsoft.com/office/drawing/2014/main" xmlns="" val="10004"/>
                  </a:ext>
                </a:extLst>
              </a:tr>
              <a:tr h="591207">
                <a:tc>
                  <a:txBody>
                    <a:bodyPr/>
                    <a:lstStyle/>
                    <a:p>
                      <a:pPr algn="r"/>
                      <a:r>
                        <a:rPr lang="en-US" sz="2800" kern="1200" dirty="0" smtClean="0">
                          <a:solidFill>
                            <a:schemeClr val="bg1">
                              <a:lumMod val="75000"/>
                            </a:schemeClr>
                          </a:solidFill>
                          <a:latin typeface="+mj-lt"/>
                          <a:ea typeface="+mn-ea"/>
                          <a:cs typeface="Segoe UI" panose="020B0502040204020203" pitchFamily="34" charset="0"/>
                        </a:rPr>
                        <a:t>Scaling</a:t>
                      </a:r>
                      <a:endParaRPr lang="en-US" sz="2800" kern="1200" dirty="0">
                        <a:solidFill>
                          <a:schemeClr val="bg1">
                            <a:lumMod val="75000"/>
                          </a:schemeClr>
                        </a:solidFill>
                        <a:latin typeface="+mj-lt"/>
                        <a:ea typeface="+mn-ea"/>
                        <a:cs typeface="Segoe UI" panose="020B0502040204020203" pitchFamily="34" charset="0"/>
                      </a:endParaRPr>
                    </a:p>
                  </a:txBody>
                  <a:tcPr marL="91403" marR="182806" marT="45701" marB="45701"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2800" b="0" i="0" dirty="0" smtClean="0">
                          <a:ln>
                            <a:solidFill>
                              <a:schemeClr val="bg1">
                                <a:alpha val="0"/>
                              </a:schemeClr>
                            </a:solidFill>
                          </a:ln>
                          <a:solidFill>
                            <a:schemeClr val="bg1">
                              <a:alpha val="99000"/>
                            </a:schemeClr>
                          </a:solidFill>
                          <a:latin typeface="+mj-lt"/>
                        </a:rPr>
                        <a:t>Nonlinear</a:t>
                      </a:r>
                      <a:endParaRPr lang="en-US" sz="2800" b="0" i="0" dirty="0">
                        <a:ln>
                          <a:solidFill>
                            <a:schemeClr val="bg1">
                              <a:alpha val="0"/>
                            </a:schemeClr>
                          </a:solidFill>
                        </a:ln>
                        <a:solidFill>
                          <a:schemeClr val="bg1">
                            <a:alpha val="99000"/>
                          </a:schemeClr>
                        </a:solidFill>
                        <a:latin typeface="+mj-lt"/>
                      </a:endParaRPr>
                    </a:p>
                  </a:txBody>
                  <a:tcPr marL="182806" marR="91403" marT="45701" marB="45701" anchor="ctr">
                    <a:lnL w="1270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rgbClr val="658E00"/>
                    </a:solidFill>
                  </a:tcPr>
                </a:tc>
                <a:tc>
                  <a:txBody>
                    <a:bodyPr/>
                    <a:lstStyle/>
                    <a:p>
                      <a:pPr algn="l"/>
                      <a:r>
                        <a:rPr lang="en-US" sz="2800" b="0" i="0" dirty="0" smtClean="0">
                          <a:ln>
                            <a:solidFill>
                              <a:schemeClr val="bg1">
                                <a:alpha val="0"/>
                              </a:schemeClr>
                            </a:solidFill>
                          </a:ln>
                          <a:solidFill>
                            <a:schemeClr val="bg1">
                              <a:alpha val="99000"/>
                            </a:schemeClr>
                          </a:solidFill>
                          <a:latin typeface="+mj-lt"/>
                        </a:rPr>
                        <a:t>Linear</a:t>
                      </a:r>
                      <a:endParaRPr lang="en-US" sz="2800" b="0" i="0" dirty="0">
                        <a:ln>
                          <a:solidFill>
                            <a:schemeClr val="bg1">
                              <a:alpha val="0"/>
                            </a:schemeClr>
                          </a:solidFill>
                        </a:ln>
                        <a:solidFill>
                          <a:schemeClr val="bg1">
                            <a:alpha val="99000"/>
                          </a:schemeClr>
                        </a:solidFill>
                        <a:latin typeface="+mj-lt"/>
                      </a:endParaRPr>
                    </a:p>
                  </a:txBody>
                  <a:tcPr marL="182806" marR="91403" marT="45701" marB="45701" anchor="ctr">
                    <a:lnL w="38100" cap="flat" cmpd="sng" algn="ctr">
                      <a:solidFill>
                        <a:schemeClr val="bg1"/>
                      </a:solidFill>
                      <a:prstDash val="solid"/>
                      <a:round/>
                      <a:headEnd type="none" w="med" len="med"/>
                      <a:tailEnd type="none" w="med" len="med"/>
                    </a:lnL>
                    <a:lnR w="12700" cmpd="sng">
                      <a:noFill/>
                    </a:lnR>
                    <a:lnT w="38100" cap="flat" cmpd="sng" algn="ctr">
                      <a:solidFill>
                        <a:schemeClr val="bg1"/>
                      </a:solid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rgbClr val="658E00"/>
                    </a:solidFill>
                  </a:tcPr>
                </a:tc>
                <a:extLst>
                  <a:ext uri="{0D108BD9-81ED-4DB2-BD59-A6C34878D82A}">
                    <a16:rowId xmlns:a16="http://schemas.microsoft.com/office/drawing/2014/main" xmlns="" val="10005"/>
                  </a:ext>
                </a:extLst>
              </a:tr>
            </a:tbl>
          </a:graphicData>
        </a:graphic>
      </p:graphicFrame>
      <p:sp>
        <p:nvSpPr>
          <p:cNvPr id="11" name="TextBox 10"/>
          <p:cNvSpPr txBox="1"/>
          <p:nvPr/>
        </p:nvSpPr>
        <p:spPr>
          <a:xfrm>
            <a:off x="3673061" y="6091826"/>
            <a:ext cx="4845878" cy="246221"/>
          </a:xfrm>
          <a:prstGeom prst="rect">
            <a:avLst/>
          </a:prstGeom>
          <a:noFill/>
        </p:spPr>
        <p:txBody>
          <a:bodyPr wrap="none" lIns="0" tIns="0" rIns="0" bIns="0" rtlCol="0" anchor="b" anchorCtr="0">
            <a:spAutoFit/>
          </a:bodyPr>
          <a:lstStyle/>
          <a:p>
            <a:pPr defTabSz="913951">
              <a:defRPr/>
            </a:pPr>
            <a:r>
              <a:rPr lang="en-US" sz="1600" kern="0" dirty="0">
                <a:ln>
                  <a:solidFill>
                    <a:srgbClr val="FFFFFF">
                      <a:alpha val="0"/>
                    </a:srgbClr>
                  </a:solidFill>
                </a:ln>
                <a:solidFill>
                  <a:schemeClr val="bg1"/>
                </a:solidFill>
              </a:rPr>
              <a:t>Reference: Tom White’s Hadoop: The Definitive Guide</a:t>
            </a:r>
          </a:p>
        </p:txBody>
      </p:sp>
      <p:pic>
        <p:nvPicPr>
          <p:cNvPr id="9" name="Picture 8"/>
          <p:cNvPicPr>
            <a:picLocks noChangeAspect="1"/>
          </p:cNvPicPr>
          <p:nvPr/>
        </p:nvPicPr>
        <p:blipFill>
          <a:blip r:embed="rId3"/>
          <a:stretch>
            <a:fillRect/>
          </a:stretch>
        </p:blipFill>
        <p:spPr>
          <a:xfrm>
            <a:off x="8499664" y="1184740"/>
            <a:ext cx="933073" cy="686786"/>
          </a:xfrm>
          <a:prstGeom prst="rect">
            <a:avLst/>
          </a:prstGeom>
        </p:spPr>
      </p:pic>
      <p:pic>
        <p:nvPicPr>
          <p:cNvPr id="14" name="Picture 13"/>
          <p:cNvPicPr>
            <a:picLocks noChangeAspect="1"/>
          </p:cNvPicPr>
          <p:nvPr/>
        </p:nvPicPr>
        <p:blipFill>
          <a:blip r:embed="rId4"/>
          <a:stretch>
            <a:fillRect/>
          </a:stretch>
        </p:blipFill>
        <p:spPr>
          <a:xfrm>
            <a:off x="4288539" y="1100106"/>
            <a:ext cx="647352" cy="856054"/>
          </a:xfrm>
          <a:prstGeom prst="rect">
            <a:avLst/>
          </a:prstGeom>
        </p:spPr>
      </p:pic>
      <p:sp>
        <p:nvSpPr>
          <p:cNvPr id="16" name="Title 1"/>
          <p:cNvSpPr txBox="1">
            <a:spLocks/>
          </p:cNvSpPr>
          <p:nvPr/>
        </p:nvSpPr>
        <p:spPr>
          <a:xfrm>
            <a:off x="0" y="0"/>
            <a:ext cx="12192000" cy="64457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marL="252000"/>
            <a:r>
              <a:rPr lang="en-US" sz="2800" dirty="0" smtClean="0"/>
              <a:t>Relational DB vs</a:t>
            </a:r>
            <a:r>
              <a:rPr lang="en-US" sz="2800" dirty="0"/>
              <a:t>. Hadoop</a:t>
            </a:r>
          </a:p>
        </p:txBody>
      </p:sp>
    </p:spTree>
    <p:extLst>
      <p:ext uri="{BB962C8B-B14F-4D97-AF65-F5344CB8AC3E}">
        <p14:creationId xmlns:p14="http://schemas.microsoft.com/office/powerpoint/2010/main" val="266826617"/>
      </p:ext>
    </p:extLst>
  </p:cSld>
  <p:clrMapOvr>
    <a:masterClrMapping/>
  </p:clrMapOvr>
  <p:transition>
    <p:fade/>
  </p:transition>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Programming </a:t>
            </a:r>
            <a:r>
              <a:rPr lang="en-US" sz="3600" dirty="0" err="1"/>
              <a:t>HDInsight</a:t>
            </a:r>
            <a:r>
              <a:rPr lang="en-US" sz="3600" dirty="0"/>
              <a:t> – Existing </a:t>
            </a:r>
            <a:r>
              <a:rPr lang="en-US" sz="3600" dirty="0" smtClean="0"/>
              <a:t>ecosystem</a:t>
            </a:r>
            <a:endParaRPr lang="en-US" sz="3600" dirty="0"/>
          </a:p>
        </p:txBody>
      </p:sp>
      <p:sp>
        <p:nvSpPr>
          <p:cNvPr id="4" name="Content Placeholder 3"/>
          <p:cNvSpPr>
            <a:spLocks noGrp="1"/>
          </p:cNvSpPr>
          <p:nvPr>
            <p:ph sz="quarter" idx="10"/>
          </p:nvPr>
        </p:nvSpPr>
        <p:spPr/>
        <p:txBody>
          <a:bodyPr anchor="ctr"/>
          <a:lstStyle/>
          <a:p>
            <a:pPr marL="0" indent="0" algn="ctr">
              <a:buNone/>
            </a:pPr>
            <a:r>
              <a:rPr lang="en-US" sz="3200" dirty="0"/>
              <a:t>Hive</a:t>
            </a:r>
          </a:p>
          <a:p>
            <a:pPr marL="0" indent="0" algn="ctr">
              <a:buNone/>
            </a:pPr>
            <a:r>
              <a:rPr lang="en-US" sz="3200" dirty="0"/>
              <a:t>Pig</a:t>
            </a:r>
          </a:p>
          <a:p>
            <a:pPr marL="0" indent="0" algn="ctr">
              <a:buNone/>
            </a:pPr>
            <a:r>
              <a:rPr lang="en-US" sz="3200" dirty="0"/>
              <a:t>Mahout</a:t>
            </a:r>
          </a:p>
          <a:p>
            <a:pPr marL="0" indent="0" algn="ctr">
              <a:buNone/>
            </a:pPr>
            <a:r>
              <a:rPr lang="en-US" sz="3200" dirty="0"/>
              <a:t>Cascading</a:t>
            </a:r>
          </a:p>
          <a:p>
            <a:pPr marL="0" indent="0" algn="ctr">
              <a:buNone/>
            </a:pPr>
            <a:r>
              <a:rPr lang="en-US" sz="3200" dirty="0"/>
              <a:t>Scalding</a:t>
            </a:r>
          </a:p>
          <a:p>
            <a:pPr marL="0" indent="0" algn="ctr">
              <a:buNone/>
            </a:pPr>
            <a:r>
              <a:rPr lang="en-US" sz="3200" dirty="0" err="1"/>
              <a:t>Scoobi</a:t>
            </a:r>
            <a:endParaRPr lang="en-US" sz="3200" dirty="0"/>
          </a:p>
          <a:p>
            <a:pPr marL="0" indent="0" algn="ctr">
              <a:buNone/>
            </a:pPr>
            <a:r>
              <a:rPr lang="en-US" sz="3200" dirty="0"/>
              <a:t>Pegasus</a:t>
            </a:r>
          </a:p>
          <a:p>
            <a:pPr marL="0" indent="0" algn="ctr">
              <a:buNone/>
            </a:pPr>
            <a:r>
              <a:rPr lang="en-US" sz="3200" dirty="0" smtClean="0"/>
              <a:t>…</a:t>
            </a:r>
            <a:endParaRPr lang="en-US" sz="3200" dirty="0"/>
          </a:p>
        </p:txBody>
      </p:sp>
    </p:spTree>
    <p:extLst>
      <p:ext uri="{BB962C8B-B14F-4D97-AF65-F5344CB8AC3E}">
        <p14:creationId xmlns:p14="http://schemas.microsoft.com/office/powerpoint/2010/main" val="1799328399"/>
      </p:ext>
    </p:extLst>
  </p:cSld>
  <p:clrMapOvr>
    <a:masterClrMapping/>
  </p:clrMapOvr>
  <p:transition>
    <p:fade/>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Programming </a:t>
            </a:r>
            <a:r>
              <a:rPr lang="en-US" sz="3600" dirty="0" err="1"/>
              <a:t>HDInsight</a:t>
            </a:r>
            <a:r>
              <a:rPr lang="en-US" sz="3600" dirty="0"/>
              <a:t> – Microsoft .</a:t>
            </a:r>
            <a:r>
              <a:rPr lang="en-US" sz="3600" dirty="0" smtClean="0"/>
              <a:t>NET</a:t>
            </a:r>
            <a:endParaRPr lang="en-US" sz="3600" dirty="0"/>
          </a:p>
        </p:txBody>
      </p:sp>
      <p:sp>
        <p:nvSpPr>
          <p:cNvPr id="4" name="Content Placeholder 3"/>
          <p:cNvSpPr>
            <a:spLocks noGrp="1"/>
          </p:cNvSpPr>
          <p:nvPr>
            <p:ph sz="quarter" idx="10"/>
          </p:nvPr>
        </p:nvSpPr>
        <p:spPr/>
        <p:txBody>
          <a:bodyPr anchor="ctr"/>
          <a:lstStyle/>
          <a:p>
            <a:pPr marL="0" indent="0" algn="ctr">
              <a:buNone/>
            </a:pPr>
            <a:r>
              <a:rPr lang="en-US" sz="3200" dirty="0"/>
              <a:t>C#</a:t>
            </a:r>
          </a:p>
          <a:p>
            <a:pPr marL="0" indent="0" algn="ctr">
              <a:buNone/>
            </a:pPr>
            <a:r>
              <a:rPr lang="en-US" sz="3200" dirty="0"/>
              <a:t>F#</a:t>
            </a:r>
          </a:p>
          <a:p>
            <a:pPr marL="0" indent="0" algn="ctr">
              <a:buNone/>
            </a:pPr>
            <a:r>
              <a:rPr lang="en-US" sz="3200" dirty="0"/>
              <a:t>Map/Reduce</a:t>
            </a:r>
          </a:p>
          <a:p>
            <a:pPr marL="0" indent="0" algn="ctr">
              <a:buNone/>
            </a:pPr>
            <a:r>
              <a:rPr lang="en-US" sz="3200" dirty="0"/>
              <a:t>Microsoft .NET management </a:t>
            </a:r>
            <a:r>
              <a:rPr lang="en-US" sz="3200" dirty="0" smtClean="0"/>
              <a:t>clients</a:t>
            </a:r>
            <a:endParaRPr lang="en-US" sz="3200" dirty="0"/>
          </a:p>
        </p:txBody>
      </p:sp>
    </p:spTree>
    <p:extLst>
      <p:ext uri="{BB962C8B-B14F-4D97-AF65-F5344CB8AC3E}">
        <p14:creationId xmlns:p14="http://schemas.microsoft.com/office/powerpoint/2010/main" val="3316226643"/>
      </p:ext>
    </p:extLst>
  </p:cSld>
  <p:clrMapOvr>
    <a:masterClrMapping/>
  </p:clrMapOvr>
  <p:transition>
    <p:fade/>
  </p:transition>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Programming </a:t>
            </a:r>
            <a:r>
              <a:rPr lang="en-US" sz="3600" dirty="0" err="1"/>
              <a:t>HDInsight</a:t>
            </a:r>
            <a:r>
              <a:rPr lang="en-US" sz="3600" dirty="0"/>
              <a:t> – DevOps / IT </a:t>
            </a:r>
            <a:r>
              <a:rPr lang="en-US" sz="3600" dirty="0" smtClean="0"/>
              <a:t>Pros</a:t>
            </a:r>
            <a:endParaRPr lang="en-US" sz="3600" dirty="0"/>
          </a:p>
        </p:txBody>
      </p:sp>
      <p:sp>
        <p:nvSpPr>
          <p:cNvPr id="4" name="Content Placeholder 3"/>
          <p:cNvSpPr>
            <a:spLocks noGrp="1"/>
          </p:cNvSpPr>
          <p:nvPr>
            <p:ph sz="quarter" idx="10"/>
          </p:nvPr>
        </p:nvSpPr>
        <p:spPr/>
        <p:txBody>
          <a:bodyPr anchor="ctr"/>
          <a:lstStyle/>
          <a:p>
            <a:pPr marL="0" indent="0" algn="ctr">
              <a:buNone/>
            </a:pPr>
            <a:r>
              <a:rPr lang="en-US" sz="3200" dirty="0"/>
              <a:t>PowerShell</a:t>
            </a:r>
          </a:p>
          <a:p>
            <a:pPr marL="0" indent="0" algn="ctr">
              <a:buNone/>
            </a:pPr>
            <a:r>
              <a:rPr lang="en-US" sz="3200" dirty="0"/>
              <a:t>Cross-Platform CLI tools (</a:t>
            </a:r>
            <a:r>
              <a:rPr lang="en-US" sz="3200" dirty="0" err="1"/>
              <a:t>xplat</a:t>
            </a:r>
            <a:r>
              <a:rPr lang="en-US" sz="3200" dirty="0"/>
              <a:t>-cli</a:t>
            </a:r>
            <a:r>
              <a:rPr lang="en-US" sz="3200" dirty="0" smtClean="0"/>
              <a:t>)</a:t>
            </a:r>
            <a:endParaRPr lang="en-US" sz="3200" dirty="0"/>
          </a:p>
        </p:txBody>
      </p:sp>
    </p:spTree>
    <p:extLst>
      <p:ext uri="{BB962C8B-B14F-4D97-AF65-F5344CB8AC3E}">
        <p14:creationId xmlns:p14="http://schemas.microsoft.com/office/powerpoint/2010/main" val="2345277134"/>
      </p:ext>
    </p:extLst>
  </p:cSld>
  <p:clrMapOvr>
    <a:masterClrMapping/>
  </p:clrMapOvr>
  <p:transition>
    <p:fade/>
  </p:transition>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Data Warehousing</a:t>
            </a:r>
            <a:endParaRPr lang="en-US" dirty="0"/>
          </a:p>
        </p:txBody>
      </p:sp>
      <p:grpSp>
        <p:nvGrpSpPr>
          <p:cNvPr id="59" name="Group 58"/>
          <p:cNvGrpSpPr/>
          <p:nvPr>
            <p:custDataLst>
              <p:custData r:id="rId1"/>
            </p:custDataLst>
          </p:nvPr>
        </p:nvGrpSpPr>
        <p:grpSpPr>
          <a:xfrm>
            <a:off x="10031158" y="4211882"/>
            <a:ext cx="1805469" cy="2096110"/>
            <a:chOff x="9418600" y="2722100"/>
            <a:chExt cx="2131910" cy="2475101"/>
          </a:xfrm>
        </p:grpSpPr>
        <p:pic>
          <p:nvPicPr>
            <p:cNvPr id="61" name="Picture 60"/>
            <p:cNvPicPr>
              <a:picLocks noChangeAspect="1"/>
            </p:cNvPicPr>
            <p:nvPr/>
          </p:nvPicPr>
          <p:blipFill>
            <a:blip r:embed="rId4"/>
            <a:stretch>
              <a:fillRect/>
            </a:stretch>
          </p:blipFill>
          <p:spPr>
            <a:xfrm>
              <a:off x="9418600" y="2952089"/>
              <a:ext cx="2131908" cy="1765939"/>
            </a:xfrm>
            <a:prstGeom prst="rect">
              <a:avLst/>
            </a:prstGeom>
          </p:spPr>
        </p:pic>
        <p:sp>
          <p:nvSpPr>
            <p:cNvPr id="72" name="Rectangle 71"/>
            <p:cNvSpPr/>
            <p:nvPr/>
          </p:nvSpPr>
          <p:spPr>
            <a:xfrm>
              <a:off x="10172112" y="2722100"/>
              <a:ext cx="1378398" cy="1995928"/>
            </a:xfrm>
            <a:prstGeom prst="rect">
              <a:avLst/>
            </a:prstGeom>
            <a:solidFill>
              <a:schemeClr val="tx2"/>
            </a:solidFill>
            <a:ln w="10795" cap="flat" cmpd="sng" algn="ctr">
              <a:noFill/>
              <a:prstDash val="solid"/>
            </a:ln>
            <a:effectLst/>
          </p:spPr>
          <p:txBody>
            <a:bodyPr rtlCol="0" anchor="ctr"/>
            <a:lstStyle/>
            <a:p>
              <a:pPr algn="ctr" defTabSz="932742"/>
              <a:endParaRPr lang="en-US" kern="0" smtClean="0">
                <a:solidFill>
                  <a:srgbClr val="FFFFFF"/>
                </a:solidFill>
              </a:endParaRPr>
            </a:p>
          </p:txBody>
        </p:sp>
        <p:grpSp>
          <p:nvGrpSpPr>
            <p:cNvPr id="73" name="Group 72"/>
            <p:cNvGrpSpPr>
              <a:grpSpLocks noChangeAspect="1"/>
            </p:cNvGrpSpPr>
            <p:nvPr/>
          </p:nvGrpSpPr>
          <p:grpSpPr>
            <a:xfrm>
              <a:off x="10172111" y="3333824"/>
              <a:ext cx="914402" cy="1157144"/>
              <a:chOff x="1615697" y="5096400"/>
              <a:chExt cx="822961" cy="1041429"/>
            </a:xfrm>
          </p:grpSpPr>
          <p:sp>
            <p:nvSpPr>
              <p:cNvPr id="81" name="Rectangle 80"/>
              <p:cNvSpPr/>
              <p:nvPr/>
            </p:nvSpPr>
            <p:spPr bwMode="auto">
              <a:xfrm>
                <a:off x="1632171" y="5172501"/>
                <a:ext cx="790012" cy="907577"/>
              </a:xfrm>
              <a:prstGeom prst="rect">
                <a:avLst/>
              </a:prstGeom>
              <a:solidFill>
                <a:srgbClr val="00206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342900" indent="-342900" algn="ctr" defTabSz="932472">
                  <a:lnSpc>
                    <a:spcPct val="90000"/>
                  </a:lnSpc>
                  <a:buFont typeface="Wingdings 3" panose="05040102010807070707" pitchFamily="18" charset="2"/>
                  <a:buChar char="Æ"/>
                </a:pPr>
                <a:endParaRPr lang="en-US" sz="2000" b="1" kern="0" dirty="0" err="1" smtClean="0">
                  <a:solidFill>
                    <a:prstClr val="white"/>
                  </a:solidFill>
                  <a:latin typeface="Calibri Light" panose="020F0302020204030204"/>
                  <a:ea typeface="Segoe UI" pitchFamily="34" charset="0"/>
                  <a:cs typeface="Segoe UI" pitchFamily="34" charset="0"/>
                </a:endParaRPr>
              </a:p>
            </p:txBody>
          </p:sp>
          <p:grpSp>
            <p:nvGrpSpPr>
              <p:cNvPr id="82" name="Group 81"/>
              <p:cNvGrpSpPr/>
              <p:nvPr/>
            </p:nvGrpSpPr>
            <p:grpSpPr>
              <a:xfrm>
                <a:off x="1615697" y="5096400"/>
                <a:ext cx="822961" cy="1041429"/>
                <a:chOff x="932649" y="2464581"/>
                <a:chExt cx="822961" cy="1041429"/>
              </a:xfrm>
            </p:grpSpPr>
            <p:sp>
              <p:nvSpPr>
                <p:cNvPr id="83" name="Oval 82"/>
                <p:cNvSpPr>
                  <a:spLocks noChangeArrowheads="1"/>
                </p:cNvSpPr>
                <p:nvPr/>
              </p:nvSpPr>
              <p:spPr bwMode="auto">
                <a:xfrm>
                  <a:off x="946728" y="2464581"/>
                  <a:ext cx="794803" cy="151025"/>
                </a:xfrm>
                <a:prstGeom prst="ellipse">
                  <a:avLst/>
                </a:prstGeom>
                <a:solidFill>
                  <a:srgbClr val="0078D7">
                    <a:lumMod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FFFFFF"/>
                    </a:solidFill>
                  </a:endParaRPr>
                </a:p>
              </p:txBody>
            </p:sp>
            <p:sp>
              <p:nvSpPr>
                <p:cNvPr id="84" name="Freeform 123"/>
                <p:cNvSpPr>
                  <a:spLocks noEditPoints="1"/>
                </p:cNvSpPr>
                <p:nvPr/>
              </p:nvSpPr>
              <p:spPr bwMode="auto">
                <a:xfrm>
                  <a:off x="932649" y="2542266"/>
                  <a:ext cx="822961" cy="963744"/>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smtClean="0">
                    <a:solidFill>
                      <a:srgbClr val="FFFFFF"/>
                    </a:solidFill>
                  </a:endParaRPr>
                </a:p>
              </p:txBody>
            </p:sp>
          </p:grpSp>
        </p:grpSp>
        <p:sp>
          <p:nvSpPr>
            <p:cNvPr id="80" name="TextBox 79"/>
            <p:cNvSpPr txBox="1"/>
            <p:nvPr/>
          </p:nvSpPr>
          <p:spPr>
            <a:xfrm>
              <a:off x="10411216" y="4521232"/>
              <a:ext cx="436187" cy="675969"/>
            </a:xfrm>
            <a:prstGeom prst="rect">
              <a:avLst/>
            </a:prstGeom>
            <a:noFill/>
          </p:spPr>
          <p:txBody>
            <a:bodyPr wrap="none" lIns="182880" tIns="146304" rIns="182880" bIns="146304" rtlCol="0">
              <a:spAutoFit/>
            </a:bodyPr>
            <a:lstStyle/>
            <a:p>
              <a:pPr algn="ctr" defTabSz="932742">
                <a:lnSpc>
                  <a:spcPct val="90000"/>
                </a:lnSpc>
                <a:spcAft>
                  <a:spcPts val="600"/>
                </a:spcAft>
              </a:pPr>
              <a:endParaRPr lang="en-US" sz="2000" kern="0" dirty="0" smtClean="0">
                <a:solidFill>
                  <a:srgbClr val="515151"/>
                </a:solidFill>
                <a:latin typeface="Segoe UI Semilight" panose="020B0402040204020203" pitchFamily="34" charset="0"/>
                <a:cs typeface="Segoe UI Semilight" panose="020B0402040204020203" pitchFamily="34" charset="0"/>
              </a:endParaRPr>
            </a:p>
          </p:txBody>
        </p:sp>
      </p:grpSp>
    </p:spTree>
    <p:extLst>
      <p:ext uri="{BB962C8B-B14F-4D97-AF65-F5344CB8AC3E}">
        <p14:creationId xmlns:p14="http://schemas.microsoft.com/office/powerpoint/2010/main" val="2102016442"/>
      </p:ext>
    </p:extLst>
  </p:cSld>
  <p:clrMapOvr>
    <a:masterClrMapping/>
  </p:clrMapOvr>
  <p:transition>
    <p:fade/>
  </p:transition>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Oval 75"/>
          <p:cNvSpPr>
            <a:spLocks noChangeAspect="1"/>
          </p:cNvSpPr>
          <p:nvPr/>
        </p:nvSpPr>
        <p:spPr bwMode="auto">
          <a:xfrm>
            <a:off x="6903480" y="623934"/>
            <a:ext cx="969591" cy="968827"/>
          </a:xfrm>
          <a:prstGeom prst="ellipse">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nvGrpSpPr>
          <p:cNvPr id="40" name="Group 39"/>
          <p:cNvGrpSpPr>
            <a:grpSpLocks noChangeAspect="1"/>
          </p:cNvGrpSpPr>
          <p:nvPr/>
        </p:nvGrpSpPr>
        <p:grpSpPr>
          <a:xfrm>
            <a:off x="1031136" y="599637"/>
            <a:ext cx="9912137" cy="4280628"/>
            <a:chOff x="579437" y="1965325"/>
            <a:chExt cx="11704320" cy="5054594"/>
          </a:xfrm>
        </p:grpSpPr>
        <p:sp>
          <p:nvSpPr>
            <p:cNvPr id="41" name="Rectangle 40"/>
            <p:cNvSpPr/>
            <p:nvPr/>
          </p:nvSpPr>
          <p:spPr bwMode="auto">
            <a:xfrm>
              <a:off x="579437" y="1965325"/>
              <a:ext cx="11704319" cy="502919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14" tIns="182828" rIns="182828" bIns="45706" numCol="1" spcCol="0" rtlCol="0" fromWordArt="0" anchor="t" anchorCtr="0" forceAA="0" compatLnSpc="1">
              <a:prstTxWarp prst="textNoShape">
                <a:avLst/>
              </a:prstTxWarp>
              <a:noAutofit/>
            </a:bodyPr>
            <a:lstStyle/>
            <a:p>
              <a:pPr algn="r" defTabSz="931505">
                <a:lnSpc>
                  <a:spcPct val="90000"/>
                </a:lnSpc>
                <a:spcAft>
                  <a:spcPts val="600"/>
                </a:spcAft>
              </a:pPr>
              <a:endParaRPr lang="en-US" kern="0" dirty="0" smtClean="0">
                <a:solidFill>
                  <a:srgbClr val="505050"/>
                </a:solidFill>
                <a:latin typeface="Segoe UI Semibold" panose="020B0702040204020203" pitchFamily="34" charset="0"/>
                <a:cs typeface="Segoe UI Semibold" panose="020B0702040204020203" pitchFamily="34" charset="0"/>
              </a:endParaRPr>
            </a:p>
          </p:txBody>
        </p:sp>
        <p:grpSp>
          <p:nvGrpSpPr>
            <p:cNvPr id="42" name="Group 41"/>
            <p:cNvGrpSpPr/>
            <p:nvPr/>
          </p:nvGrpSpPr>
          <p:grpSpPr>
            <a:xfrm>
              <a:off x="1082255" y="2272273"/>
              <a:ext cx="11201502" cy="4747646"/>
              <a:chOff x="884937" y="1954396"/>
              <a:chExt cx="11201502" cy="4747646"/>
            </a:xfrm>
          </p:grpSpPr>
          <p:pic>
            <p:nvPicPr>
              <p:cNvPr id="44" name="Picture 43"/>
              <p:cNvPicPr>
                <a:picLocks noChangeAspect="1"/>
              </p:cNvPicPr>
              <p:nvPr/>
            </p:nvPicPr>
            <p:blipFill>
              <a:blip r:embed="rId3"/>
              <a:stretch>
                <a:fillRect/>
              </a:stretch>
            </p:blipFill>
            <p:spPr>
              <a:xfrm>
                <a:off x="9397840" y="2952089"/>
                <a:ext cx="2131908" cy="1765939"/>
              </a:xfrm>
              <a:prstGeom prst="rect">
                <a:avLst/>
              </a:prstGeom>
            </p:spPr>
          </p:pic>
          <p:pic>
            <p:nvPicPr>
              <p:cNvPr id="45" name="Picture 44"/>
              <p:cNvPicPr>
                <a:picLocks noChangeAspect="1"/>
              </p:cNvPicPr>
              <p:nvPr/>
            </p:nvPicPr>
            <p:blipFill>
              <a:blip r:embed="rId4"/>
              <a:stretch>
                <a:fillRect/>
              </a:stretch>
            </p:blipFill>
            <p:spPr>
              <a:xfrm>
                <a:off x="4835743" y="3301269"/>
                <a:ext cx="1254636" cy="1248756"/>
              </a:xfrm>
              <a:prstGeom prst="rect">
                <a:avLst/>
              </a:prstGeom>
            </p:spPr>
          </p:pic>
          <p:sp>
            <p:nvSpPr>
              <p:cNvPr id="46" name="TextBox 45"/>
              <p:cNvSpPr txBox="1"/>
              <p:nvPr/>
            </p:nvSpPr>
            <p:spPr>
              <a:xfrm>
                <a:off x="4611274" y="4521231"/>
                <a:ext cx="1682833" cy="572464"/>
              </a:xfrm>
              <a:prstGeom prst="rect">
                <a:avLst/>
              </a:prstGeom>
              <a:noFill/>
            </p:spPr>
            <p:txBody>
              <a:bodyPr wrap="none" lIns="182880" tIns="146304" rIns="182880" bIns="146304" rtlCol="0">
                <a:spAutoFit/>
              </a:bodyPr>
              <a:lstStyle/>
              <a:p>
                <a:pPr algn="ctr" defTabSz="932742">
                  <a:lnSpc>
                    <a:spcPct val="90000"/>
                  </a:lnSpc>
                  <a:spcAft>
                    <a:spcPts val="600"/>
                  </a:spcAft>
                </a:pPr>
                <a:r>
                  <a:rPr lang="en-US" sz="2000" kern="0" dirty="0" smtClean="0">
                    <a:solidFill>
                      <a:srgbClr val="515151"/>
                    </a:solidFill>
                    <a:latin typeface="Segoe UI Semilight" panose="020B0402040204020203" pitchFamily="34" charset="0"/>
                    <a:cs typeface="Segoe UI Semilight" panose="020B0402040204020203" pitchFamily="34" charset="0"/>
                  </a:rPr>
                  <a:t>App Service</a:t>
                </a:r>
              </a:p>
            </p:txBody>
          </p:sp>
          <p:sp>
            <p:nvSpPr>
              <p:cNvPr id="47" name="TextBox 46"/>
              <p:cNvSpPr txBox="1"/>
              <p:nvPr/>
            </p:nvSpPr>
            <p:spPr>
              <a:xfrm>
                <a:off x="6516608" y="4521231"/>
                <a:ext cx="2613152" cy="572464"/>
              </a:xfrm>
              <a:prstGeom prst="rect">
                <a:avLst/>
              </a:prstGeom>
              <a:noFill/>
            </p:spPr>
            <p:txBody>
              <a:bodyPr wrap="none" lIns="182880" tIns="146304" rIns="182880" bIns="146304" rtlCol="0">
                <a:spAutoFit/>
              </a:bodyPr>
              <a:lstStyle/>
              <a:p>
                <a:pPr algn="ctr" defTabSz="932742">
                  <a:lnSpc>
                    <a:spcPct val="90000"/>
                  </a:lnSpc>
                  <a:spcAft>
                    <a:spcPts val="600"/>
                  </a:spcAft>
                </a:pPr>
                <a:r>
                  <a:rPr lang="en-US" sz="2000" kern="0" dirty="0" smtClean="0">
                    <a:solidFill>
                      <a:srgbClr val="515151"/>
                    </a:solidFill>
                    <a:latin typeface="Segoe UI Semilight" panose="020B0402040204020203" pitchFamily="34" charset="0"/>
                    <a:cs typeface="Segoe UI Semilight" panose="020B0402040204020203" pitchFamily="34" charset="0"/>
                  </a:rPr>
                  <a:t>Azure SQL Database</a:t>
                </a:r>
              </a:p>
            </p:txBody>
          </p:sp>
          <p:cxnSp>
            <p:nvCxnSpPr>
              <p:cNvPr id="48" name="Elbow Connector 47"/>
              <p:cNvCxnSpPr/>
              <p:nvPr/>
            </p:nvCxnSpPr>
            <p:spPr>
              <a:xfrm rot="10800000">
                <a:off x="4967512" y="5253399"/>
                <a:ext cx="5130721" cy="547406"/>
              </a:xfrm>
              <a:prstGeom prst="bentConnector2">
                <a:avLst/>
              </a:prstGeom>
              <a:noFill/>
              <a:ln w="25400" cap="flat" cmpd="sng" algn="ctr">
                <a:solidFill>
                  <a:srgbClr val="00B050"/>
                </a:solidFill>
                <a:prstDash val="solid"/>
                <a:headEnd type="arrow"/>
                <a:tailEnd type="arrow"/>
              </a:ln>
              <a:effectLst/>
            </p:spPr>
          </p:cxnSp>
          <p:sp>
            <p:nvSpPr>
              <p:cNvPr id="49" name="TextBox 48"/>
              <p:cNvSpPr txBox="1"/>
              <p:nvPr/>
            </p:nvSpPr>
            <p:spPr>
              <a:xfrm>
                <a:off x="9129760" y="6091488"/>
                <a:ext cx="2956679" cy="610554"/>
              </a:xfrm>
              <a:prstGeom prst="rect">
                <a:avLst/>
              </a:prstGeom>
              <a:noFill/>
            </p:spPr>
            <p:txBody>
              <a:bodyPr wrap="square" lIns="182880" tIns="146304" rIns="182880" bIns="146304" rtlCol="0">
                <a:spAutoFit/>
              </a:bodyPr>
              <a:lstStyle/>
              <a:p>
                <a:pPr algn="ctr" defTabSz="932742">
                  <a:lnSpc>
                    <a:spcPct val="90000"/>
                  </a:lnSpc>
                  <a:spcAft>
                    <a:spcPts val="600"/>
                  </a:spcAft>
                </a:pPr>
                <a:r>
                  <a:rPr lang="en-US" sz="1600" kern="0" dirty="0" smtClean="0">
                    <a:solidFill>
                      <a:srgbClr val="515151"/>
                    </a:solidFill>
                    <a:latin typeface="Segoe UI Semilight" panose="020B0402040204020203" pitchFamily="34" charset="0"/>
                    <a:cs typeface="Segoe UI Semilight" panose="020B0402040204020203" pitchFamily="34" charset="0"/>
                  </a:rPr>
                  <a:t>Azure Machine Learning</a:t>
                </a:r>
              </a:p>
            </p:txBody>
          </p:sp>
          <p:sp>
            <p:nvSpPr>
              <p:cNvPr id="50" name="TextBox 49"/>
              <p:cNvSpPr txBox="1"/>
              <p:nvPr/>
            </p:nvSpPr>
            <p:spPr>
              <a:xfrm>
                <a:off x="6438064" y="5833689"/>
                <a:ext cx="1989584" cy="572464"/>
              </a:xfrm>
              <a:prstGeom prst="rect">
                <a:avLst/>
              </a:prstGeom>
              <a:noFill/>
            </p:spPr>
            <p:txBody>
              <a:bodyPr wrap="none" lIns="182880" tIns="146304" rIns="182880" bIns="146304" rtlCol="0">
                <a:spAutoFit/>
              </a:bodyPr>
              <a:lstStyle/>
              <a:p>
                <a:pPr algn="ctr" defTabSz="932742">
                  <a:lnSpc>
                    <a:spcPct val="90000"/>
                  </a:lnSpc>
                  <a:spcAft>
                    <a:spcPts val="600"/>
                  </a:spcAft>
                </a:pPr>
                <a:r>
                  <a:rPr lang="en-US" sz="2000" kern="0" dirty="0" smtClean="0">
                    <a:solidFill>
                      <a:srgbClr val="515151"/>
                    </a:solidFill>
                    <a:latin typeface="Segoe UI Semilight" panose="020B0402040204020203" pitchFamily="34" charset="0"/>
                    <a:cs typeface="Segoe UI Semilight" panose="020B0402040204020203" pitchFamily="34" charset="0"/>
                  </a:rPr>
                  <a:t>Intelligent App</a:t>
                </a:r>
              </a:p>
            </p:txBody>
          </p:sp>
          <p:sp>
            <p:nvSpPr>
              <p:cNvPr id="51" name="TextBox 50"/>
              <p:cNvSpPr txBox="1"/>
              <p:nvPr/>
            </p:nvSpPr>
            <p:spPr>
              <a:xfrm>
                <a:off x="7281046" y="2660730"/>
                <a:ext cx="1084271" cy="517065"/>
              </a:xfrm>
              <a:prstGeom prst="rect">
                <a:avLst/>
              </a:prstGeom>
              <a:noFill/>
            </p:spPr>
            <p:txBody>
              <a:bodyPr wrap="none" lIns="182880" tIns="146304" rIns="182880" bIns="146304" rtlCol="0">
                <a:spAutoFit/>
              </a:bodyPr>
              <a:lstStyle/>
              <a:p>
                <a:pPr algn="ctr" defTabSz="932742">
                  <a:lnSpc>
                    <a:spcPct val="90000"/>
                  </a:lnSpc>
                  <a:spcAft>
                    <a:spcPts val="600"/>
                  </a:spcAft>
                </a:pPr>
                <a:r>
                  <a:rPr lang="en-US" sz="1600" kern="0" dirty="0" smtClean="0">
                    <a:solidFill>
                      <a:srgbClr val="515151"/>
                    </a:solidFill>
                    <a:latin typeface="Segoe UI Semilight" panose="020B0402040204020203" pitchFamily="34" charset="0"/>
                    <a:cs typeface="Segoe UI Semilight" panose="020B0402040204020203" pitchFamily="34" charset="0"/>
                  </a:rPr>
                  <a:t>Hadoop</a:t>
                </a:r>
              </a:p>
            </p:txBody>
          </p:sp>
          <p:grpSp>
            <p:nvGrpSpPr>
              <p:cNvPr id="52" name="Group 51"/>
              <p:cNvGrpSpPr/>
              <p:nvPr/>
            </p:nvGrpSpPr>
            <p:grpSpPr>
              <a:xfrm>
                <a:off x="884937" y="3234537"/>
                <a:ext cx="2237516" cy="1376415"/>
                <a:chOff x="1966540" y="1894093"/>
                <a:chExt cx="3906824" cy="2403294"/>
              </a:xfrm>
            </p:grpSpPr>
            <p:sp>
              <p:nvSpPr>
                <p:cNvPr id="72" name="Freeform 71"/>
                <p:cNvSpPr/>
                <p:nvPr/>
              </p:nvSpPr>
              <p:spPr bwMode="auto">
                <a:xfrm>
                  <a:off x="1981944" y="1894440"/>
                  <a:ext cx="3876018" cy="2402947"/>
                </a:xfrm>
                <a:custGeom>
                  <a:avLst/>
                  <a:gdLst>
                    <a:gd name="connsiteX0" fmla="*/ 277735 w 3876018"/>
                    <a:gd name="connsiteY0" fmla="*/ 243977 h 2402947"/>
                    <a:gd name="connsiteX1" fmla="*/ 253185 w 3876018"/>
                    <a:gd name="connsiteY1" fmla="*/ 268527 h 2402947"/>
                    <a:gd name="connsiteX2" fmla="*/ 253185 w 3876018"/>
                    <a:gd name="connsiteY2" fmla="*/ 2134419 h 2402947"/>
                    <a:gd name="connsiteX3" fmla="*/ 277735 w 3876018"/>
                    <a:gd name="connsiteY3" fmla="*/ 2158969 h 2402947"/>
                    <a:gd name="connsiteX4" fmla="*/ 3598283 w 3876018"/>
                    <a:gd name="connsiteY4" fmla="*/ 2158969 h 2402947"/>
                    <a:gd name="connsiteX5" fmla="*/ 3622834 w 3876018"/>
                    <a:gd name="connsiteY5" fmla="*/ 2134419 h 2402947"/>
                    <a:gd name="connsiteX6" fmla="*/ 3622834 w 3876018"/>
                    <a:gd name="connsiteY6" fmla="*/ 268527 h 2402947"/>
                    <a:gd name="connsiteX7" fmla="*/ 3598283 w 3876018"/>
                    <a:gd name="connsiteY7" fmla="*/ 243977 h 2402947"/>
                    <a:gd name="connsiteX8" fmla="*/ 1936862 w 3876018"/>
                    <a:gd name="connsiteY8" fmla="*/ 71679 h 2402947"/>
                    <a:gd name="connsiteX9" fmla="*/ 1900286 w 3876018"/>
                    <a:gd name="connsiteY9" fmla="*/ 108255 h 2402947"/>
                    <a:gd name="connsiteX10" fmla="*/ 1936862 w 3876018"/>
                    <a:gd name="connsiteY10" fmla="*/ 144831 h 2402947"/>
                    <a:gd name="connsiteX11" fmla="*/ 1973438 w 3876018"/>
                    <a:gd name="connsiteY11" fmla="*/ 108255 h 2402947"/>
                    <a:gd name="connsiteX12" fmla="*/ 1936862 w 3876018"/>
                    <a:gd name="connsiteY12" fmla="*/ 71679 h 2402947"/>
                    <a:gd name="connsiteX13" fmla="*/ 67787 w 3876018"/>
                    <a:gd name="connsiteY13" fmla="*/ 0 h 2402947"/>
                    <a:gd name="connsiteX14" fmla="*/ 3808231 w 3876018"/>
                    <a:gd name="connsiteY14" fmla="*/ 0 h 2402947"/>
                    <a:gd name="connsiteX15" fmla="*/ 3876018 w 3876018"/>
                    <a:gd name="connsiteY15" fmla="*/ 67787 h 2402947"/>
                    <a:gd name="connsiteX16" fmla="*/ 3876018 w 3876018"/>
                    <a:gd name="connsiteY16" fmla="*/ 2335160 h 2402947"/>
                    <a:gd name="connsiteX17" fmla="*/ 3808231 w 3876018"/>
                    <a:gd name="connsiteY17" fmla="*/ 2402947 h 2402947"/>
                    <a:gd name="connsiteX18" fmla="*/ 67787 w 3876018"/>
                    <a:gd name="connsiteY18" fmla="*/ 2402947 h 2402947"/>
                    <a:gd name="connsiteX19" fmla="*/ 0 w 3876018"/>
                    <a:gd name="connsiteY19" fmla="*/ 2335160 h 2402947"/>
                    <a:gd name="connsiteX20" fmla="*/ 0 w 3876018"/>
                    <a:gd name="connsiteY20" fmla="*/ 67787 h 2402947"/>
                    <a:gd name="connsiteX21" fmla="*/ 67787 w 3876018"/>
                    <a:gd name="connsiteY21" fmla="*/ 0 h 240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876018" h="2402947">
                      <a:moveTo>
                        <a:pt x="277735" y="243977"/>
                      </a:moveTo>
                      <a:cubicBezTo>
                        <a:pt x="264177" y="243977"/>
                        <a:pt x="253185" y="254969"/>
                        <a:pt x="253185" y="268527"/>
                      </a:cubicBezTo>
                      <a:lnTo>
                        <a:pt x="253185" y="2134419"/>
                      </a:lnTo>
                      <a:cubicBezTo>
                        <a:pt x="253185" y="2147977"/>
                        <a:pt x="264177" y="2158969"/>
                        <a:pt x="277735" y="2158969"/>
                      </a:cubicBezTo>
                      <a:lnTo>
                        <a:pt x="3598283" y="2158969"/>
                      </a:lnTo>
                      <a:cubicBezTo>
                        <a:pt x="3611842" y="2158969"/>
                        <a:pt x="3622834" y="2147977"/>
                        <a:pt x="3622834" y="2134419"/>
                      </a:cubicBezTo>
                      <a:lnTo>
                        <a:pt x="3622834" y="268527"/>
                      </a:lnTo>
                      <a:cubicBezTo>
                        <a:pt x="3622834" y="254969"/>
                        <a:pt x="3611842" y="243977"/>
                        <a:pt x="3598283" y="243977"/>
                      </a:cubicBezTo>
                      <a:close/>
                      <a:moveTo>
                        <a:pt x="1936862" y="71679"/>
                      </a:moveTo>
                      <a:cubicBezTo>
                        <a:pt x="1916662" y="71679"/>
                        <a:pt x="1900286" y="88055"/>
                        <a:pt x="1900286" y="108255"/>
                      </a:cubicBezTo>
                      <a:cubicBezTo>
                        <a:pt x="1900286" y="128455"/>
                        <a:pt x="1916662" y="144831"/>
                        <a:pt x="1936862" y="144831"/>
                      </a:cubicBezTo>
                      <a:cubicBezTo>
                        <a:pt x="1957062" y="144831"/>
                        <a:pt x="1973438" y="128455"/>
                        <a:pt x="1973438" y="108255"/>
                      </a:cubicBezTo>
                      <a:cubicBezTo>
                        <a:pt x="1973438" y="88055"/>
                        <a:pt x="1957062" y="71679"/>
                        <a:pt x="1936862" y="71679"/>
                      </a:cubicBezTo>
                      <a:close/>
                      <a:moveTo>
                        <a:pt x="67787" y="0"/>
                      </a:moveTo>
                      <a:lnTo>
                        <a:pt x="3808231" y="0"/>
                      </a:lnTo>
                      <a:cubicBezTo>
                        <a:pt x="3845668" y="0"/>
                        <a:pt x="3876018" y="30350"/>
                        <a:pt x="3876018" y="67787"/>
                      </a:cubicBezTo>
                      <a:lnTo>
                        <a:pt x="3876018" y="2335160"/>
                      </a:lnTo>
                      <a:cubicBezTo>
                        <a:pt x="3876018" y="2372597"/>
                        <a:pt x="3845668" y="2402947"/>
                        <a:pt x="3808231" y="2402947"/>
                      </a:cubicBezTo>
                      <a:lnTo>
                        <a:pt x="67787" y="2402947"/>
                      </a:lnTo>
                      <a:cubicBezTo>
                        <a:pt x="30350" y="2402947"/>
                        <a:pt x="0" y="2372597"/>
                        <a:pt x="0" y="2335160"/>
                      </a:cubicBezTo>
                      <a:lnTo>
                        <a:pt x="0" y="67787"/>
                      </a:lnTo>
                      <a:cubicBezTo>
                        <a:pt x="0" y="30350"/>
                        <a:pt x="30350" y="0"/>
                        <a:pt x="67787" y="0"/>
                      </a:cubicBezTo>
                      <a:close/>
                    </a:path>
                  </a:pathLst>
                </a:custGeom>
                <a:solidFill>
                  <a:srgbClr val="FFFFFF">
                    <a:lumMod val="75000"/>
                    <a:lumOff val="25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342834" indent="-342834" algn="ctr" defTabSz="932293">
                    <a:buFont typeface="Wingdings 3" panose="05040102010807070707" pitchFamily="18" charset="2"/>
                    <a:buChar char="Æ"/>
                  </a:pPr>
                  <a:endParaRPr lang="en-IN" sz="2000" b="1" kern="0" dirty="0" err="1" smtClean="0">
                    <a:solidFill>
                      <a:srgbClr val="FFFFFF"/>
                    </a:solidFill>
                    <a:latin typeface="Segoe UI Light"/>
                    <a:ea typeface="Segoe UI" pitchFamily="34" charset="0"/>
                    <a:cs typeface="Segoe UI" pitchFamily="34" charset="0"/>
                  </a:endParaRPr>
                </a:p>
              </p:txBody>
            </p:sp>
            <p:pic>
              <p:nvPicPr>
                <p:cNvPr id="73" name="Picture 72"/>
                <p:cNvPicPr>
                  <a:picLocks noChangeAspect="1"/>
                </p:cNvPicPr>
                <p:nvPr/>
              </p:nvPicPr>
              <p:blipFill rotWithShape="1">
                <a:blip r:embed="rId5"/>
                <a:srcRect r="4671" b="3054"/>
                <a:stretch/>
              </p:blipFill>
              <p:spPr>
                <a:xfrm>
                  <a:off x="2187702" y="2127894"/>
                  <a:ext cx="3413900" cy="1952877"/>
                </a:xfrm>
                <a:prstGeom prst="rect">
                  <a:avLst/>
                </a:prstGeom>
                <a:noFill/>
                <a:ln w="9525">
                  <a:solidFill>
                    <a:srgbClr val="505050">
                      <a:lumMod val="50000"/>
                    </a:srgbClr>
                  </a:solidFill>
                </a:ln>
              </p:spPr>
            </p:pic>
            <p:sp>
              <p:nvSpPr>
                <p:cNvPr id="74" name="Freeform 73"/>
                <p:cNvSpPr/>
                <p:nvPr/>
              </p:nvSpPr>
              <p:spPr bwMode="auto">
                <a:xfrm>
                  <a:off x="1966540" y="1894093"/>
                  <a:ext cx="3906824" cy="2403294"/>
                </a:xfrm>
                <a:custGeom>
                  <a:avLst/>
                  <a:gdLst>
                    <a:gd name="connsiteX0" fmla="*/ 62658 w 1584566"/>
                    <a:gd name="connsiteY0" fmla="*/ 0 h 2051210"/>
                    <a:gd name="connsiteX1" fmla="*/ 1547663 w 1584566"/>
                    <a:gd name="connsiteY1" fmla="*/ 0 h 2051210"/>
                    <a:gd name="connsiteX2" fmla="*/ 1572052 w 1584566"/>
                    <a:gd name="connsiteY2" fmla="*/ 4924 h 2051210"/>
                    <a:gd name="connsiteX3" fmla="*/ 1584566 w 1584566"/>
                    <a:gd name="connsiteY3" fmla="*/ 13361 h 2051210"/>
                    <a:gd name="connsiteX4" fmla="*/ 9002 w 1584566"/>
                    <a:gd name="connsiteY4" fmla="*/ 2051210 h 2051210"/>
                    <a:gd name="connsiteX5" fmla="*/ 4924 w 1584566"/>
                    <a:gd name="connsiteY5" fmla="*/ 2045161 h 2051210"/>
                    <a:gd name="connsiteX6" fmla="*/ 0 w 1584566"/>
                    <a:gd name="connsiteY6" fmla="*/ 2020772 h 2051210"/>
                    <a:gd name="connsiteX7" fmla="*/ 0 w 1584566"/>
                    <a:gd name="connsiteY7" fmla="*/ 62658 h 2051210"/>
                    <a:gd name="connsiteX8" fmla="*/ 62658 w 1584566"/>
                    <a:gd name="connsiteY8" fmla="*/ 0 h 2051210"/>
                    <a:gd name="connsiteX0" fmla="*/ 62658 w 1584566"/>
                    <a:gd name="connsiteY0" fmla="*/ 0 h 2051210"/>
                    <a:gd name="connsiteX1" fmla="*/ 1547663 w 1584566"/>
                    <a:gd name="connsiteY1" fmla="*/ 0 h 2051210"/>
                    <a:gd name="connsiteX2" fmla="*/ 1572052 w 1584566"/>
                    <a:gd name="connsiteY2" fmla="*/ 4924 h 2051210"/>
                    <a:gd name="connsiteX3" fmla="*/ 1584566 w 1584566"/>
                    <a:gd name="connsiteY3" fmla="*/ 13361 h 2051210"/>
                    <a:gd name="connsiteX4" fmla="*/ 9002 w 1584566"/>
                    <a:gd name="connsiteY4" fmla="*/ 2051210 h 2051210"/>
                    <a:gd name="connsiteX5" fmla="*/ 0 w 1584566"/>
                    <a:gd name="connsiteY5" fmla="*/ 2020772 h 2051210"/>
                    <a:gd name="connsiteX6" fmla="*/ 0 w 1584566"/>
                    <a:gd name="connsiteY6" fmla="*/ 62658 h 2051210"/>
                    <a:gd name="connsiteX7" fmla="*/ 62658 w 1584566"/>
                    <a:gd name="connsiteY7" fmla="*/ 0 h 2051210"/>
                    <a:gd name="connsiteX0" fmla="*/ 62658 w 1584566"/>
                    <a:gd name="connsiteY0" fmla="*/ 0 h 2020772"/>
                    <a:gd name="connsiteX1" fmla="*/ 1547663 w 1584566"/>
                    <a:gd name="connsiteY1" fmla="*/ 0 h 2020772"/>
                    <a:gd name="connsiteX2" fmla="*/ 1572052 w 1584566"/>
                    <a:gd name="connsiteY2" fmla="*/ 4924 h 2020772"/>
                    <a:gd name="connsiteX3" fmla="*/ 1584566 w 1584566"/>
                    <a:gd name="connsiteY3" fmla="*/ 13361 h 2020772"/>
                    <a:gd name="connsiteX4" fmla="*/ 0 w 1584566"/>
                    <a:gd name="connsiteY4" fmla="*/ 2020772 h 2020772"/>
                    <a:gd name="connsiteX5" fmla="*/ 0 w 1584566"/>
                    <a:gd name="connsiteY5" fmla="*/ 62658 h 2020772"/>
                    <a:gd name="connsiteX6" fmla="*/ 62658 w 1584566"/>
                    <a:gd name="connsiteY6" fmla="*/ 0 h 2020772"/>
                    <a:gd name="connsiteX0" fmla="*/ 62658 w 1572052"/>
                    <a:gd name="connsiteY0" fmla="*/ 0 h 2020772"/>
                    <a:gd name="connsiteX1" fmla="*/ 1547663 w 1572052"/>
                    <a:gd name="connsiteY1" fmla="*/ 0 h 2020772"/>
                    <a:gd name="connsiteX2" fmla="*/ 1572052 w 1572052"/>
                    <a:gd name="connsiteY2" fmla="*/ 4924 h 2020772"/>
                    <a:gd name="connsiteX3" fmla="*/ 0 w 1572052"/>
                    <a:gd name="connsiteY3" fmla="*/ 2020772 h 2020772"/>
                    <a:gd name="connsiteX4" fmla="*/ 0 w 1572052"/>
                    <a:gd name="connsiteY4" fmla="*/ 62658 h 2020772"/>
                    <a:gd name="connsiteX5" fmla="*/ 62658 w 1572052"/>
                    <a:gd name="connsiteY5" fmla="*/ 0 h 2020772"/>
                    <a:gd name="connsiteX0" fmla="*/ 62658 w 1578053"/>
                    <a:gd name="connsiteY0" fmla="*/ 295 h 2021067"/>
                    <a:gd name="connsiteX1" fmla="*/ 1547663 w 1578053"/>
                    <a:gd name="connsiteY1" fmla="*/ 295 h 2021067"/>
                    <a:gd name="connsiteX2" fmla="*/ 1578053 w 1578053"/>
                    <a:gd name="connsiteY2" fmla="*/ 2093 h 2021067"/>
                    <a:gd name="connsiteX3" fmla="*/ 0 w 1578053"/>
                    <a:gd name="connsiteY3" fmla="*/ 2021067 h 2021067"/>
                    <a:gd name="connsiteX4" fmla="*/ 0 w 1578053"/>
                    <a:gd name="connsiteY4" fmla="*/ 62953 h 2021067"/>
                    <a:gd name="connsiteX5" fmla="*/ 62658 w 1578053"/>
                    <a:gd name="connsiteY5" fmla="*/ 295 h 2021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8053" h="2021067">
                      <a:moveTo>
                        <a:pt x="62658" y="295"/>
                      </a:moveTo>
                      <a:lnTo>
                        <a:pt x="1547663" y="295"/>
                      </a:lnTo>
                      <a:cubicBezTo>
                        <a:pt x="1556314" y="295"/>
                        <a:pt x="1570557" y="-1078"/>
                        <a:pt x="1578053" y="2093"/>
                      </a:cubicBezTo>
                      <a:lnTo>
                        <a:pt x="0" y="2021067"/>
                      </a:lnTo>
                      <a:lnTo>
                        <a:pt x="0" y="62953"/>
                      </a:lnTo>
                      <a:cubicBezTo>
                        <a:pt x="0" y="28348"/>
                        <a:pt x="28053" y="295"/>
                        <a:pt x="62658" y="295"/>
                      </a:cubicBezTo>
                      <a:close/>
                    </a:path>
                  </a:pathLst>
                </a:custGeom>
                <a:solidFill>
                  <a:srgbClr val="000000">
                    <a:alpha val="15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342834" indent="-342834" algn="ctr" defTabSz="932293">
                    <a:buFont typeface="Wingdings 3" panose="05040102010807070707" pitchFamily="18" charset="2"/>
                    <a:buChar char="Æ"/>
                  </a:pPr>
                  <a:endParaRPr lang="en-IN" sz="2000" b="1" kern="0" dirty="0" err="1" smtClean="0">
                    <a:solidFill>
                      <a:srgbClr val="FFFFFF"/>
                    </a:solidFill>
                    <a:latin typeface="Segoe UI Light"/>
                    <a:ea typeface="Segoe UI" pitchFamily="34" charset="0"/>
                    <a:cs typeface="Segoe UI" pitchFamily="34" charset="0"/>
                  </a:endParaRPr>
                </a:p>
              </p:txBody>
            </p:sp>
            <p:pic>
              <p:nvPicPr>
                <p:cNvPr id="75" name="Picture 31" descr="E:\Eric Suchiang FD\Icons\Metro Icon\Metro icons ALL WHITE\start_windows8.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811707" y="4080893"/>
                  <a:ext cx="216493" cy="216493"/>
                </a:xfrm>
                <a:prstGeom prst="rect">
                  <a:avLst/>
                </a:prstGeom>
                <a:noFill/>
                <a:extLst>
                  <a:ext uri="{909E8E84-426E-40DD-AFC4-6F175D3DCCD1}">
                    <a14:hiddenFill xmlns:a14="http://schemas.microsoft.com/office/drawing/2010/main">
                      <a:solidFill>
                        <a:srgbClr val="FFFFFF"/>
                      </a:solidFill>
                    </a14:hiddenFill>
                  </a:ext>
                </a:extLst>
              </p:spPr>
            </p:pic>
          </p:grpSp>
          <p:sp>
            <p:nvSpPr>
              <p:cNvPr id="53" name="Right Arrow 52"/>
              <p:cNvSpPr/>
              <p:nvPr/>
            </p:nvSpPr>
            <p:spPr bwMode="auto">
              <a:xfrm>
                <a:off x="3248624" y="3842808"/>
                <a:ext cx="1371600" cy="182854"/>
              </a:xfrm>
              <a:prstGeom prst="rightArrow">
                <a:avLst/>
              </a:prstGeom>
              <a:solidFill>
                <a:srgbClr val="FF8C00"/>
              </a:solidFill>
              <a:ln w="9525" cap="flat" cmpd="sng" algn="ctr">
                <a:no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342768" indent="-342768" algn="ctr" defTabSz="932114">
                  <a:lnSpc>
                    <a:spcPct val="90000"/>
                  </a:lnSpc>
                  <a:buFont typeface="Wingdings 3" panose="05040102010807070707" pitchFamily="18" charset="2"/>
                  <a:buChar char="Æ"/>
                </a:pPr>
                <a:endParaRPr lang="en-US" sz="2000" b="1" kern="0" dirty="0" err="1" smtClean="0">
                  <a:solidFill>
                    <a:srgbClr val="FFFFFF"/>
                  </a:solidFill>
                  <a:latin typeface="Segoe UI Light"/>
                  <a:ea typeface="Segoe UI" pitchFamily="34" charset="0"/>
                  <a:cs typeface="Segoe UI" pitchFamily="34" charset="0"/>
                </a:endParaRPr>
              </a:p>
            </p:txBody>
          </p:sp>
          <p:grpSp>
            <p:nvGrpSpPr>
              <p:cNvPr id="54" name="Group 53"/>
              <p:cNvGrpSpPr>
                <a:grpSpLocks noChangeAspect="1"/>
              </p:cNvGrpSpPr>
              <p:nvPr/>
            </p:nvGrpSpPr>
            <p:grpSpPr>
              <a:xfrm>
                <a:off x="7365981" y="3333827"/>
                <a:ext cx="914400" cy="1187440"/>
                <a:chOff x="1545413" y="5096400"/>
                <a:chExt cx="822960" cy="1068695"/>
              </a:xfrm>
            </p:grpSpPr>
            <p:sp>
              <p:nvSpPr>
                <p:cNvPr id="68" name="Rectangle 67"/>
                <p:cNvSpPr/>
                <p:nvPr/>
              </p:nvSpPr>
              <p:spPr bwMode="auto">
                <a:xfrm>
                  <a:off x="1557008" y="5172501"/>
                  <a:ext cx="790012" cy="907577"/>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342900" indent="-342900" algn="ctr" defTabSz="932472">
                    <a:lnSpc>
                      <a:spcPct val="90000"/>
                    </a:lnSpc>
                    <a:buFont typeface="Wingdings 3" panose="05040102010807070707" pitchFamily="18" charset="2"/>
                    <a:buChar char="Æ"/>
                  </a:pPr>
                  <a:endParaRPr lang="en-US" sz="2000" b="1" kern="0" dirty="0" err="1" smtClean="0">
                    <a:solidFill>
                      <a:srgbClr val="C00000"/>
                    </a:solidFill>
                    <a:latin typeface="Calibri Light" panose="020F0302020204030204"/>
                    <a:ea typeface="Segoe UI" pitchFamily="34" charset="0"/>
                    <a:cs typeface="Segoe UI" pitchFamily="34" charset="0"/>
                  </a:endParaRPr>
                </a:p>
              </p:txBody>
            </p:sp>
            <p:grpSp>
              <p:nvGrpSpPr>
                <p:cNvPr id="69" name="Group 68"/>
                <p:cNvGrpSpPr/>
                <p:nvPr/>
              </p:nvGrpSpPr>
              <p:grpSpPr>
                <a:xfrm>
                  <a:off x="1545413" y="5096400"/>
                  <a:ext cx="822960" cy="1068695"/>
                  <a:chOff x="862365" y="2464581"/>
                  <a:chExt cx="822960" cy="1068695"/>
                </a:xfrm>
              </p:grpSpPr>
              <p:sp>
                <p:nvSpPr>
                  <p:cNvPr id="70" name="Oval 69"/>
                  <p:cNvSpPr>
                    <a:spLocks noChangeArrowheads="1"/>
                  </p:cNvSpPr>
                  <p:nvPr/>
                </p:nvSpPr>
                <p:spPr bwMode="auto">
                  <a:xfrm>
                    <a:off x="876444" y="2464581"/>
                    <a:ext cx="794803" cy="151025"/>
                  </a:xfrm>
                  <a:prstGeom prst="ellipse">
                    <a:avLst/>
                  </a:prstGeom>
                  <a:solidFill>
                    <a:srgbClr val="C00000">
                      <a:alpha val="5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a:solidFill>
                        <a:srgbClr val="C00000"/>
                      </a:solidFill>
                    </a:endParaRPr>
                  </a:p>
                </p:txBody>
              </p:sp>
              <p:sp>
                <p:nvSpPr>
                  <p:cNvPr id="71" name="Freeform 123"/>
                  <p:cNvSpPr>
                    <a:spLocks noEditPoints="1"/>
                  </p:cNvSpPr>
                  <p:nvPr/>
                </p:nvSpPr>
                <p:spPr bwMode="auto">
                  <a:xfrm>
                    <a:off x="862365" y="2569533"/>
                    <a:ext cx="822960" cy="963743"/>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solidFill>
                    <a:srgbClr val="C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smtClean="0">
                      <a:solidFill>
                        <a:srgbClr val="C00000"/>
                      </a:solidFill>
                    </a:endParaRPr>
                  </a:p>
                </p:txBody>
              </p:sp>
            </p:grpSp>
          </p:grpSp>
          <p:sp>
            <p:nvSpPr>
              <p:cNvPr id="55" name="Rectangle 54"/>
              <p:cNvSpPr/>
              <p:nvPr/>
            </p:nvSpPr>
            <p:spPr>
              <a:xfrm>
                <a:off x="10187469" y="2722099"/>
                <a:ext cx="1342279" cy="2011971"/>
              </a:xfrm>
              <a:prstGeom prst="rect">
                <a:avLst/>
              </a:prstGeom>
              <a:solidFill>
                <a:schemeClr val="bg1"/>
              </a:solidFill>
              <a:ln w="10795" cap="flat" cmpd="sng" algn="ctr">
                <a:noFill/>
                <a:prstDash val="solid"/>
              </a:ln>
              <a:effectLst/>
            </p:spPr>
            <p:txBody>
              <a:bodyPr rtlCol="0" anchor="ctr"/>
              <a:lstStyle/>
              <a:p>
                <a:pPr algn="ctr" defTabSz="932742"/>
                <a:endParaRPr lang="en-US" kern="0" smtClean="0">
                  <a:solidFill>
                    <a:srgbClr val="FFFFFF"/>
                  </a:solidFill>
                </a:endParaRPr>
              </a:p>
            </p:txBody>
          </p:sp>
          <p:grpSp>
            <p:nvGrpSpPr>
              <p:cNvPr id="56" name="Group 55"/>
              <p:cNvGrpSpPr>
                <a:grpSpLocks noChangeAspect="1"/>
              </p:cNvGrpSpPr>
              <p:nvPr/>
            </p:nvGrpSpPr>
            <p:grpSpPr>
              <a:xfrm>
                <a:off x="10172112" y="3333827"/>
                <a:ext cx="914401" cy="1187440"/>
                <a:chOff x="1615697" y="5096400"/>
                <a:chExt cx="822960" cy="1068695"/>
              </a:xfrm>
            </p:grpSpPr>
            <p:sp>
              <p:nvSpPr>
                <p:cNvPr id="64" name="Rectangle 63"/>
                <p:cNvSpPr/>
                <p:nvPr/>
              </p:nvSpPr>
              <p:spPr bwMode="auto">
                <a:xfrm>
                  <a:off x="1632171" y="5172501"/>
                  <a:ext cx="790012" cy="907577"/>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342900" indent="-342900" algn="ctr" defTabSz="932472">
                    <a:lnSpc>
                      <a:spcPct val="90000"/>
                    </a:lnSpc>
                    <a:buFont typeface="Wingdings 3" panose="05040102010807070707" pitchFamily="18" charset="2"/>
                    <a:buChar char="Æ"/>
                  </a:pPr>
                  <a:endParaRPr lang="en-US" sz="2000" b="1" kern="0" dirty="0" err="1" smtClean="0">
                    <a:solidFill>
                      <a:prstClr val="white"/>
                    </a:solidFill>
                    <a:latin typeface="Calibri Light" panose="020F0302020204030204"/>
                    <a:ea typeface="Segoe UI" pitchFamily="34" charset="0"/>
                    <a:cs typeface="Segoe UI" pitchFamily="34" charset="0"/>
                  </a:endParaRPr>
                </a:p>
              </p:txBody>
            </p:sp>
            <p:grpSp>
              <p:nvGrpSpPr>
                <p:cNvPr id="65" name="Group 64"/>
                <p:cNvGrpSpPr/>
                <p:nvPr/>
              </p:nvGrpSpPr>
              <p:grpSpPr>
                <a:xfrm>
                  <a:off x="1615697" y="5096400"/>
                  <a:ext cx="822960" cy="1068695"/>
                  <a:chOff x="932649" y="2464581"/>
                  <a:chExt cx="822960" cy="1068695"/>
                </a:xfrm>
              </p:grpSpPr>
              <p:sp>
                <p:nvSpPr>
                  <p:cNvPr id="66" name="Oval 65"/>
                  <p:cNvSpPr>
                    <a:spLocks noChangeArrowheads="1"/>
                  </p:cNvSpPr>
                  <p:nvPr/>
                </p:nvSpPr>
                <p:spPr bwMode="auto">
                  <a:xfrm>
                    <a:off x="946728" y="2464581"/>
                    <a:ext cx="794803" cy="151025"/>
                  </a:xfrm>
                  <a:prstGeom prst="ellipse">
                    <a:avLst/>
                  </a:prstGeom>
                  <a:solidFill>
                    <a:srgbClr val="0078D7">
                      <a:lumMod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FFFFFF"/>
                      </a:solidFill>
                    </a:endParaRPr>
                  </a:p>
                </p:txBody>
              </p:sp>
              <p:sp>
                <p:nvSpPr>
                  <p:cNvPr id="67" name="Freeform 123"/>
                  <p:cNvSpPr>
                    <a:spLocks noEditPoints="1"/>
                  </p:cNvSpPr>
                  <p:nvPr/>
                </p:nvSpPr>
                <p:spPr bwMode="auto">
                  <a:xfrm>
                    <a:off x="932649" y="2569533"/>
                    <a:ext cx="822960" cy="963743"/>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solidFill>
                    <a:srgbClr val="0078D7">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smtClean="0">
                      <a:solidFill>
                        <a:srgbClr val="FFFFFF"/>
                      </a:solidFill>
                    </a:endParaRPr>
                  </a:p>
                </p:txBody>
              </p:sp>
            </p:grpSp>
          </p:grpSp>
          <p:sp>
            <p:nvSpPr>
              <p:cNvPr id="57" name="Right Arrow 56"/>
              <p:cNvSpPr/>
              <p:nvPr/>
            </p:nvSpPr>
            <p:spPr bwMode="auto">
              <a:xfrm>
                <a:off x="6221561" y="3842808"/>
                <a:ext cx="1005840" cy="182854"/>
              </a:xfrm>
              <a:prstGeom prst="rightArrow">
                <a:avLst/>
              </a:prstGeom>
              <a:solidFill>
                <a:srgbClr val="FF8C00"/>
              </a:solidFill>
              <a:ln w="9525" cap="flat" cmpd="sng" algn="ctr">
                <a:no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342768" indent="-342768" algn="ctr" defTabSz="932114">
                  <a:lnSpc>
                    <a:spcPct val="90000"/>
                  </a:lnSpc>
                  <a:buFont typeface="Wingdings 3" panose="05040102010807070707" pitchFamily="18" charset="2"/>
                  <a:buChar char="Æ"/>
                </a:pPr>
                <a:endParaRPr lang="en-US" sz="2000" b="1" kern="0" dirty="0" err="1" smtClean="0">
                  <a:solidFill>
                    <a:srgbClr val="FFFFFF"/>
                  </a:solidFill>
                  <a:latin typeface="Segoe UI Light"/>
                  <a:ea typeface="Segoe UI" pitchFamily="34" charset="0"/>
                  <a:cs typeface="Segoe UI" pitchFamily="34" charset="0"/>
                </a:endParaRPr>
              </a:p>
            </p:txBody>
          </p:sp>
          <p:sp>
            <p:nvSpPr>
              <p:cNvPr id="58" name="Right Arrow 57"/>
              <p:cNvSpPr/>
              <p:nvPr/>
            </p:nvSpPr>
            <p:spPr bwMode="auto">
              <a:xfrm>
                <a:off x="8401685" y="3842808"/>
                <a:ext cx="914400" cy="182854"/>
              </a:xfrm>
              <a:prstGeom prst="rightArrow">
                <a:avLst/>
              </a:prstGeom>
              <a:solidFill>
                <a:srgbClr val="FF8C00"/>
              </a:solidFill>
              <a:ln w="9525" cap="flat" cmpd="sng" algn="ctr">
                <a:no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342768" indent="-342768" algn="ctr" defTabSz="932114">
                  <a:lnSpc>
                    <a:spcPct val="90000"/>
                  </a:lnSpc>
                  <a:buFont typeface="Wingdings 3" panose="05040102010807070707" pitchFamily="18" charset="2"/>
                  <a:buChar char="Æ"/>
                </a:pPr>
                <a:endParaRPr lang="en-US" sz="2000" b="1" kern="0" dirty="0" err="1" smtClean="0">
                  <a:solidFill>
                    <a:srgbClr val="FFFFFF"/>
                  </a:solidFill>
                  <a:latin typeface="Segoe UI Light"/>
                  <a:ea typeface="Segoe UI" pitchFamily="34" charset="0"/>
                  <a:cs typeface="Segoe UI" pitchFamily="34" charset="0"/>
                </a:endParaRPr>
              </a:p>
            </p:txBody>
          </p:sp>
          <p:sp>
            <p:nvSpPr>
              <p:cNvPr id="59" name="Right Arrow 58"/>
              <p:cNvSpPr/>
              <p:nvPr/>
            </p:nvSpPr>
            <p:spPr bwMode="auto">
              <a:xfrm rot="5400000">
                <a:off x="10223776" y="2672340"/>
                <a:ext cx="822960" cy="182854"/>
              </a:xfrm>
              <a:prstGeom prst="rightArrow">
                <a:avLst/>
              </a:prstGeom>
              <a:solidFill>
                <a:srgbClr val="FF8C00"/>
              </a:solidFill>
              <a:ln w="9525" cap="flat" cmpd="sng" algn="ctr">
                <a:no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342768" indent="-342768" algn="ctr" defTabSz="932114">
                  <a:lnSpc>
                    <a:spcPct val="90000"/>
                  </a:lnSpc>
                  <a:buFont typeface="Wingdings 3" panose="05040102010807070707" pitchFamily="18" charset="2"/>
                  <a:buChar char="Æ"/>
                </a:pPr>
                <a:endParaRPr lang="en-US" sz="2000" b="1" kern="0" dirty="0" err="1" smtClean="0">
                  <a:solidFill>
                    <a:srgbClr val="FFFFFF"/>
                  </a:solidFill>
                  <a:latin typeface="Segoe UI Light"/>
                  <a:ea typeface="Segoe UI" pitchFamily="34" charset="0"/>
                  <a:cs typeface="Segoe UI" pitchFamily="34" charset="0"/>
                </a:endParaRPr>
              </a:p>
            </p:txBody>
          </p:sp>
          <p:sp>
            <p:nvSpPr>
              <p:cNvPr id="60" name="Rectangle 59"/>
              <p:cNvSpPr/>
              <p:nvPr/>
            </p:nvSpPr>
            <p:spPr>
              <a:xfrm>
                <a:off x="8577385" y="2348511"/>
                <a:ext cx="2103120" cy="91440"/>
              </a:xfrm>
              <a:prstGeom prst="rect">
                <a:avLst/>
              </a:prstGeom>
              <a:solidFill>
                <a:srgbClr val="BAD80A"/>
              </a:solidFill>
              <a:ln w="10795" cap="flat" cmpd="sng" algn="ctr">
                <a:noFill/>
                <a:prstDash val="solid"/>
              </a:ln>
              <a:effectLst/>
            </p:spPr>
            <p:txBody>
              <a:bodyPr rtlCol="0" anchor="ctr"/>
              <a:lstStyle/>
              <a:p>
                <a:pPr algn="ctr" defTabSz="932742"/>
                <a:endParaRPr lang="en-US" kern="0" smtClean="0">
                  <a:solidFill>
                    <a:srgbClr val="FFFFFF"/>
                  </a:solidFill>
                </a:endParaRPr>
              </a:p>
            </p:txBody>
          </p:sp>
          <p:sp>
            <p:nvSpPr>
              <p:cNvPr id="61" name="Freeform 60"/>
              <p:cNvSpPr>
                <a:spLocks noChangeAspect="1"/>
              </p:cNvSpPr>
              <p:nvPr/>
            </p:nvSpPr>
            <p:spPr bwMode="auto">
              <a:xfrm>
                <a:off x="7467959" y="1954396"/>
                <a:ext cx="908398" cy="637088"/>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rgbClr val="005AA1"/>
              </a:solidFill>
              <a:ln>
                <a:noFill/>
              </a:ln>
            </p:spPr>
            <p:txBody>
              <a:bodyPr vert="horz" wrap="square" lIns="91414" tIns="45706" rIns="91414" bIns="45706" numCol="1" anchor="t" anchorCtr="0" compatLnSpc="1">
                <a:prstTxWarp prst="textNoShape">
                  <a:avLst/>
                </a:prstTxWarp>
              </a:bodyPr>
              <a:lstStyle/>
              <a:p>
                <a:pPr defTabSz="931505"/>
                <a:endParaRPr lang="en-IN" kern="0" smtClean="0">
                  <a:solidFill>
                    <a:srgbClr val="000000"/>
                  </a:solidFill>
                </a:endParaRPr>
              </a:p>
            </p:txBody>
          </p:sp>
          <p:pic>
            <p:nvPicPr>
              <p:cNvPr id="62" name="Picture 6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316850" y="5483709"/>
                <a:ext cx="640080" cy="640080"/>
              </a:xfrm>
              <a:prstGeom prst="rect">
                <a:avLst/>
              </a:prstGeom>
            </p:spPr>
          </p:pic>
          <p:sp>
            <p:nvSpPr>
              <p:cNvPr id="63" name="TextBox 62"/>
              <p:cNvSpPr txBox="1"/>
              <p:nvPr/>
            </p:nvSpPr>
            <p:spPr>
              <a:xfrm>
                <a:off x="9576717" y="4521231"/>
                <a:ext cx="2105192" cy="849463"/>
              </a:xfrm>
              <a:prstGeom prst="rect">
                <a:avLst/>
              </a:prstGeom>
              <a:noFill/>
            </p:spPr>
            <p:txBody>
              <a:bodyPr wrap="none" lIns="182880" tIns="146304" rIns="182880" bIns="146304" rtlCol="0">
                <a:spAutoFit/>
              </a:bodyPr>
              <a:lstStyle/>
              <a:p>
                <a:pPr algn="ctr" defTabSz="932742">
                  <a:lnSpc>
                    <a:spcPct val="90000"/>
                  </a:lnSpc>
                  <a:spcAft>
                    <a:spcPts val="600"/>
                  </a:spcAft>
                </a:pPr>
                <a:r>
                  <a:rPr lang="en-US" sz="2000" kern="0" dirty="0" smtClean="0">
                    <a:solidFill>
                      <a:srgbClr val="515151"/>
                    </a:solidFill>
                    <a:latin typeface="Segoe UI Semilight" panose="020B0402040204020203" pitchFamily="34" charset="0"/>
                    <a:cs typeface="Segoe UI Semilight" panose="020B0402040204020203" pitchFamily="34" charset="0"/>
                  </a:rPr>
                  <a:t>Azure SQL Data</a:t>
                </a:r>
                <a:br>
                  <a:rPr lang="en-US" sz="2000" kern="0" dirty="0" smtClean="0">
                    <a:solidFill>
                      <a:srgbClr val="515151"/>
                    </a:solidFill>
                    <a:latin typeface="Segoe UI Semilight" panose="020B0402040204020203" pitchFamily="34" charset="0"/>
                    <a:cs typeface="Segoe UI Semilight" panose="020B0402040204020203" pitchFamily="34" charset="0"/>
                  </a:rPr>
                </a:br>
                <a:r>
                  <a:rPr lang="en-US" sz="2000" kern="0" dirty="0" smtClean="0">
                    <a:solidFill>
                      <a:srgbClr val="515151"/>
                    </a:solidFill>
                    <a:latin typeface="Segoe UI Semilight" panose="020B0402040204020203" pitchFamily="34" charset="0"/>
                    <a:cs typeface="Segoe UI Semilight" panose="020B0402040204020203" pitchFamily="34" charset="0"/>
                  </a:rPr>
                  <a:t>Warehouse</a:t>
                </a:r>
              </a:p>
            </p:txBody>
          </p:sp>
        </p:grpSp>
        <p:sp>
          <p:nvSpPr>
            <p:cNvPr id="43" name="TextBox 42"/>
            <p:cNvSpPr txBox="1"/>
            <p:nvPr/>
          </p:nvSpPr>
          <p:spPr>
            <a:xfrm>
              <a:off x="1527155" y="2960672"/>
              <a:ext cx="1350819" cy="572464"/>
            </a:xfrm>
            <a:prstGeom prst="rect">
              <a:avLst/>
            </a:prstGeom>
            <a:noFill/>
          </p:spPr>
          <p:txBody>
            <a:bodyPr wrap="none" lIns="182880" tIns="146304" rIns="182880" bIns="146304" rtlCol="0">
              <a:spAutoFit/>
            </a:bodyPr>
            <a:lstStyle/>
            <a:p>
              <a:pPr algn="ctr" defTabSz="932742">
                <a:lnSpc>
                  <a:spcPct val="90000"/>
                </a:lnSpc>
                <a:spcAft>
                  <a:spcPts val="600"/>
                </a:spcAft>
              </a:pPr>
              <a:r>
                <a:rPr lang="en-US" sz="2000" kern="0" dirty="0" smtClean="0">
                  <a:solidFill>
                    <a:srgbClr val="515151"/>
                  </a:solidFill>
                  <a:latin typeface="Segoe UI Semilight" panose="020B0402040204020203" pitchFamily="34" charset="0"/>
                  <a:cs typeface="Segoe UI Semilight" panose="020B0402040204020203" pitchFamily="34" charset="0"/>
                </a:rPr>
                <a:t>Power BI</a:t>
              </a:r>
            </a:p>
          </p:txBody>
        </p:sp>
      </p:grpSp>
      <p:sp>
        <p:nvSpPr>
          <p:cNvPr id="77" name="Rectangle 76"/>
          <p:cNvSpPr/>
          <p:nvPr/>
        </p:nvSpPr>
        <p:spPr>
          <a:xfrm>
            <a:off x="398437" y="689764"/>
            <a:ext cx="7329188" cy="523220"/>
          </a:xfrm>
          <a:prstGeom prst="rect">
            <a:avLst/>
          </a:prstGeom>
        </p:spPr>
        <p:txBody>
          <a:bodyPr wrap="square">
            <a:spAutoFit/>
          </a:bodyPr>
          <a:lstStyle/>
          <a:p>
            <a:pPr>
              <a:spcAft>
                <a:spcPts val="600"/>
              </a:spcAft>
            </a:pPr>
            <a:r>
              <a:rPr lang="en-US" sz="2800" dirty="0" smtClean="0">
                <a:solidFill>
                  <a:srgbClr val="000000"/>
                </a:solidFill>
                <a:latin typeface="Segoe UI Light"/>
                <a:ea typeface="Calibri" panose="020F0502020204030204" pitchFamily="34" charset="0"/>
                <a:cs typeface="Calibri" panose="020F0502020204030204" pitchFamily="34" charset="0"/>
              </a:rPr>
              <a:t>A relational data warehouse-as-a-service</a:t>
            </a:r>
          </a:p>
        </p:txBody>
      </p:sp>
    </p:spTree>
    <p:extLst>
      <p:ext uri="{BB962C8B-B14F-4D97-AF65-F5344CB8AC3E}">
        <p14:creationId xmlns:p14="http://schemas.microsoft.com/office/powerpoint/2010/main" val="1582977058"/>
      </p:ext>
    </p:extLst>
  </p:cSld>
  <p:clrMapOvr>
    <a:masterClrMapping/>
  </p:clrMapOvr>
  <p:transition>
    <p:fade/>
  </p:transition>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8339303" y="1966448"/>
            <a:ext cx="3200400" cy="253878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p:nvSpPr>
        <p:spPr bwMode="auto">
          <a:xfrm>
            <a:off x="4485870" y="1966448"/>
            <a:ext cx="3200400" cy="253878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p:nvSpPr>
        <p:spPr bwMode="auto">
          <a:xfrm>
            <a:off x="632437" y="1966448"/>
            <a:ext cx="3200400" cy="253878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p:nvSpPr>
        <p:spPr bwMode="auto">
          <a:xfrm>
            <a:off x="632437" y="876689"/>
            <a:ext cx="3200400" cy="1073216"/>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smtClean="0">
                <a:gradFill>
                  <a:gsLst>
                    <a:gs pos="0">
                      <a:srgbClr val="FFFFFF"/>
                    </a:gs>
                    <a:gs pos="100000">
                      <a:srgbClr val="FFFFFF"/>
                    </a:gs>
                  </a:gsLst>
                  <a:lin ang="5400000" scaled="0"/>
                </a:gradFill>
                <a:ea typeface="Segoe UI" pitchFamily="34" charset="0"/>
                <a:cs typeface="Segoe UI" pitchFamily="34" charset="0"/>
              </a:rPr>
              <a:t>Elastic scale &amp; performance</a:t>
            </a:r>
          </a:p>
        </p:txBody>
      </p:sp>
      <p:sp>
        <p:nvSpPr>
          <p:cNvPr id="8" name="Rectangle 7"/>
          <p:cNvSpPr/>
          <p:nvPr/>
        </p:nvSpPr>
        <p:spPr bwMode="auto">
          <a:xfrm>
            <a:off x="4485870" y="876689"/>
            <a:ext cx="3200400" cy="1073216"/>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smtClean="0">
                <a:gradFill>
                  <a:gsLst>
                    <a:gs pos="0">
                      <a:srgbClr val="FFFFFF"/>
                    </a:gs>
                    <a:gs pos="100000">
                      <a:srgbClr val="FFFFFF"/>
                    </a:gs>
                  </a:gsLst>
                  <a:lin ang="5400000" scaled="0"/>
                </a:gradFill>
                <a:ea typeface="Segoe UI" pitchFamily="34" charset="0"/>
                <a:cs typeface="Segoe UI" pitchFamily="34" charset="0"/>
              </a:rPr>
              <a:t>Powered by the Cloud</a:t>
            </a:r>
          </a:p>
        </p:txBody>
      </p:sp>
      <p:sp>
        <p:nvSpPr>
          <p:cNvPr id="9" name="Rectangle 8"/>
          <p:cNvSpPr/>
          <p:nvPr/>
        </p:nvSpPr>
        <p:spPr bwMode="auto">
          <a:xfrm>
            <a:off x="8339303" y="876689"/>
            <a:ext cx="3200400" cy="1073216"/>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smtClean="0">
                <a:gradFill>
                  <a:gsLst>
                    <a:gs pos="0">
                      <a:srgbClr val="FFFFFF"/>
                    </a:gs>
                    <a:gs pos="100000">
                      <a:srgbClr val="FFFFFF"/>
                    </a:gs>
                  </a:gsLst>
                  <a:lin ang="5400000" scaled="0"/>
                </a:gradFill>
                <a:ea typeface="Segoe UI" pitchFamily="34" charset="0"/>
                <a:cs typeface="Segoe UI" pitchFamily="34" charset="0"/>
              </a:rPr>
              <a:t>Market Leading Price &amp; Performance</a:t>
            </a:r>
          </a:p>
        </p:txBody>
      </p:sp>
      <p:sp>
        <p:nvSpPr>
          <p:cNvPr id="10" name="TextBox 9"/>
          <p:cNvSpPr txBox="1"/>
          <p:nvPr/>
        </p:nvSpPr>
        <p:spPr>
          <a:xfrm>
            <a:off x="632437" y="1966475"/>
            <a:ext cx="3200400" cy="2252924"/>
          </a:xfrm>
          <a:prstGeom prst="rect">
            <a:avLst/>
          </a:prstGeom>
          <a:noFill/>
          <a:ln>
            <a:noFill/>
          </a:ln>
        </p:spPr>
        <p:txBody>
          <a:bodyPr wrap="square" lIns="182880" tIns="146304" rIns="182880" bIns="146304" rtlCol="0">
            <a:spAutoFit/>
          </a:bodyPr>
          <a:lstStyle/>
          <a:p>
            <a:pPr>
              <a:lnSpc>
                <a:spcPct val="90000"/>
              </a:lnSpc>
              <a:spcAft>
                <a:spcPts val="1200"/>
              </a:spcAft>
            </a:pPr>
            <a:r>
              <a:rPr lang="en-US" dirty="0" smtClean="0">
                <a:gradFill>
                  <a:gsLst>
                    <a:gs pos="2917">
                      <a:srgbClr val="000000"/>
                    </a:gs>
                    <a:gs pos="30000">
                      <a:srgbClr val="000000"/>
                    </a:gs>
                  </a:gsLst>
                  <a:lin ang="5400000" scaled="0"/>
                </a:gradFill>
                <a:latin typeface="Segoe UI Light"/>
              </a:rPr>
              <a:t>Scales to petabytes of data</a:t>
            </a:r>
          </a:p>
          <a:p>
            <a:pPr>
              <a:lnSpc>
                <a:spcPct val="90000"/>
              </a:lnSpc>
              <a:spcAft>
                <a:spcPts val="1200"/>
              </a:spcAft>
            </a:pPr>
            <a:r>
              <a:rPr lang="en-US" dirty="0" smtClean="0">
                <a:gradFill>
                  <a:gsLst>
                    <a:gs pos="2917">
                      <a:srgbClr val="000000"/>
                    </a:gs>
                    <a:gs pos="30000">
                      <a:srgbClr val="000000"/>
                    </a:gs>
                  </a:gsLst>
                  <a:lin ang="5400000" scaled="0"/>
                </a:gradFill>
                <a:latin typeface="Segoe UI Light"/>
              </a:rPr>
              <a:t>Massively Parallel Processing</a:t>
            </a:r>
          </a:p>
          <a:p>
            <a:pPr>
              <a:lnSpc>
                <a:spcPct val="90000"/>
              </a:lnSpc>
              <a:spcAft>
                <a:spcPts val="1200"/>
              </a:spcAft>
            </a:pPr>
            <a:r>
              <a:rPr lang="en-US" dirty="0" smtClean="0">
                <a:gradFill>
                  <a:gsLst>
                    <a:gs pos="2917">
                      <a:srgbClr val="000000"/>
                    </a:gs>
                    <a:gs pos="30000">
                      <a:srgbClr val="000000"/>
                    </a:gs>
                  </a:gsLst>
                  <a:lin ang="5400000" scaled="0"/>
                </a:gradFill>
                <a:latin typeface="Segoe UI Light"/>
              </a:rPr>
              <a:t>Instant-on compute scales in seconds</a:t>
            </a:r>
          </a:p>
          <a:p>
            <a:pPr>
              <a:lnSpc>
                <a:spcPct val="90000"/>
              </a:lnSpc>
              <a:spcAft>
                <a:spcPts val="1200"/>
              </a:spcAft>
            </a:pPr>
            <a:r>
              <a:rPr lang="en-US" dirty="0" smtClean="0">
                <a:gradFill>
                  <a:gsLst>
                    <a:gs pos="2917">
                      <a:srgbClr val="000000"/>
                    </a:gs>
                    <a:gs pos="30000">
                      <a:srgbClr val="000000"/>
                    </a:gs>
                  </a:gsLst>
                  <a:lin ang="5400000" scaled="0"/>
                </a:gradFill>
                <a:latin typeface="Segoe UI Light"/>
              </a:rPr>
              <a:t>Query Relational / Non-Relational</a:t>
            </a:r>
          </a:p>
        </p:txBody>
      </p:sp>
      <p:sp>
        <p:nvSpPr>
          <p:cNvPr id="11" name="TextBox 10"/>
          <p:cNvSpPr txBox="1"/>
          <p:nvPr/>
        </p:nvSpPr>
        <p:spPr>
          <a:xfrm>
            <a:off x="4485869" y="1966475"/>
            <a:ext cx="3200401" cy="2003625"/>
          </a:xfrm>
          <a:prstGeom prst="rect">
            <a:avLst/>
          </a:prstGeom>
          <a:noFill/>
          <a:ln>
            <a:noFill/>
          </a:ln>
        </p:spPr>
        <p:txBody>
          <a:bodyPr wrap="square" lIns="182880" tIns="146304" rIns="182880" bIns="146304" rtlCol="0">
            <a:spAutoFit/>
          </a:bodyPr>
          <a:lstStyle/>
          <a:p>
            <a:pPr>
              <a:lnSpc>
                <a:spcPct val="90000"/>
              </a:lnSpc>
              <a:spcAft>
                <a:spcPts val="1200"/>
              </a:spcAft>
            </a:pPr>
            <a:r>
              <a:rPr lang="en-US" dirty="0" smtClean="0">
                <a:gradFill>
                  <a:gsLst>
                    <a:gs pos="2917">
                      <a:srgbClr val="000000"/>
                    </a:gs>
                    <a:gs pos="30000">
                      <a:srgbClr val="000000"/>
                    </a:gs>
                  </a:gsLst>
                  <a:lin ang="5400000" scaled="0"/>
                </a:gradFill>
                <a:latin typeface="Segoe UI Light"/>
              </a:rPr>
              <a:t>Get started in minutes</a:t>
            </a:r>
          </a:p>
          <a:p>
            <a:pPr>
              <a:lnSpc>
                <a:spcPct val="90000"/>
              </a:lnSpc>
              <a:spcAft>
                <a:spcPts val="1200"/>
              </a:spcAft>
            </a:pPr>
            <a:r>
              <a:rPr lang="en-US" dirty="0" smtClean="0">
                <a:gradFill>
                  <a:gsLst>
                    <a:gs pos="2917">
                      <a:srgbClr val="000000"/>
                    </a:gs>
                    <a:gs pos="30000">
                      <a:srgbClr val="000000"/>
                    </a:gs>
                  </a:gsLst>
                  <a:lin ang="5400000" scaled="0"/>
                </a:gradFill>
                <a:latin typeface="Segoe UI Light"/>
              </a:rPr>
              <a:t>Integrated with Azure ML, </a:t>
            </a:r>
            <a:r>
              <a:rPr lang="en-US" dirty="0" err="1" smtClean="0">
                <a:gradFill>
                  <a:gsLst>
                    <a:gs pos="2917">
                      <a:srgbClr val="000000"/>
                    </a:gs>
                    <a:gs pos="30000">
                      <a:srgbClr val="000000"/>
                    </a:gs>
                  </a:gsLst>
                  <a:lin ang="5400000" scaled="0"/>
                </a:gradFill>
                <a:latin typeface="Segoe UI Light"/>
              </a:rPr>
              <a:t>PowerBI</a:t>
            </a:r>
            <a:r>
              <a:rPr lang="en-US" dirty="0" smtClean="0">
                <a:gradFill>
                  <a:gsLst>
                    <a:gs pos="2917">
                      <a:srgbClr val="000000"/>
                    </a:gs>
                    <a:gs pos="30000">
                      <a:srgbClr val="000000"/>
                    </a:gs>
                  </a:gsLst>
                  <a:lin ang="5400000" scaled="0"/>
                </a:gradFill>
                <a:latin typeface="Segoe UI Light"/>
              </a:rPr>
              <a:t> &amp; ADF</a:t>
            </a:r>
          </a:p>
          <a:p>
            <a:pPr>
              <a:lnSpc>
                <a:spcPct val="90000"/>
              </a:lnSpc>
              <a:spcAft>
                <a:spcPts val="1200"/>
              </a:spcAft>
            </a:pPr>
            <a:r>
              <a:rPr lang="en-US" dirty="0" smtClean="0">
                <a:gradFill>
                  <a:gsLst>
                    <a:gs pos="2917">
                      <a:srgbClr val="000000"/>
                    </a:gs>
                    <a:gs pos="30000">
                      <a:srgbClr val="000000"/>
                    </a:gs>
                  </a:gsLst>
                  <a:lin ang="5400000" scaled="0"/>
                </a:gradFill>
                <a:latin typeface="Segoe UI Light"/>
              </a:rPr>
              <a:t>Enterprise Ready</a:t>
            </a:r>
          </a:p>
          <a:p>
            <a:pPr>
              <a:lnSpc>
                <a:spcPct val="90000"/>
              </a:lnSpc>
              <a:spcAft>
                <a:spcPts val="1200"/>
              </a:spcAft>
            </a:pPr>
            <a:endParaRPr lang="en-US" dirty="0">
              <a:gradFill>
                <a:gsLst>
                  <a:gs pos="2917">
                    <a:srgbClr val="000000"/>
                  </a:gs>
                  <a:gs pos="30000">
                    <a:srgbClr val="000000"/>
                  </a:gs>
                </a:gsLst>
                <a:lin ang="5400000" scaled="0"/>
              </a:gradFill>
              <a:latin typeface="Segoe UI Light"/>
            </a:endParaRPr>
          </a:p>
        </p:txBody>
      </p:sp>
      <p:sp>
        <p:nvSpPr>
          <p:cNvPr id="12" name="TextBox 11"/>
          <p:cNvSpPr txBox="1"/>
          <p:nvPr/>
        </p:nvSpPr>
        <p:spPr>
          <a:xfrm>
            <a:off x="8339302" y="1966475"/>
            <a:ext cx="3200401" cy="2348335"/>
          </a:xfrm>
          <a:prstGeom prst="rect">
            <a:avLst/>
          </a:prstGeom>
          <a:noFill/>
          <a:ln>
            <a:noFill/>
          </a:ln>
        </p:spPr>
        <p:txBody>
          <a:bodyPr wrap="square" lIns="182880" tIns="146304" rIns="182880" bIns="146304" rtlCol="0">
            <a:spAutoFit/>
          </a:bodyPr>
          <a:lstStyle/>
          <a:p>
            <a:pPr>
              <a:lnSpc>
                <a:spcPct val="90000"/>
              </a:lnSpc>
              <a:spcAft>
                <a:spcPts val="1200"/>
              </a:spcAft>
            </a:pPr>
            <a:r>
              <a:rPr lang="en-US" dirty="0" smtClean="0">
                <a:gradFill>
                  <a:gsLst>
                    <a:gs pos="2917">
                      <a:srgbClr val="000000"/>
                    </a:gs>
                    <a:gs pos="30000">
                      <a:srgbClr val="000000"/>
                    </a:gs>
                  </a:gsLst>
                  <a:lin ang="5400000" scaled="0"/>
                </a:gradFill>
                <a:latin typeface="Segoe UI Light"/>
              </a:rPr>
              <a:t>Simple billing compute &amp; storage</a:t>
            </a:r>
          </a:p>
          <a:p>
            <a:pPr>
              <a:lnSpc>
                <a:spcPct val="90000"/>
              </a:lnSpc>
              <a:spcAft>
                <a:spcPts val="1200"/>
              </a:spcAft>
            </a:pPr>
            <a:r>
              <a:rPr lang="en-US" dirty="0" smtClean="0">
                <a:gradFill>
                  <a:gsLst>
                    <a:gs pos="2917">
                      <a:srgbClr val="000000"/>
                    </a:gs>
                    <a:gs pos="30000">
                      <a:srgbClr val="000000"/>
                    </a:gs>
                  </a:gsLst>
                  <a:lin ang="5400000" scaled="0"/>
                </a:gradFill>
                <a:latin typeface="Segoe UI Light"/>
              </a:rPr>
              <a:t>Pay for what you need, when you need it with dynamic pause</a:t>
            </a:r>
          </a:p>
          <a:p>
            <a:pPr>
              <a:lnSpc>
                <a:spcPct val="90000"/>
              </a:lnSpc>
              <a:spcAft>
                <a:spcPts val="1200"/>
              </a:spcAft>
            </a:pPr>
            <a:r>
              <a:rPr lang="en-US" dirty="0" smtClean="0">
                <a:gradFill>
                  <a:gsLst>
                    <a:gs pos="2917">
                      <a:srgbClr val="000000"/>
                    </a:gs>
                    <a:gs pos="30000">
                      <a:srgbClr val="000000"/>
                    </a:gs>
                  </a:gsLst>
                  <a:lin ang="5400000" scaled="0"/>
                </a:gradFill>
                <a:latin typeface="Segoe UI Light"/>
              </a:rPr>
              <a:t>Bring DW to the Cloud without rewriting</a:t>
            </a:r>
            <a:endParaRPr lang="en-US" dirty="0">
              <a:gradFill>
                <a:gsLst>
                  <a:gs pos="2917">
                    <a:srgbClr val="000000"/>
                  </a:gs>
                  <a:gs pos="30000">
                    <a:srgbClr val="000000"/>
                  </a:gs>
                </a:gsLst>
                <a:lin ang="5400000" scaled="0"/>
              </a:gradFill>
              <a:latin typeface="Segoe UI Light"/>
            </a:endParaRPr>
          </a:p>
        </p:txBody>
      </p:sp>
    </p:spTree>
    <p:extLst>
      <p:ext uri="{BB962C8B-B14F-4D97-AF65-F5344CB8AC3E}">
        <p14:creationId xmlns:p14="http://schemas.microsoft.com/office/powerpoint/2010/main" val="2806076776"/>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Content Placeholder 2"/>
          <p:cNvSpPr txBox="1">
            <a:spLocks/>
          </p:cNvSpPr>
          <p:nvPr/>
        </p:nvSpPr>
        <p:spPr>
          <a:xfrm>
            <a:off x="512939" y="925286"/>
            <a:ext cx="6577690" cy="1503179"/>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lvl="1" indent="0" defTabSz="914325">
              <a:spcBef>
                <a:spcPts val="600"/>
              </a:spcBef>
              <a:buNone/>
            </a:pPr>
            <a:r>
              <a:rPr lang="en-US" sz="3600" spc="-51" dirty="0" smtClean="0">
                <a:solidFill>
                  <a:schemeClr val="bg2"/>
                </a:solidFill>
                <a:latin typeface="+mj-lt"/>
              </a:rPr>
              <a:t>Applications communicate </a:t>
            </a:r>
            <a:r>
              <a:rPr lang="en-US" sz="3600" spc="-51" dirty="0">
                <a:solidFill>
                  <a:schemeClr val="bg2"/>
                </a:solidFill>
                <a:latin typeface="+mj-lt"/>
              </a:rPr>
              <a:t>directly </a:t>
            </a:r>
            <a:r>
              <a:rPr lang="en-US" sz="3600" spc="-51" dirty="0" smtClean="0">
                <a:solidFill>
                  <a:schemeClr val="bg2"/>
                </a:solidFill>
                <a:latin typeface="+mj-lt"/>
              </a:rPr>
              <a:t>with SQL Database using TDS.</a:t>
            </a:r>
            <a:endParaRPr lang="en-US" sz="3600" dirty="0">
              <a:latin typeface="+mj-lt"/>
            </a:endParaRPr>
          </a:p>
        </p:txBody>
      </p:sp>
      <p:sp>
        <p:nvSpPr>
          <p:cNvPr id="81"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How It </a:t>
            </a:r>
            <a:r>
              <a:rPr lang="en-US" dirty="0" smtClean="0"/>
              <a:t>Works – Architecture of the Service</a:t>
            </a:r>
            <a:endParaRPr lang="en-US" dirty="0"/>
          </a:p>
        </p:txBody>
      </p:sp>
      <p:grpSp>
        <p:nvGrpSpPr>
          <p:cNvPr id="13" name="Group 12"/>
          <p:cNvGrpSpPr/>
          <p:nvPr/>
        </p:nvGrpSpPr>
        <p:grpSpPr>
          <a:xfrm>
            <a:off x="7518833" y="353101"/>
            <a:ext cx="3976070" cy="1592486"/>
            <a:chOff x="7518833" y="353101"/>
            <a:chExt cx="3976070" cy="1592486"/>
          </a:xfrm>
        </p:grpSpPr>
        <p:sp>
          <p:nvSpPr>
            <p:cNvPr id="14" name="Rectangle 13"/>
            <p:cNvSpPr/>
            <p:nvPr/>
          </p:nvSpPr>
          <p:spPr bwMode="auto">
            <a:xfrm>
              <a:off x="7518833" y="353101"/>
              <a:ext cx="3976070" cy="1592486"/>
            </a:xfrm>
            <a:prstGeom prst="rect">
              <a:avLst/>
            </a:prstGeom>
            <a:solidFill>
              <a:schemeClr val="accent4">
                <a:lumMod val="20000"/>
                <a:lumOff val="8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solidFill>
                    <a:schemeClr val="accent3">
                      <a:lumMod val="50000"/>
                    </a:schemeClr>
                  </a:solidFill>
                </a:rPr>
                <a:t>Client Layer</a:t>
              </a:r>
            </a:p>
          </p:txBody>
        </p:sp>
        <p:sp>
          <p:nvSpPr>
            <p:cNvPr id="15" name="Rectangle 14"/>
            <p:cNvSpPr/>
            <p:nvPr/>
          </p:nvSpPr>
          <p:spPr bwMode="auto">
            <a:xfrm>
              <a:off x="7755827" y="634999"/>
              <a:ext cx="950621"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PHP</a:t>
              </a:r>
            </a:p>
          </p:txBody>
        </p:sp>
        <p:sp>
          <p:nvSpPr>
            <p:cNvPr id="16" name="Rectangle 15"/>
            <p:cNvSpPr/>
            <p:nvPr/>
          </p:nvSpPr>
          <p:spPr bwMode="auto">
            <a:xfrm>
              <a:off x="10293349" y="634999"/>
              <a:ext cx="950625"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WCF Data Services</a:t>
              </a:r>
            </a:p>
          </p:txBody>
        </p:sp>
        <p:sp>
          <p:nvSpPr>
            <p:cNvPr id="17" name="Rectangle 16"/>
            <p:cNvSpPr/>
            <p:nvPr/>
          </p:nvSpPr>
          <p:spPr bwMode="auto">
            <a:xfrm>
              <a:off x="8814342" y="634999"/>
              <a:ext cx="1371114"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SQL Server</a:t>
              </a:r>
            </a:p>
            <a:p>
              <a:pPr algn="ctr" defTabSz="914099" fontAlgn="base">
                <a:spcBef>
                  <a:spcPct val="0"/>
                </a:spcBef>
                <a:spcAft>
                  <a:spcPct val="0"/>
                </a:spcAft>
              </a:pPr>
              <a:r>
                <a:rPr lang="en-US" sz="1200" dirty="0">
                  <a:solidFill>
                    <a:sysClr val="windowText" lastClr="000000"/>
                  </a:solidFill>
                </a:rPr>
                <a:t>Applications</a:t>
              </a:r>
            </a:p>
            <a:p>
              <a:pPr algn="ctr" defTabSz="914099" fontAlgn="base">
                <a:spcBef>
                  <a:spcPct val="0"/>
                </a:spcBef>
                <a:spcAft>
                  <a:spcPct val="0"/>
                </a:spcAft>
              </a:pPr>
              <a:r>
                <a:rPr lang="en-US" sz="1200" dirty="0">
                  <a:solidFill>
                    <a:sysClr val="windowText" lastClr="000000"/>
                  </a:solidFill>
                </a:rPr>
                <a:t>and Tools</a:t>
              </a:r>
            </a:p>
          </p:txBody>
        </p:sp>
        <p:sp>
          <p:nvSpPr>
            <p:cNvPr id="18" name="Rectangle 17"/>
            <p:cNvSpPr/>
            <p:nvPr/>
          </p:nvSpPr>
          <p:spPr bwMode="auto">
            <a:xfrm>
              <a:off x="7755826"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ODBC</a:t>
              </a:r>
            </a:p>
          </p:txBody>
        </p:sp>
        <p:sp>
          <p:nvSpPr>
            <p:cNvPr id="19" name="Rectangle 18"/>
            <p:cNvSpPr/>
            <p:nvPr/>
          </p:nvSpPr>
          <p:spPr bwMode="auto">
            <a:xfrm>
              <a:off x="9551973"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ADO.NET</a:t>
              </a:r>
            </a:p>
          </p:txBody>
        </p:sp>
        <p:sp>
          <p:nvSpPr>
            <p:cNvPr id="20" name="Rectangle 19"/>
            <p:cNvSpPr/>
            <p:nvPr/>
          </p:nvSpPr>
          <p:spPr bwMode="auto">
            <a:xfrm>
              <a:off x="7755826" y="1570505"/>
              <a:ext cx="3488147"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Tabular Data Stream (TDS)</a:t>
              </a:r>
            </a:p>
          </p:txBody>
        </p:sp>
      </p:grpSp>
    </p:spTree>
    <p:extLst>
      <p:ext uri="{BB962C8B-B14F-4D97-AF65-F5344CB8AC3E}">
        <p14:creationId xmlns:p14="http://schemas.microsoft.com/office/powerpoint/2010/main" val="39915999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fade">
                                      <p:cBhvr>
                                        <p:cTn id="12"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Data Lake</a:t>
            </a:r>
            <a:endParaRPr lang="en-US" dirty="0"/>
          </a:p>
        </p:txBody>
      </p:sp>
      <p:grpSp>
        <p:nvGrpSpPr>
          <p:cNvPr id="21" name="Group 20"/>
          <p:cNvGrpSpPr>
            <a:grpSpLocks noChangeAspect="1"/>
          </p:cNvGrpSpPr>
          <p:nvPr/>
        </p:nvGrpSpPr>
        <p:grpSpPr>
          <a:xfrm>
            <a:off x="9962858" y="4301511"/>
            <a:ext cx="1663863" cy="1621769"/>
            <a:chOff x="9878568" y="2354288"/>
            <a:chExt cx="2985006" cy="2909489"/>
          </a:xfrm>
        </p:grpSpPr>
        <p:pic>
          <p:nvPicPr>
            <p:cNvPr id="22" name="Picture 21"/>
            <p:cNvPicPr>
              <a:picLocks noChangeAspect="1"/>
            </p:cNvPicPr>
            <p:nvPr/>
          </p:nvPicPr>
          <p:blipFill>
            <a:blip r:embed="rId3"/>
            <a:stretch>
              <a:fillRect/>
            </a:stretch>
          </p:blipFill>
          <p:spPr>
            <a:xfrm>
              <a:off x="9878568" y="2354288"/>
              <a:ext cx="2985006" cy="2909489"/>
            </a:xfrm>
            <a:prstGeom prst="rect">
              <a:avLst/>
            </a:prstGeom>
          </p:spPr>
        </p:pic>
        <p:sp>
          <p:nvSpPr>
            <p:cNvPr id="23" name="TextBox 38"/>
            <p:cNvSpPr txBox="1"/>
            <p:nvPr/>
          </p:nvSpPr>
          <p:spPr>
            <a:xfrm>
              <a:off x="10012147" y="3369755"/>
              <a:ext cx="2664465" cy="927626"/>
            </a:xfrm>
            <a:prstGeom prst="rect">
              <a:avLst/>
            </a:prstGeom>
            <a:noFill/>
          </p:spPr>
          <p:txBody>
            <a:bodyPr wrap="square" lIns="182880" tIns="146304" rIns="182880" bIns="146304"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lnSpc>
                  <a:spcPct val="90000"/>
                </a:lnSpc>
                <a:spcAft>
                  <a:spcPts val="600"/>
                </a:spcAft>
              </a:pPr>
              <a:r>
                <a:rPr lang="en-US" sz="1600" dirty="0" smtClean="0">
                  <a:solidFill>
                    <a:srgbClr val="FFFFFF"/>
                  </a:solidFill>
                  <a:latin typeface="Segoe UI Semilight" panose="020B0402040204020203" pitchFamily="34" charset="0"/>
                  <a:cs typeface="Segoe UI Semilight" panose="020B0402040204020203" pitchFamily="34" charset="0"/>
                </a:rPr>
                <a:t>Data Lake</a:t>
              </a:r>
              <a:endParaRPr lang="en-US" sz="1600" dirty="0">
                <a:solidFill>
                  <a:srgbClr val="FFFFFF"/>
                </a:solidFill>
                <a:latin typeface="Segoe UI Semilight" panose="020B0402040204020203" pitchFamily="34" charset="0"/>
                <a:cs typeface="Segoe UI Semilight" panose="020B0402040204020203" pitchFamily="34" charset="0"/>
              </a:endParaRPr>
            </a:p>
          </p:txBody>
        </p:sp>
      </p:grpSp>
    </p:spTree>
    <p:extLst>
      <p:ext uri="{BB962C8B-B14F-4D97-AF65-F5344CB8AC3E}">
        <p14:creationId xmlns:p14="http://schemas.microsoft.com/office/powerpoint/2010/main" val="113253636"/>
      </p:ext>
    </p:extLst>
  </p:cSld>
  <p:clrMapOvr>
    <a:masterClrMapping/>
  </p:clrMapOvr>
  <p:transition>
    <p:fade/>
  </p:transition>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610935" y="216126"/>
            <a:ext cx="7086439" cy="849463"/>
          </a:xfrm>
          <a:prstGeom prst="rect">
            <a:avLst/>
          </a:prstGeom>
          <a:noFill/>
        </p:spPr>
        <p:txBody>
          <a:bodyPr wrap="square" tIns="91440" bIns="91440" anchor="b" anchorCtr="0">
            <a:spAutoFit/>
          </a:bodyPr>
          <a:lstStyle>
            <a:lvl1pPr algn="l" defTabSz="932742" rtl="0" eaLnBrk="1" latinLnBrk="0" hangingPunct="1">
              <a:lnSpc>
                <a:spcPct val="90000"/>
              </a:lnSpc>
              <a:spcBef>
                <a:spcPct val="0"/>
              </a:spcBef>
              <a:buNone/>
              <a:defRPr lang="en-US" sz="6000" b="0" kern="1200" cap="none" spc="-100" baseline="0">
                <a:ln w="3175">
                  <a:noFill/>
                </a:ln>
                <a:gradFill>
                  <a:gsLst>
                    <a:gs pos="0">
                      <a:schemeClr val="tx1"/>
                    </a:gs>
                    <a:gs pos="100000">
                      <a:schemeClr val="tx1"/>
                    </a:gs>
                  </a:gsLst>
                  <a:lin ang="5400000" scaled="0"/>
                </a:gradFill>
                <a:effectLst/>
                <a:latin typeface="+mj-lt"/>
                <a:ea typeface="+mn-ea"/>
                <a:cs typeface="Segoe UI" pitchFamily="34" charset="0"/>
              </a:defRPr>
            </a:lvl1pPr>
          </a:lstStyle>
          <a:p>
            <a:r>
              <a:rPr sz="4800" dirty="0" smtClean="0">
                <a:solidFill>
                  <a:srgbClr val="343434"/>
                </a:solidFill>
              </a:rPr>
              <a:t>Azure Data Lake service</a:t>
            </a:r>
            <a:endParaRPr sz="3600" dirty="0">
              <a:solidFill>
                <a:srgbClr val="343434"/>
              </a:solidFill>
            </a:endParaRPr>
          </a:p>
        </p:txBody>
      </p:sp>
      <p:sp>
        <p:nvSpPr>
          <p:cNvPr id="5" name="Text Placeholder 4"/>
          <p:cNvSpPr txBox="1">
            <a:spLocks/>
          </p:cNvSpPr>
          <p:nvPr/>
        </p:nvSpPr>
        <p:spPr>
          <a:xfrm>
            <a:off x="4310744" y="1211263"/>
            <a:ext cx="7470092" cy="2019014"/>
          </a:xfrm>
          <a:prstGeom prst="rect">
            <a:avLst/>
          </a:prstGeom>
          <a:noFill/>
        </p:spPr>
        <p:txBody>
          <a:bodyPr wrap="square" lIns="182880" tIns="146304" rIns="182880" bIns="146304">
            <a:sp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2800" kern="1200" spc="0" baseline="0">
                <a:gradFill>
                  <a:gsLst>
                    <a:gs pos="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defTabSz="951028" fontAlgn="base">
              <a:lnSpc>
                <a:spcPct val="100000"/>
              </a:lnSpc>
              <a:spcBef>
                <a:spcPct val="0"/>
              </a:spcBef>
              <a:spcAft>
                <a:spcPct val="0"/>
              </a:spcAft>
              <a:buFont typeface="Arial" pitchFamily="34" charset="0"/>
              <a:buChar char="•"/>
            </a:pPr>
            <a:r>
              <a:rPr lang="en-US" dirty="0" smtClean="0">
                <a:solidFill>
                  <a:srgbClr val="343434"/>
                </a:solidFill>
                <a:ea typeface="Segoe UI" pitchFamily="34" charset="0"/>
              </a:rPr>
              <a:t>Store and manage infinite</a:t>
            </a:r>
            <a:r>
              <a:rPr lang="en-US" dirty="0">
                <a:solidFill>
                  <a:srgbClr val="343434"/>
                </a:solidFill>
                <a:ea typeface="Segoe UI" pitchFamily="34" charset="0"/>
              </a:rPr>
              <a:t> </a:t>
            </a:r>
            <a:r>
              <a:rPr lang="en-US" dirty="0" smtClean="0">
                <a:solidFill>
                  <a:srgbClr val="343434"/>
                </a:solidFill>
                <a:ea typeface="Segoe UI" pitchFamily="34" charset="0"/>
              </a:rPr>
              <a:t>data</a:t>
            </a:r>
            <a:endParaRPr lang="en-US" dirty="0">
              <a:solidFill>
                <a:srgbClr val="343434"/>
              </a:solidFill>
              <a:ea typeface="Segoe UI" pitchFamily="34" charset="0"/>
            </a:endParaRPr>
          </a:p>
          <a:p>
            <a:pPr marL="457200" indent="-457200" defTabSz="951028" fontAlgn="base">
              <a:lnSpc>
                <a:spcPct val="100000"/>
              </a:lnSpc>
              <a:spcBef>
                <a:spcPct val="0"/>
              </a:spcBef>
              <a:spcAft>
                <a:spcPct val="0"/>
              </a:spcAft>
              <a:buFont typeface="Arial" pitchFamily="34" charset="0"/>
              <a:buChar char="•"/>
            </a:pPr>
            <a:r>
              <a:rPr lang="en-US" dirty="0" smtClean="0">
                <a:solidFill>
                  <a:srgbClr val="343434"/>
                </a:solidFill>
                <a:ea typeface="Segoe UI" pitchFamily="34" charset="0"/>
              </a:rPr>
              <a:t>Keep data in its original form</a:t>
            </a:r>
          </a:p>
          <a:p>
            <a:pPr marL="457200" indent="-457200" defTabSz="951028" fontAlgn="base">
              <a:lnSpc>
                <a:spcPct val="100000"/>
              </a:lnSpc>
              <a:spcBef>
                <a:spcPct val="0"/>
              </a:spcBef>
              <a:spcAft>
                <a:spcPct val="0"/>
              </a:spcAft>
              <a:buFont typeface="Arial" pitchFamily="34" charset="0"/>
              <a:buChar char="•"/>
            </a:pPr>
            <a:r>
              <a:rPr lang="en-US" dirty="0" smtClean="0">
                <a:solidFill>
                  <a:srgbClr val="343434"/>
                </a:solidFill>
                <a:ea typeface="Segoe UI" pitchFamily="34" charset="0"/>
              </a:rPr>
              <a:t>High through put</a:t>
            </a:r>
            <a:r>
              <a:rPr lang="en-US" dirty="0">
                <a:solidFill>
                  <a:srgbClr val="343434"/>
                </a:solidFill>
                <a:ea typeface="Segoe UI" pitchFamily="34" charset="0"/>
              </a:rPr>
              <a:t>, low </a:t>
            </a:r>
            <a:r>
              <a:rPr lang="en-US" dirty="0" smtClean="0">
                <a:solidFill>
                  <a:srgbClr val="343434"/>
                </a:solidFill>
                <a:ea typeface="Segoe UI" pitchFamily="34" charset="0"/>
              </a:rPr>
              <a:t>latency analytic jobs</a:t>
            </a:r>
          </a:p>
          <a:p>
            <a:pPr marL="457200" indent="-457200" defTabSz="951028" fontAlgn="base">
              <a:lnSpc>
                <a:spcPct val="100000"/>
              </a:lnSpc>
              <a:spcBef>
                <a:spcPct val="0"/>
              </a:spcBef>
              <a:spcAft>
                <a:spcPct val="0"/>
              </a:spcAft>
              <a:buFont typeface="Arial" pitchFamily="34" charset="0"/>
              <a:buChar char="•"/>
            </a:pPr>
            <a:r>
              <a:rPr lang="en-US" dirty="0" smtClean="0">
                <a:solidFill>
                  <a:srgbClr val="343434"/>
                </a:solidFill>
                <a:ea typeface="Segoe UI" pitchFamily="34" charset="0"/>
              </a:rPr>
              <a:t>Enterprise-grade security + access control</a:t>
            </a:r>
            <a:endParaRPr lang="en-US" dirty="0">
              <a:solidFill>
                <a:srgbClr val="343434"/>
              </a:solidFill>
              <a:ea typeface="Segoe UI" pitchFamily="34" charset="0"/>
            </a:endParaRPr>
          </a:p>
        </p:txBody>
      </p:sp>
      <p:grpSp>
        <p:nvGrpSpPr>
          <p:cNvPr id="6" name="Group 5"/>
          <p:cNvGrpSpPr/>
          <p:nvPr/>
        </p:nvGrpSpPr>
        <p:grpSpPr>
          <a:xfrm>
            <a:off x="947232" y="1439863"/>
            <a:ext cx="2985006" cy="2909489"/>
            <a:chOff x="9702140" y="1211263"/>
            <a:chExt cx="2985006" cy="2909489"/>
          </a:xfrm>
        </p:grpSpPr>
        <p:pic>
          <p:nvPicPr>
            <p:cNvPr id="7" name="Picture 6"/>
            <p:cNvPicPr>
              <a:picLocks noChangeAspect="1"/>
            </p:cNvPicPr>
            <p:nvPr/>
          </p:nvPicPr>
          <p:blipFill>
            <a:blip r:embed="rId3"/>
            <a:stretch>
              <a:fillRect/>
            </a:stretch>
          </p:blipFill>
          <p:spPr>
            <a:xfrm>
              <a:off x="9702140" y="1211263"/>
              <a:ext cx="2985006" cy="2909489"/>
            </a:xfrm>
            <a:prstGeom prst="rect">
              <a:avLst/>
            </a:prstGeom>
          </p:spPr>
        </p:pic>
        <p:sp>
          <p:nvSpPr>
            <p:cNvPr id="8" name="TextBox 7"/>
            <p:cNvSpPr txBox="1"/>
            <p:nvPr/>
          </p:nvSpPr>
          <p:spPr>
            <a:xfrm>
              <a:off x="9862410" y="2352075"/>
              <a:ext cx="2664465" cy="627864"/>
            </a:xfrm>
            <a:prstGeom prst="rect">
              <a:avLst/>
            </a:prstGeom>
            <a:noFill/>
          </p:spPr>
          <p:txBody>
            <a:bodyPr wrap="square" lIns="182880" tIns="146304" rIns="182880" bIns="146304" rtlCol="0">
              <a:spAutoFit/>
            </a:bodyPr>
            <a:lstStyle/>
            <a:p>
              <a:pPr algn="ctr">
                <a:lnSpc>
                  <a:spcPct val="90000"/>
                </a:lnSpc>
                <a:spcAft>
                  <a:spcPts val="600"/>
                </a:spcAft>
              </a:pPr>
              <a:r>
                <a:rPr lang="en-US" sz="2400" dirty="0" smtClean="0">
                  <a:solidFill>
                    <a:srgbClr val="FFFFFF"/>
                  </a:solidFill>
                  <a:latin typeface="Segoe UI Semilight" panose="020B0402040204020203" pitchFamily="34" charset="0"/>
                  <a:cs typeface="Segoe UI Semilight" panose="020B0402040204020203" pitchFamily="34" charset="0"/>
                </a:rPr>
                <a:t>Data Lake</a:t>
              </a:r>
              <a:endParaRPr lang="en-US" sz="2400" dirty="0">
                <a:solidFill>
                  <a:srgbClr val="FFFFFF"/>
                </a:solidFill>
                <a:latin typeface="Segoe UI Semilight" panose="020B0402040204020203" pitchFamily="34" charset="0"/>
                <a:cs typeface="Segoe UI Semilight" panose="020B0402040204020203" pitchFamily="34" charset="0"/>
              </a:endParaRPr>
            </a:p>
          </p:txBody>
        </p:sp>
      </p:grpSp>
    </p:spTree>
    <p:extLst>
      <p:ext uri="{BB962C8B-B14F-4D97-AF65-F5344CB8AC3E}">
        <p14:creationId xmlns:p14="http://schemas.microsoft.com/office/powerpoint/2010/main" val="30219365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25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6 -0.00046 L 4.16667E-6 -4.07407E-6 " pathEditMode="relative" rAng="0" ptsTypes="AA">
                                      <p:cBhvr>
                                        <p:cTn id="15"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0"/>
          </p:nvPr>
        </p:nvSpPr>
        <p:spPr/>
        <p:txBody>
          <a:bodyPr/>
          <a:lstStyle/>
          <a:p>
            <a:endParaRPr lang="en-US"/>
          </a:p>
        </p:txBody>
      </p:sp>
      <p:cxnSp>
        <p:nvCxnSpPr>
          <p:cNvPr id="4" name="Straight Arrow Connector 3"/>
          <p:cNvCxnSpPr/>
          <p:nvPr/>
        </p:nvCxnSpPr>
        <p:spPr>
          <a:xfrm flipV="1">
            <a:off x="10104437" y="4550232"/>
            <a:ext cx="0" cy="1156830"/>
          </a:xfrm>
          <a:prstGeom prst="straightConnector1">
            <a:avLst/>
          </a:prstGeom>
          <a:ln w="41275">
            <a:solidFill>
              <a:schemeClr val="tx1"/>
            </a:solidFill>
            <a:tailEnd type="arrow"/>
          </a:ln>
        </p:spPr>
        <p:style>
          <a:lnRef idx="1">
            <a:schemeClr val="accent1"/>
          </a:lnRef>
          <a:fillRef idx="0">
            <a:schemeClr val="accent1"/>
          </a:fillRef>
          <a:effectRef idx="0">
            <a:schemeClr val="accent1"/>
          </a:effectRef>
          <a:fontRef idx="minor">
            <a:schemeClr val="tx1"/>
          </a:fontRef>
        </p:style>
      </p:cxnSp>
      <p:grpSp>
        <p:nvGrpSpPr>
          <p:cNvPr id="5" name="Group 4"/>
          <p:cNvGrpSpPr/>
          <p:nvPr/>
        </p:nvGrpSpPr>
        <p:grpSpPr>
          <a:xfrm>
            <a:off x="1" y="5197430"/>
            <a:ext cx="12436474" cy="1797095"/>
            <a:chOff x="1" y="5197430"/>
            <a:chExt cx="12436474" cy="1797095"/>
          </a:xfrm>
        </p:grpSpPr>
        <p:sp>
          <p:nvSpPr>
            <p:cNvPr id="6" name="TextBox 5"/>
            <p:cNvSpPr txBox="1"/>
            <p:nvPr/>
          </p:nvSpPr>
          <p:spPr>
            <a:xfrm>
              <a:off x="1" y="5197430"/>
              <a:ext cx="12436474" cy="1797095"/>
            </a:xfrm>
            <a:prstGeom prst="rect">
              <a:avLst/>
            </a:prstGeom>
            <a:solidFill>
              <a:srgbClr val="0078D7"/>
            </a:solidFill>
          </p:spPr>
          <p:txBody>
            <a:bodyPr wrap="square" lIns="182854" tIns="548640" rIns="182854" bIns="146283" rtlCol="0" anchor="t">
              <a:noAutofit/>
            </a:bodyPr>
            <a:lstStyle/>
            <a:p>
              <a:pPr algn="ctr" defTabSz="932509"/>
              <a:r>
                <a:rPr lang="en-US" sz="4000" spc="-30" dirty="0">
                  <a:gradFill>
                    <a:gsLst>
                      <a:gs pos="77483">
                        <a:srgbClr val="FFFFFF"/>
                      </a:gs>
                      <a:gs pos="62252">
                        <a:srgbClr val="FFFFFF"/>
                      </a:gs>
                    </a:gsLst>
                    <a:lin ang="5400000" scaled="0"/>
                  </a:gradFill>
                  <a:latin typeface="Segoe UI Light"/>
                </a:rPr>
                <a:t>Data Lake</a:t>
              </a:r>
            </a:p>
          </p:txBody>
        </p:sp>
        <p:sp>
          <p:nvSpPr>
            <p:cNvPr id="7" name="TextBox 6"/>
            <p:cNvSpPr txBox="1"/>
            <p:nvPr/>
          </p:nvSpPr>
          <p:spPr>
            <a:xfrm>
              <a:off x="1" y="5197430"/>
              <a:ext cx="12436474" cy="436238"/>
            </a:xfrm>
            <a:prstGeom prst="rect">
              <a:avLst/>
            </a:prstGeom>
            <a:solidFill>
              <a:srgbClr val="008A00"/>
            </a:solidFill>
          </p:spPr>
          <p:txBody>
            <a:bodyPr wrap="square" lIns="182854" tIns="182880" rIns="182854" bIns="146283" rtlCol="0" anchor="ctr">
              <a:noAutofit/>
            </a:bodyPr>
            <a:lstStyle/>
            <a:p>
              <a:pPr algn="ctr" defTabSz="932509"/>
              <a:r>
                <a:rPr lang="en-US" sz="2000" b="1" spc="-30" dirty="0" smtClean="0">
                  <a:gradFill>
                    <a:gsLst>
                      <a:gs pos="77483">
                        <a:srgbClr val="FFFFFF"/>
                      </a:gs>
                      <a:gs pos="62252">
                        <a:srgbClr val="FFFFFF"/>
                      </a:gs>
                    </a:gsLst>
                    <a:lin ang="5400000" scaled="0"/>
                  </a:gradFill>
                  <a:latin typeface="Segoe UI Semilight" panose="020B0402040204020203" pitchFamily="34" charset="0"/>
                  <a:cs typeface="Segoe UI Semilight" panose="020B0402040204020203" pitchFamily="34" charset="0"/>
                </a:rPr>
                <a:t>HDFS API </a:t>
              </a:r>
              <a:endParaRPr lang="en-US" sz="2000" b="1" spc="-30" dirty="0">
                <a:gradFill>
                  <a:gsLst>
                    <a:gs pos="77483">
                      <a:srgbClr val="FFFFFF"/>
                    </a:gs>
                    <a:gs pos="62252">
                      <a:srgbClr val="FFFFFF"/>
                    </a:gs>
                  </a:gsLst>
                  <a:lin ang="5400000" scaled="0"/>
                </a:gradFill>
                <a:latin typeface="Segoe UI Semilight" panose="020B0402040204020203" pitchFamily="34" charset="0"/>
                <a:cs typeface="Segoe UI Semilight" panose="020B0402040204020203" pitchFamily="34" charset="0"/>
              </a:endParaRPr>
            </a:p>
          </p:txBody>
        </p:sp>
      </p:grpSp>
      <p:sp>
        <p:nvSpPr>
          <p:cNvPr id="8" name="Title 1"/>
          <p:cNvSpPr txBox="1">
            <a:spLocks/>
          </p:cNvSpPr>
          <p:nvPr/>
        </p:nvSpPr>
        <p:spPr>
          <a:xfrm>
            <a:off x="274639" y="295274"/>
            <a:ext cx="11889564" cy="917575"/>
          </a:xfrm>
          <a:prstGeom prst="rect">
            <a:avLst/>
          </a:prstGeom>
        </p:spPr>
        <p:txBody>
          <a:bodyPr/>
          <a:lstStyle>
            <a:lvl1pPr algn="l" defTabSz="914180" rtl="0" eaLnBrk="1" latinLnBrk="0" hangingPunct="1">
              <a:lnSpc>
                <a:spcPct val="90000"/>
              </a:lnSpc>
              <a:spcBef>
                <a:spcPct val="0"/>
              </a:spcBef>
              <a:buNone/>
              <a:defRPr lang="en-US" sz="5293" b="0" kern="1200" cap="none" spc="-100" baseline="0">
                <a:ln w="3175">
                  <a:noFill/>
                </a:ln>
                <a:solidFill>
                  <a:schemeClr val="tx2"/>
                </a:solidFill>
                <a:effectLst/>
                <a:latin typeface="+mj-lt"/>
                <a:ea typeface="+mn-ea"/>
                <a:cs typeface="Segoe UI" pitchFamily="34" charset="0"/>
              </a:defRPr>
            </a:lvl1pPr>
          </a:lstStyle>
          <a:p>
            <a:r>
              <a:rPr dirty="0" smtClean="0">
                <a:solidFill>
                  <a:srgbClr val="0072C6"/>
                </a:solidFill>
              </a:rPr>
              <a:t>Data Lake service</a:t>
            </a:r>
            <a:r>
              <a:rPr dirty="0" smtClean="0">
                <a:solidFill>
                  <a:srgbClr val="343434">
                    <a:lumMod val="75000"/>
                  </a:srgbClr>
                </a:solidFill>
              </a:rPr>
              <a:t/>
            </a:r>
            <a:br>
              <a:rPr dirty="0" smtClean="0">
                <a:solidFill>
                  <a:srgbClr val="343434">
                    <a:lumMod val="75000"/>
                  </a:srgbClr>
                </a:solidFill>
              </a:rPr>
            </a:br>
            <a:r>
              <a:rPr sz="4000" dirty="0" smtClean="0">
                <a:solidFill>
                  <a:srgbClr val="343434">
                    <a:lumMod val="65000"/>
                  </a:srgbClr>
                </a:solidFill>
              </a:rPr>
              <a:t>Transformative way to store and process infinite data</a:t>
            </a:r>
            <a:endParaRPr sz="4000" dirty="0">
              <a:solidFill>
                <a:srgbClr val="343434">
                  <a:lumMod val="65000"/>
                </a:srgbClr>
              </a:solidFill>
            </a:endParaRPr>
          </a:p>
        </p:txBody>
      </p:sp>
      <p:cxnSp>
        <p:nvCxnSpPr>
          <p:cNvPr id="9" name="Straight Arrow Connector 8"/>
          <p:cNvCxnSpPr/>
          <p:nvPr/>
        </p:nvCxnSpPr>
        <p:spPr>
          <a:xfrm>
            <a:off x="1706824" y="3880418"/>
            <a:ext cx="0" cy="1156830"/>
          </a:xfrm>
          <a:prstGeom prst="straightConnector1">
            <a:avLst/>
          </a:prstGeom>
          <a:ln w="412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4064530" y="3880418"/>
            <a:ext cx="0" cy="1156830"/>
          </a:xfrm>
          <a:prstGeom prst="straightConnector1">
            <a:avLst/>
          </a:prstGeom>
          <a:ln w="412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6422236" y="3880418"/>
            <a:ext cx="0" cy="1156830"/>
          </a:xfrm>
          <a:prstGeom prst="straightConnector1">
            <a:avLst/>
          </a:prstGeom>
          <a:ln w="41275">
            <a:solidFill>
              <a:srgbClr val="515151"/>
            </a:solidFill>
            <a:tailEnd type="arrow"/>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3046012" y="2294833"/>
            <a:ext cx="2099907" cy="2099906"/>
          </a:xfrm>
          <a:prstGeom prst="rect">
            <a:avLst/>
          </a:prstGeom>
          <a:solidFill>
            <a:schemeClr val="bg2"/>
          </a:solidFill>
        </p:spPr>
        <p:txBody>
          <a:bodyPr wrap="square" lIns="182854" tIns="146283" rIns="182854" bIns="146283" rtlCol="0" anchor="ctr">
            <a:noAutofit/>
          </a:bodyPr>
          <a:lstStyle/>
          <a:p>
            <a:pPr algn="ctr" defTabSz="932509"/>
            <a:r>
              <a:rPr lang="en-US" spc="-30" dirty="0" smtClean="0">
                <a:gradFill>
                  <a:gsLst>
                    <a:gs pos="77483">
                      <a:srgbClr val="FFFFFF"/>
                    </a:gs>
                    <a:gs pos="62252">
                      <a:srgbClr val="FFFFFF"/>
                    </a:gs>
                  </a:gsLst>
                  <a:lin ang="5400000" scaled="0"/>
                </a:gradFill>
              </a:rPr>
              <a:t>Microsoft</a:t>
            </a:r>
            <a:br>
              <a:rPr lang="en-US" spc="-30" dirty="0" smtClean="0">
                <a:gradFill>
                  <a:gsLst>
                    <a:gs pos="77483">
                      <a:srgbClr val="FFFFFF"/>
                    </a:gs>
                    <a:gs pos="62252">
                      <a:srgbClr val="FFFFFF"/>
                    </a:gs>
                  </a:gsLst>
                  <a:lin ang="5400000" scaled="0"/>
                </a:gradFill>
              </a:rPr>
            </a:br>
            <a:r>
              <a:rPr lang="en-US" spc="-30" dirty="0" smtClean="0">
                <a:gradFill>
                  <a:gsLst>
                    <a:gs pos="77483">
                      <a:srgbClr val="FFFFFF"/>
                    </a:gs>
                    <a:gs pos="62252">
                      <a:srgbClr val="FFFFFF"/>
                    </a:gs>
                  </a:gsLst>
                  <a:lin ang="5400000" scaled="0"/>
                </a:gradFill>
              </a:rPr>
              <a:t>Revolution-R</a:t>
            </a:r>
            <a:br>
              <a:rPr lang="en-US" spc="-30" dirty="0" smtClean="0">
                <a:gradFill>
                  <a:gsLst>
                    <a:gs pos="77483">
                      <a:srgbClr val="FFFFFF"/>
                    </a:gs>
                    <a:gs pos="62252">
                      <a:srgbClr val="FFFFFF"/>
                    </a:gs>
                  </a:gsLst>
                  <a:lin ang="5400000" scaled="0"/>
                </a:gradFill>
              </a:rPr>
            </a:br>
            <a:r>
              <a:rPr lang="en-US" spc="-30" dirty="0" smtClean="0">
                <a:gradFill>
                  <a:gsLst>
                    <a:gs pos="77483">
                      <a:srgbClr val="FFFFFF"/>
                    </a:gs>
                    <a:gs pos="62252">
                      <a:srgbClr val="FFFFFF"/>
                    </a:gs>
                  </a:gsLst>
                  <a:lin ang="5400000" scaled="0"/>
                </a:gradFill>
              </a:rPr>
              <a:t>Enterprise</a:t>
            </a:r>
            <a:endParaRPr lang="en-US" b="1" spc="-30" dirty="0">
              <a:gradFill>
                <a:gsLst>
                  <a:gs pos="2917">
                    <a:srgbClr val="FFFFFF"/>
                  </a:gs>
                  <a:gs pos="100000">
                    <a:srgbClr val="FFFFFF"/>
                  </a:gs>
                </a:gsLst>
                <a:lin ang="5400000" scaled="0"/>
              </a:gradFill>
            </a:endParaRPr>
          </a:p>
        </p:txBody>
      </p:sp>
      <p:sp>
        <p:nvSpPr>
          <p:cNvPr id="13" name="TextBox 12"/>
          <p:cNvSpPr txBox="1"/>
          <p:nvPr/>
        </p:nvSpPr>
        <p:spPr>
          <a:xfrm>
            <a:off x="5435152" y="2294833"/>
            <a:ext cx="2099907" cy="2099906"/>
          </a:xfrm>
          <a:prstGeom prst="rect">
            <a:avLst/>
          </a:prstGeom>
          <a:solidFill>
            <a:srgbClr val="4D4D4D"/>
          </a:solidFill>
        </p:spPr>
        <p:txBody>
          <a:bodyPr wrap="square" lIns="182854" tIns="146283" rIns="182854" bIns="146283" rtlCol="0" anchor="ctr">
            <a:noAutofit/>
          </a:bodyPr>
          <a:lstStyle/>
          <a:p>
            <a:pPr algn="ctr" defTabSz="932509"/>
            <a:r>
              <a:rPr lang="en-US" dirty="0" smtClean="0">
                <a:solidFill>
                  <a:srgbClr val="CDCCCB"/>
                </a:solidFill>
              </a:rPr>
              <a:t>Other analytic solutions</a:t>
            </a:r>
            <a:endParaRPr lang="en-US" b="1" spc="-30" dirty="0">
              <a:solidFill>
                <a:srgbClr val="CDCCCB"/>
              </a:solidFill>
            </a:endParaRPr>
          </a:p>
        </p:txBody>
      </p:sp>
      <p:grpSp>
        <p:nvGrpSpPr>
          <p:cNvPr id="14" name="Group 13"/>
          <p:cNvGrpSpPr/>
          <p:nvPr/>
        </p:nvGrpSpPr>
        <p:grpSpPr>
          <a:xfrm>
            <a:off x="8345175" y="2294833"/>
            <a:ext cx="2639969" cy="2186785"/>
            <a:chOff x="8345175" y="2264398"/>
            <a:chExt cx="2639969" cy="2186785"/>
          </a:xfrm>
        </p:grpSpPr>
        <p:pic>
          <p:nvPicPr>
            <p:cNvPr id="15" name="Picture 14"/>
            <p:cNvPicPr>
              <a:picLocks noChangeAspect="1"/>
            </p:cNvPicPr>
            <p:nvPr/>
          </p:nvPicPr>
          <p:blipFill>
            <a:blip r:embed="rId3"/>
            <a:stretch>
              <a:fillRect/>
            </a:stretch>
          </p:blipFill>
          <p:spPr>
            <a:xfrm>
              <a:off x="8345175" y="2264398"/>
              <a:ext cx="2639969" cy="2186785"/>
            </a:xfrm>
            <a:prstGeom prst="rect">
              <a:avLst/>
            </a:prstGeom>
          </p:spPr>
        </p:pic>
        <p:sp>
          <p:nvSpPr>
            <p:cNvPr id="16" name="TextBox 15"/>
            <p:cNvSpPr txBox="1"/>
            <p:nvPr/>
          </p:nvSpPr>
          <p:spPr>
            <a:xfrm>
              <a:off x="9445715" y="3263423"/>
              <a:ext cx="1424365" cy="794064"/>
            </a:xfrm>
            <a:prstGeom prst="rect">
              <a:avLst/>
            </a:prstGeom>
            <a:noFill/>
          </p:spPr>
          <p:txBody>
            <a:bodyPr wrap="none" lIns="182880" tIns="146304" rIns="182880" bIns="146304" rtlCol="0">
              <a:spAutoFit/>
            </a:bodyPr>
            <a:lstStyle/>
            <a:p>
              <a:pPr algn="ctr">
                <a:lnSpc>
                  <a:spcPct val="90000"/>
                </a:lnSpc>
                <a:spcAft>
                  <a:spcPts val="600"/>
                </a:spcAft>
              </a:pPr>
              <a:r>
                <a:rPr lang="en-US" spc="-100" dirty="0" smtClean="0">
                  <a:solidFill>
                    <a:srgbClr val="515151"/>
                  </a:solidFill>
                  <a:latin typeface="Segoe UI Semibold" panose="020B0702040204020203" pitchFamily="34" charset="0"/>
                  <a:cs typeface="Segoe UI Semibold" panose="020B0702040204020203" pitchFamily="34" charset="0"/>
                </a:rPr>
                <a:t>SQL Data</a:t>
              </a:r>
              <a:br>
                <a:rPr lang="en-US" spc="-100" dirty="0" smtClean="0">
                  <a:solidFill>
                    <a:srgbClr val="515151"/>
                  </a:solidFill>
                  <a:latin typeface="Segoe UI Semibold" panose="020B0702040204020203" pitchFamily="34" charset="0"/>
                  <a:cs typeface="Segoe UI Semibold" panose="020B0702040204020203" pitchFamily="34" charset="0"/>
                </a:rPr>
              </a:br>
              <a:r>
                <a:rPr lang="en-US" spc="-100" dirty="0" smtClean="0">
                  <a:solidFill>
                    <a:srgbClr val="515151"/>
                  </a:solidFill>
                  <a:latin typeface="Segoe UI Semibold" panose="020B0702040204020203" pitchFamily="34" charset="0"/>
                  <a:cs typeface="Segoe UI Semibold" panose="020B0702040204020203" pitchFamily="34" charset="0"/>
                </a:rPr>
                <a:t>Warehouse</a:t>
              </a:r>
            </a:p>
          </p:txBody>
        </p:sp>
      </p:grpSp>
      <p:grpSp>
        <p:nvGrpSpPr>
          <p:cNvPr id="17" name="Group 16"/>
          <p:cNvGrpSpPr/>
          <p:nvPr/>
        </p:nvGrpSpPr>
        <p:grpSpPr>
          <a:xfrm>
            <a:off x="656872" y="2294833"/>
            <a:ext cx="2099907" cy="2099906"/>
            <a:chOff x="656872" y="2294833"/>
            <a:chExt cx="2099907" cy="2099906"/>
          </a:xfrm>
        </p:grpSpPr>
        <p:sp>
          <p:nvSpPr>
            <p:cNvPr id="18" name="TextBox 17"/>
            <p:cNvSpPr txBox="1"/>
            <p:nvPr/>
          </p:nvSpPr>
          <p:spPr>
            <a:xfrm>
              <a:off x="656872" y="2294833"/>
              <a:ext cx="2099907" cy="2099906"/>
            </a:xfrm>
            <a:prstGeom prst="rect">
              <a:avLst/>
            </a:prstGeom>
            <a:solidFill>
              <a:schemeClr val="accent1"/>
            </a:solidFill>
          </p:spPr>
          <p:txBody>
            <a:bodyPr wrap="square" lIns="182854" tIns="0" rIns="182854" bIns="365760" rtlCol="0" anchor="b">
              <a:noAutofit/>
            </a:bodyPr>
            <a:lstStyle/>
            <a:p>
              <a:pPr algn="ctr" defTabSz="932509"/>
              <a:r>
                <a:rPr lang="en-US" spc="-30" dirty="0" err="1" smtClean="0">
                  <a:gradFill>
                    <a:gsLst>
                      <a:gs pos="77483">
                        <a:srgbClr val="FFFFFF"/>
                      </a:gs>
                      <a:gs pos="62252">
                        <a:srgbClr val="FFFFFF"/>
                      </a:gs>
                    </a:gsLst>
                    <a:lin ang="5400000" scaled="0"/>
                  </a:gradFill>
                </a:rPr>
                <a:t>HDInsight</a:t>
              </a:r>
              <a:r>
                <a:rPr lang="en-US" spc="-30" dirty="0" smtClean="0">
                  <a:gradFill>
                    <a:gsLst>
                      <a:gs pos="77483">
                        <a:srgbClr val="FFFFFF"/>
                      </a:gs>
                      <a:gs pos="62252">
                        <a:srgbClr val="FFFFFF"/>
                      </a:gs>
                    </a:gsLst>
                    <a:lin ang="5400000" scaled="0"/>
                  </a:gradFill>
                </a:rPr>
                <a:t/>
              </a:r>
              <a:br>
                <a:rPr lang="en-US" spc="-30" dirty="0" smtClean="0">
                  <a:gradFill>
                    <a:gsLst>
                      <a:gs pos="77483">
                        <a:srgbClr val="FFFFFF"/>
                      </a:gs>
                      <a:gs pos="62252">
                        <a:srgbClr val="FFFFFF"/>
                      </a:gs>
                    </a:gsLst>
                    <a:lin ang="5400000" scaled="0"/>
                  </a:gradFill>
                </a:rPr>
              </a:br>
              <a:r>
                <a:rPr lang="en-US" spc="-30" dirty="0" smtClean="0">
                  <a:gradFill>
                    <a:gsLst>
                      <a:gs pos="77483">
                        <a:srgbClr val="FFFFFF"/>
                      </a:gs>
                      <a:gs pos="62252">
                        <a:srgbClr val="FFFFFF"/>
                      </a:gs>
                    </a:gsLst>
                    <a:lin ang="5400000" scaled="0"/>
                  </a:gradFill>
                </a:rPr>
                <a:t>Service</a:t>
              </a:r>
              <a:endParaRPr lang="en-US" b="1" spc="-30" dirty="0">
                <a:gradFill>
                  <a:gsLst>
                    <a:gs pos="2917">
                      <a:srgbClr val="FFFFFF"/>
                    </a:gs>
                    <a:gs pos="100000">
                      <a:srgbClr val="FFFFFF"/>
                    </a:gs>
                  </a:gsLst>
                  <a:lin ang="5400000" scaled="0"/>
                </a:gradFill>
              </a:endParaRPr>
            </a:p>
          </p:txBody>
        </p:sp>
        <p:pic>
          <p:nvPicPr>
            <p:cNvPr id="19" name="Picture 18"/>
            <p:cNvPicPr>
              <a:picLocks noChangeAspect="1"/>
            </p:cNvPicPr>
            <p:nvPr/>
          </p:nvPicPr>
          <p:blipFill>
            <a:blip r:embed="rId4"/>
            <a:stretch>
              <a:fillRect/>
            </a:stretch>
          </p:blipFill>
          <p:spPr>
            <a:xfrm>
              <a:off x="1263482" y="2651880"/>
              <a:ext cx="1042396" cy="768252"/>
            </a:xfrm>
            <a:prstGeom prst="rect">
              <a:avLst/>
            </a:prstGeom>
          </p:spPr>
        </p:pic>
      </p:grpSp>
      <p:grpSp>
        <p:nvGrpSpPr>
          <p:cNvPr id="20" name="Group 19"/>
          <p:cNvGrpSpPr/>
          <p:nvPr/>
        </p:nvGrpSpPr>
        <p:grpSpPr>
          <a:xfrm>
            <a:off x="126441" y="6607900"/>
            <a:ext cx="12117274" cy="485114"/>
            <a:chOff x="183711" y="6390864"/>
            <a:chExt cx="12347348" cy="494325"/>
          </a:xfrm>
        </p:grpSpPr>
        <p:pic>
          <p:nvPicPr>
            <p:cNvPr id="21" name="Picture 20"/>
            <p:cNvPicPr>
              <a:picLocks noChangeAspect="1"/>
            </p:cNvPicPr>
            <p:nvPr/>
          </p:nvPicPr>
          <p:blipFill>
            <a:blip r:embed="rId5"/>
            <a:stretch>
              <a:fillRect/>
            </a:stretch>
          </p:blipFill>
          <p:spPr>
            <a:xfrm>
              <a:off x="183711" y="6390864"/>
              <a:ext cx="1354667" cy="494325"/>
            </a:xfrm>
            <a:prstGeom prst="rect">
              <a:avLst/>
            </a:prstGeom>
          </p:spPr>
        </p:pic>
        <p:pic>
          <p:nvPicPr>
            <p:cNvPr id="22" name="Picture 21"/>
            <p:cNvPicPr>
              <a:picLocks noChangeAspect="1"/>
            </p:cNvPicPr>
            <p:nvPr/>
          </p:nvPicPr>
          <p:blipFill>
            <a:blip r:embed="rId5"/>
            <a:stretch>
              <a:fillRect/>
            </a:stretch>
          </p:blipFill>
          <p:spPr>
            <a:xfrm>
              <a:off x="1754094" y="6390864"/>
              <a:ext cx="1354667" cy="494325"/>
            </a:xfrm>
            <a:prstGeom prst="rect">
              <a:avLst/>
            </a:prstGeom>
          </p:spPr>
        </p:pic>
        <p:pic>
          <p:nvPicPr>
            <p:cNvPr id="23" name="Picture 22"/>
            <p:cNvPicPr>
              <a:picLocks noChangeAspect="1"/>
            </p:cNvPicPr>
            <p:nvPr/>
          </p:nvPicPr>
          <p:blipFill>
            <a:blip r:embed="rId5"/>
            <a:stretch>
              <a:fillRect/>
            </a:stretch>
          </p:blipFill>
          <p:spPr>
            <a:xfrm>
              <a:off x="3324477" y="6390864"/>
              <a:ext cx="1354667" cy="494325"/>
            </a:xfrm>
            <a:prstGeom prst="rect">
              <a:avLst/>
            </a:prstGeom>
          </p:spPr>
        </p:pic>
        <p:pic>
          <p:nvPicPr>
            <p:cNvPr id="24" name="Picture 23"/>
            <p:cNvPicPr>
              <a:picLocks noChangeAspect="1"/>
            </p:cNvPicPr>
            <p:nvPr/>
          </p:nvPicPr>
          <p:blipFill>
            <a:blip r:embed="rId5"/>
            <a:stretch>
              <a:fillRect/>
            </a:stretch>
          </p:blipFill>
          <p:spPr>
            <a:xfrm>
              <a:off x="4894860" y="6390864"/>
              <a:ext cx="1354667" cy="494325"/>
            </a:xfrm>
            <a:prstGeom prst="rect">
              <a:avLst/>
            </a:prstGeom>
          </p:spPr>
        </p:pic>
        <p:pic>
          <p:nvPicPr>
            <p:cNvPr id="25" name="Picture 24"/>
            <p:cNvPicPr>
              <a:picLocks noChangeAspect="1"/>
            </p:cNvPicPr>
            <p:nvPr/>
          </p:nvPicPr>
          <p:blipFill>
            <a:blip r:embed="rId5"/>
            <a:stretch>
              <a:fillRect/>
            </a:stretch>
          </p:blipFill>
          <p:spPr>
            <a:xfrm>
              <a:off x="6465243" y="6390864"/>
              <a:ext cx="1354667" cy="494325"/>
            </a:xfrm>
            <a:prstGeom prst="rect">
              <a:avLst/>
            </a:prstGeom>
          </p:spPr>
        </p:pic>
        <p:pic>
          <p:nvPicPr>
            <p:cNvPr id="26" name="Picture 25"/>
            <p:cNvPicPr>
              <a:picLocks noChangeAspect="1"/>
            </p:cNvPicPr>
            <p:nvPr/>
          </p:nvPicPr>
          <p:blipFill>
            <a:blip r:embed="rId5"/>
            <a:stretch>
              <a:fillRect/>
            </a:stretch>
          </p:blipFill>
          <p:spPr>
            <a:xfrm>
              <a:off x="8035626" y="6390864"/>
              <a:ext cx="1354667" cy="494325"/>
            </a:xfrm>
            <a:prstGeom prst="rect">
              <a:avLst/>
            </a:prstGeom>
          </p:spPr>
        </p:pic>
        <p:pic>
          <p:nvPicPr>
            <p:cNvPr id="27" name="Picture 26"/>
            <p:cNvPicPr>
              <a:picLocks noChangeAspect="1"/>
            </p:cNvPicPr>
            <p:nvPr/>
          </p:nvPicPr>
          <p:blipFill>
            <a:blip r:embed="rId5"/>
            <a:stretch>
              <a:fillRect/>
            </a:stretch>
          </p:blipFill>
          <p:spPr>
            <a:xfrm>
              <a:off x="9606009" y="6390864"/>
              <a:ext cx="1354667" cy="494325"/>
            </a:xfrm>
            <a:prstGeom prst="rect">
              <a:avLst/>
            </a:prstGeom>
          </p:spPr>
        </p:pic>
        <p:pic>
          <p:nvPicPr>
            <p:cNvPr id="28" name="Picture 27"/>
            <p:cNvPicPr>
              <a:picLocks noChangeAspect="1"/>
            </p:cNvPicPr>
            <p:nvPr/>
          </p:nvPicPr>
          <p:blipFill>
            <a:blip r:embed="rId5"/>
            <a:stretch>
              <a:fillRect/>
            </a:stretch>
          </p:blipFill>
          <p:spPr>
            <a:xfrm>
              <a:off x="11176392" y="6390864"/>
              <a:ext cx="1354667" cy="494325"/>
            </a:xfrm>
            <a:prstGeom prst="rect">
              <a:avLst/>
            </a:prstGeom>
          </p:spPr>
        </p:pic>
      </p:grpSp>
    </p:spTree>
    <p:extLst>
      <p:ext uri="{BB962C8B-B14F-4D97-AF65-F5344CB8AC3E}">
        <p14:creationId xmlns:p14="http://schemas.microsoft.com/office/powerpoint/2010/main" val="27014706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1000"/>
                                        <p:tgtEl>
                                          <p:spTgt spid="20"/>
                                        </p:tgtEl>
                                      </p:cBhvr>
                                    </p:animEffect>
                                    <p:anim calcmode="lin" valueType="num">
                                      <p:cBhvr>
                                        <p:cTn id="14" dur="1000" fill="hold"/>
                                        <p:tgtEl>
                                          <p:spTgt spid="20"/>
                                        </p:tgtEl>
                                        <p:attrNameLst>
                                          <p:attrName>ppt_x</p:attrName>
                                        </p:attrNameLst>
                                      </p:cBhvr>
                                      <p:tavLst>
                                        <p:tav tm="0">
                                          <p:val>
                                            <p:strVal val="#ppt_x"/>
                                          </p:val>
                                        </p:tav>
                                        <p:tav tm="100000">
                                          <p:val>
                                            <p:strVal val="#ppt_x"/>
                                          </p:val>
                                        </p:tav>
                                      </p:tavLst>
                                    </p:anim>
                                    <p:anim calcmode="lin" valueType="num">
                                      <p:cBhvr>
                                        <p:cTn id="15" dur="1000" fill="hold"/>
                                        <p:tgtEl>
                                          <p:spTgt spid="20"/>
                                        </p:tgtEl>
                                        <p:attrNameLst>
                                          <p:attrName>ppt_y</p:attrName>
                                        </p:attrNameLst>
                                      </p:cBhvr>
                                      <p:tavLst>
                                        <p:tav tm="0">
                                          <p:val>
                                            <p:strVal val="#ppt_y+.1"/>
                                          </p:val>
                                        </p:tav>
                                        <p:tav tm="100000">
                                          <p:val>
                                            <p:strVal val="#ppt_y"/>
                                          </p:val>
                                        </p:tav>
                                      </p:tavLst>
                                    </p:anim>
                                  </p:childTnLst>
                                </p:cTn>
                              </p:par>
                              <p:par>
                                <p:cTn id="16" presetID="10" presetClass="entr" presetSubtype="0" fill="hold" nodeType="withEffect">
                                  <p:stCondLst>
                                    <p:cond delay="25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par>
                                <p:cTn id="19" presetID="10" presetClass="entr" presetSubtype="0" fill="hold" grpId="0" nodeType="withEffect">
                                  <p:stCondLst>
                                    <p:cond delay="25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childTnLst>
                          </p:cTn>
                        </p:par>
                        <p:par>
                          <p:cTn id="22" fill="hold">
                            <p:stCondLst>
                              <p:cond delay="2000"/>
                            </p:stCondLst>
                            <p:childTnLst>
                              <p:par>
                                <p:cTn id="23" presetID="10" presetClass="entr" presetSubtype="0" fill="hold" nodeType="after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fade">
                                      <p:cBhvr>
                                        <p:cTn id="25" dur="500"/>
                                        <p:tgtEl>
                                          <p:spTgt spid="14"/>
                                        </p:tgtEl>
                                      </p:cBhvr>
                                    </p:animEffect>
                                  </p:childTnLst>
                                </p:cTn>
                              </p:par>
                            </p:childTnLst>
                          </p:cTn>
                        </p:par>
                        <p:par>
                          <p:cTn id="26" fill="hold">
                            <p:stCondLst>
                              <p:cond delay="2500"/>
                            </p:stCondLst>
                            <p:childTnLst>
                              <p:par>
                                <p:cTn id="27" presetID="12" presetClass="entr" presetSubtype="1" fill="hold" nodeType="afterEffect">
                                  <p:stCondLst>
                                    <p:cond delay="0"/>
                                  </p:stCondLst>
                                  <p:childTnLst>
                                    <p:set>
                                      <p:cBhvr>
                                        <p:cTn id="28" dur="1" fill="hold">
                                          <p:stCondLst>
                                            <p:cond delay="0"/>
                                          </p:stCondLst>
                                        </p:cTn>
                                        <p:tgtEl>
                                          <p:spTgt spid="9"/>
                                        </p:tgtEl>
                                        <p:attrNameLst>
                                          <p:attrName>style.visibility</p:attrName>
                                        </p:attrNameLst>
                                      </p:cBhvr>
                                      <p:to>
                                        <p:strVal val="visible"/>
                                      </p:to>
                                    </p:set>
                                    <p:anim calcmode="lin" valueType="num">
                                      <p:cBhvr additive="base">
                                        <p:cTn id="29" dur="500"/>
                                        <p:tgtEl>
                                          <p:spTgt spid="9"/>
                                        </p:tgtEl>
                                        <p:attrNameLst>
                                          <p:attrName>ppt_y</p:attrName>
                                        </p:attrNameLst>
                                      </p:cBhvr>
                                      <p:tavLst>
                                        <p:tav tm="0">
                                          <p:val>
                                            <p:strVal val="#ppt_y-#ppt_h*1.125000"/>
                                          </p:val>
                                        </p:tav>
                                        <p:tav tm="100000">
                                          <p:val>
                                            <p:strVal val="#ppt_y"/>
                                          </p:val>
                                        </p:tav>
                                      </p:tavLst>
                                    </p:anim>
                                    <p:animEffect transition="in" filter="wipe(down)">
                                      <p:cBhvr>
                                        <p:cTn id="30" dur="500"/>
                                        <p:tgtEl>
                                          <p:spTgt spid="9"/>
                                        </p:tgtEl>
                                      </p:cBhvr>
                                    </p:animEffect>
                                  </p:childTnLst>
                                </p:cTn>
                              </p:par>
                              <p:par>
                                <p:cTn id="31" presetID="12" presetClass="entr" presetSubtype="1" fill="hold" nodeType="withEffect">
                                  <p:stCondLst>
                                    <p:cond delay="0"/>
                                  </p:stCondLst>
                                  <p:childTnLst>
                                    <p:set>
                                      <p:cBhvr>
                                        <p:cTn id="32" dur="1" fill="hold">
                                          <p:stCondLst>
                                            <p:cond delay="0"/>
                                          </p:stCondLst>
                                        </p:cTn>
                                        <p:tgtEl>
                                          <p:spTgt spid="10"/>
                                        </p:tgtEl>
                                        <p:attrNameLst>
                                          <p:attrName>style.visibility</p:attrName>
                                        </p:attrNameLst>
                                      </p:cBhvr>
                                      <p:to>
                                        <p:strVal val="visible"/>
                                      </p:to>
                                    </p:set>
                                    <p:anim calcmode="lin" valueType="num">
                                      <p:cBhvr additive="base">
                                        <p:cTn id="33" dur="500"/>
                                        <p:tgtEl>
                                          <p:spTgt spid="10"/>
                                        </p:tgtEl>
                                        <p:attrNameLst>
                                          <p:attrName>ppt_y</p:attrName>
                                        </p:attrNameLst>
                                      </p:cBhvr>
                                      <p:tavLst>
                                        <p:tav tm="0">
                                          <p:val>
                                            <p:strVal val="#ppt_y-#ppt_h*1.125000"/>
                                          </p:val>
                                        </p:tav>
                                        <p:tav tm="100000">
                                          <p:val>
                                            <p:strVal val="#ppt_y"/>
                                          </p:val>
                                        </p:tav>
                                      </p:tavLst>
                                    </p:anim>
                                    <p:animEffect transition="in" filter="wipe(down)">
                                      <p:cBhvr>
                                        <p:cTn id="34" dur="500"/>
                                        <p:tgtEl>
                                          <p:spTgt spid="10"/>
                                        </p:tgtEl>
                                      </p:cBhvr>
                                    </p:animEffect>
                                  </p:childTnLst>
                                </p:cTn>
                              </p:par>
                            </p:childTnLst>
                          </p:cTn>
                        </p:par>
                        <p:par>
                          <p:cTn id="35" fill="hold">
                            <p:stCondLst>
                              <p:cond delay="3000"/>
                            </p:stCondLst>
                            <p:childTnLst>
                              <p:par>
                                <p:cTn id="36" presetID="12" presetClass="entr" presetSubtype="4" fill="hold" nodeType="afterEffect">
                                  <p:stCondLst>
                                    <p:cond delay="0"/>
                                  </p:stCondLst>
                                  <p:childTnLst>
                                    <p:set>
                                      <p:cBhvr>
                                        <p:cTn id="37" dur="1" fill="hold">
                                          <p:stCondLst>
                                            <p:cond delay="0"/>
                                          </p:stCondLst>
                                        </p:cTn>
                                        <p:tgtEl>
                                          <p:spTgt spid="4"/>
                                        </p:tgtEl>
                                        <p:attrNameLst>
                                          <p:attrName>style.visibility</p:attrName>
                                        </p:attrNameLst>
                                      </p:cBhvr>
                                      <p:to>
                                        <p:strVal val="visible"/>
                                      </p:to>
                                    </p:set>
                                    <p:anim calcmode="lin" valueType="num">
                                      <p:cBhvr additive="base">
                                        <p:cTn id="38" dur="500"/>
                                        <p:tgtEl>
                                          <p:spTgt spid="4"/>
                                        </p:tgtEl>
                                        <p:attrNameLst>
                                          <p:attrName>ppt_y</p:attrName>
                                        </p:attrNameLst>
                                      </p:cBhvr>
                                      <p:tavLst>
                                        <p:tav tm="0">
                                          <p:val>
                                            <p:strVal val="#ppt_y+#ppt_h*1.125000"/>
                                          </p:val>
                                        </p:tav>
                                        <p:tav tm="100000">
                                          <p:val>
                                            <p:strVal val="#ppt_y"/>
                                          </p:val>
                                        </p:tav>
                                      </p:tavLst>
                                    </p:anim>
                                    <p:animEffect transition="in" filter="wipe(up)">
                                      <p:cBhvr>
                                        <p:cTn id="39" dur="500"/>
                                        <p:tgtEl>
                                          <p:spTgt spid="4"/>
                                        </p:tgtEl>
                                      </p:cBhvr>
                                    </p:animEffect>
                                  </p:childTnLst>
                                </p:cTn>
                              </p:par>
                              <p:par>
                                <p:cTn id="40" presetID="10" presetClass="entr" presetSubtype="0" fill="hold" grpId="0" nodeType="withEffect">
                                  <p:stCondLst>
                                    <p:cond delay="100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500"/>
                                        <p:tgtEl>
                                          <p:spTgt spid="13"/>
                                        </p:tgtEl>
                                      </p:cBhvr>
                                    </p:animEffect>
                                  </p:childTnLst>
                                </p:cTn>
                              </p:par>
                              <p:par>
                                <p:cTn id="43" presetID="12" presetClass="entr" presetSubtype="1" fill="hold" nodeType="withEffect">
                                  <p:stCondLst>
                                    <p:cond delay="1500"/>
                                  </p:stCondLst>
                                  <p:childTnLst>
                                    <p:set>
                                      <p:cBhvr>
                                        <p:cTn id="44" dur="1" fill="hold">
                                          <p:stCondLst>
                                            <p:cond delay="0"/>
                                          </p:stCondLst>
                                        </p:cTn>
                                        <p:tgtEl>
                                          <p:spTgt spid="11"/>
                                        </p:tgtEl>
                                        <p:attrNameLst>
                                          <p:attrName>style.visibility</p:attrName>
                                        </p:attrNameLst>
                                      </p:cBhvr>
                                      <p:to>
                                        <p:strVal val="visible"/>
                                      </p:to>
                                    </p:set>
                                    <p:anim calcmode="lin" valueType="num">
                                      <p:cBhvr additive="base">
                                        <p:cTn id="45" dur="500"/>
                                        <p:tgtEl>
                                          <p:spTgt spid="11"/>
                                        </p:tgtEl>
                                        <p:attrNameLst>
                                          <p:attrName>ppt_y</p:attrName>
                                        </p:attrNameLst>
                                      </p:cBhvr>
                                      <p:tavLst>
                                        <p:tav tm="0">
                                          <p:val>
                                            <p:strVal val="#ppt_y-#ppt_h*1.125000"/>
                                          </p:val>
                                        </p:tav>
                                        <p:tav tm="100000">
                                          <p:val>
                                            <p:strVal val="#ppt_y"/>
                                          </p:val>
                                        </p:tav>
                                      </p:tavLst>
                                    </p:anim>
                                    <p:animEffect transition="in" filter="wipe(down)">
                                      <p:cBhvr>
                                        <p:cTn id="4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lvl="0"/>
            <a:r>
              <a:rPr lang="sv-SE" sz="6000" dirty="0"/>
              <a:t>MongoDB, MySQL, Oracle, </a:t>
            </a:r>
            <a:r>
              <a:rPr lang="en-US" sz="6000" dirty="0"/>
              <a:t>Cassandra</a:t>
            </a:r>
            <a:r>
              <a:rPr lang="sv-SE" sz="6000" dirty="0"/>
              <a:t>, Neo4j and more</a:t>
            </a:r>
            <a:r>
              <a:rPr lang="en-US" sz="6000" dirty="0"/>
              <a:t/>
            </a:r>
            <a:br>
              <a:rPr lang="en-US" sz="6000" dirty="0"/>
            </a:br>
            <a:endParaRPr lang="en-US" sz="6000" dirty="0"/>
          </a:p>
        </p:txBody>
      </p:sp>
    </p:spTree>
    <p:extLst>
      <p:ext uri="{BB962C8B-B14F-4D97-AF65-F5344CB8AC3E}">
        <p14:creationId xmlns:p14="http://schemas.microsoft.com/office/powerpoint/2010/main" val="1241715242"/>
      </p:ext>
    </p:extLst>
  </p:cSld>
  <p:clrMapOvr>
    <a:masterClrMapping/>
  </p:clrMapOvr>
  <p:transition>
    <p:fade/>
  </p:transition>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oAutofit/>
          </a:bodyPr>
          <a:lstStyle/>
          <a:p>
            <a:r>
              <a:rPr lang="en-US" sz="4000" dirty="0" smtClean="0"/>
              <a:t>Additional Database options in Azure</a:t>
            </a:r>
            <a:endParaRPr lang="en-US" sz="4000" dirty="0"/>
          </a:p>
        </p:txBody>
      </p:sp>
      <p:sp>
        <p:nvSpPr>
          <p:cNvPr id="10" name="Content Placeholder 9"/>
          <p:cNvSpPr>
            <a:spLocks noGrp="1"/>
          </p:cNvSpPr>
          <p:nvPr>
            <p:ph sz="quarter" idx="10"/>
          </p:nvPr>
        </p:nvSpPr>
        <p:spPr/>
        <p:txBody>
          <a:bodyPr/>
          <a:lstStyle/>
          <a:p>
            <a:r>
              <a:rPr lang="en-US" sz="3200" dirty="0"/>
              <a:t>Azure Table Service is a “Big Table” entity store.</a:t>
            </a:r>
          </a:p>
          <a:p>
            <a:r>
              <a:rPr lang="en-US" sz="3200" dirty="0"/>
              <a:t>MongoDB is a document (JSON) store.</a:t>
            </a:r>
          </a:p>
          <a:p>
            <a:r>
              <a:rPr lang="en-US" sz="3200" dirty="0"/>
              <a:t>Cassandra is a columnar store with excellent replication.</a:t>
            </a:r>
          </a:p>
          <a:p>
            <a:r>
              <a:rPr lang="en-US" sz="3200" dirty="0" err="1"/>
              <a:t>HBase</a:t>
            </a:r>
            <a:r>
              <a:rPr lang="en-US" sz="3200" dirty="0"/>
              <a:t> is a Big Data (Hadoop) store available in </a:t>
            </a:r>
            <a:r>
              <a:rPr lang="en-US" sz="3200" dirty="0" err="1"/>
              <a:t>HDInsight</a:t>
            </a:r>
            <a:r>
              <a:rPr lang="en-US" sz="3200" dirty="0"/>
              <a:t>.</a:t>
            </a:r>
          </a:p>
          <a:p>
            <a:r>
              <a:rPr lang="en-US" sz="3200" dirty="0"/>
              <a:t>Oracle VMs are supported in Azure.</a:t>
            </a:r>
          </a:p>
          <a:p>
            <a:r>
              <a:rPr lang="en-US" sz="3200" dirty="0"/>
              <a:t>MySQL is offered from the partner </a:t>
            </a:r>
            <a:r>
              <a:rPr lang="en-US" sz="3200" dirty="0" err="1"/>
              <a:t>ClearDB</a:t>
            </a:r>
            <a:r>
              <a:rPr lang="en-US" sz="3200" dirty="0" smtClean="0"/>
              <a:t>.</a:t>
            </a:r>
            <a:endParaRPr lang="en-US" sz="3200" dirty="0"/>
          </a:p>
        </p:txBody>
      </p:sp>
    </p:spTree>
    <p:extLst>
      <p:ext uri="{BB962C8B-B14F-4D97-AF65-F5344CB8AC3E}">
        <p14:creationId xmlns:p14="http://schemas.microsoft.com/office/powerpoint/2010/main" val="3100047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Diagram 11"/>
          <p:cNvGraphicFramePr/>
          <p:nvPr>
            <p:extLst>
              <p:ext uri="{D42A27DB-BD31-4B8C-83A1-F6EECF244321}">
                <p14:modId xmlns:p14="http://schemas.microsoft.com/office/powerpoint/2010/main" val="2935623035"/>
              </p:ext>
            </p:extLst>
          </p:nvPr>
        </p:nvGraphicFramePr>
        <p:xfrm>
          <a:off x="666750" y="1400175"/>
          <a:ext cx="10973869" cy="489584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1"/>
          <p:cNvSpPr txBox="1">
            <a:spLocks/>
          </p:cNvSpPr>
          <p:nvPr/>
        </p:nvSpPr>
        <p:spPr>
          <a:xfrm>
            <a:off x="0" y="0"/>
            <a:ext cx="12192000" cy="973394"/>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pPr marL="0" algn="ctr"/>
            <a:r>
              <a:rPr lang="en-US" dirty="0" smtClean="0">
                <a:solidFill>
                  <a:srgbClr val="FFFFFF"/>
                </a:solidFill>
              </a:rPr>
              <a:t>Microsoft Azure Data Platform</a:t>
            </a:r>
            <a:endParaRPr lang="en-US" dirty="0">
              <a:solidFill>
                <a:srgbClr val="FFFFFF"/>
              </a:solidFill>
            </a:endParaRPr>
          </a:p>
        </p:txBody>
      </p:sp>
    </p:spTree>
    <p:extLst>
      <p:ext uri="{BB962C8B-B14F-4D97-AF65-F5344CB8AC3E}">
        <p14:creationId xmlns:p14="http://schemas.microsoft.com/office/powerpoint/2010/main" val="1480454054"/>
      </p:ext>
    </p:extLst>
  </p:cSld>
  <p:clrMapOvr>
    <a:masterClrMapping/>
  </p:clrMapOvr>
  <p:transition>
    <p:fade/>
  </p:transition>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r>
              <a:rPr lang="en-US" dirty="0" smtClean="0"/>
              <a:t>Try [service] today</a:t>
            </a:r>
          </a:p>
          <a:p>
            <a:endParaRPr lang="en-US" dirty="0"/>
          </a:p>
          <a:p>
            <a:r>
              <a:rPr lang="en-US" dirty="0" smtClean="0"/>
              <a:t>Ask Questions:</a:t>
            </a:r>
          </a:p>
          <a:p>
            <a:r>
              <a:rPr lang="en-US" dirty="0" smtClean="0"/>
              <a:t>Twitter:</a:t>
            </a:r>
          </a:p>
          <a:p>
            <a:r>
              <a:rPr lang="en-US" dirty="0" smtClean="0"/>
              <a:t>Email</a:t>
            </a:r>
          </a:p>
          <a:p>
            <a:r>
              <a:rPr lang="en-US" dirty="0" smtClean="0"/>
              <a:t>Public forum:</a:t>
            </a:r>
          </a:p>
          <a:p>
            <a:endParaRPr lang="en-US" dirty="0"/>
          </a:p>
          <a:p>
            <a:endParaRPr lang="en-US" dirty="0"/>
          </a:p>
          <a:p>
            <a:endParaRPr lang="en-US" dirty="0"/>
          </a:p>
        </p:txBody>
      </p:sp>
    </p:spTree>
    <p:extLst>
      <p:ext uri="{BB962C8B-B14F-4D97-AF65-F5344CB8AC3E}">
        <p14:creationId xmlns:p14="http://schemas.microsoft.com/office/powerpoint/2010/main" val="1301198229"/>
      </p:ext>
    </p:extLst>
  </p:cSld>
  <p:clrMapOvr>
    <a:masterClrMapping/>
  </p:clrMapOvr>
  <p:transition>
    <p:fade/>
  </p:transition>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p:txBody>
          <a:bodyPr/>
          <a:lstStyle/>
          <a:p>
            <a:r>
              <a:rPr lang="en-US" dirty="0" smtClean="0"/>
              <a:t>Q&amp;A</a:t>
            </a:r>
            <a:endParaRPr lang="en-US" dirty="0"/>
          </a:p>
        </p:txBody>
      </p:sp>
    </p:spTree>
    <p:extLst>
      <p:ext uri="{BB962C8B-B14F-4D97-AF65-F5344CB8AC3E}">
        <p14:creationId xmlns:p14="http://schemas.microsoft.com/office/powerpoint/2010/main" val="1714908583"/>
      </p:ext>
    </p:extLst>
  </p:cSld>
  <p:clrMapOvr>
    <a:masterClrMapping/>
  </p:clrMapOvr>
  <p:transition>
    <p:fade/>
  </p:transition>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p:cNvGrpSpPr/>
          <p:nvPr/>
        </p:nvGrpSpPr>
        <p:grpSpPr>
          <a:xfrm>
            <a:off x="1125475" y="1429492"/>
            <a:ext cx="4279281" cy="2701638"/>
            <a:chOff x="-2" y="0"/>
            <a:chExt cx="10862785" cy="6858000"/>
          </a:xfrm>
        </p:grpSpPr>
        <p:pic>
          <p:nvPicPr>
            <p:cNvPr id="18" name="Picture 17"/>
            <p:cNvPicPr>
              <a:picLocks noChangeAspect="1"/>
            </p:cNvPicPr>
            <p:nvPr/>
          </p:nvPicPr>
          <p:blipFill rotWithShape="1">
            <a:blip r:embed="rId3" cstate="print">
              <a:extLst>
                <a:ext uri="{28A0092B-C50C-407E-A947-70E740481C1C}">
                  <a14:useLocalDpi xmlns:a14="http://schemas.microsoft.com/office/drawing/2010/main" val="0"/>
                </a:ext>
              </a:extLst>
            </a:blip>
            <a:srcRect r="10902" b="9999"/>
            <a:stretch/>
          </p:blipFill>
          <p:spPr>
            <a:xfrm>
              <a:off x="-2" y="0"/>
              <a:ext cx="10862785" cy="6858000"/>
            </a:xfrm>
            <a:prstGeom prst="rect">
              <a:avLst/>
            </a:prstGeom>
          </p:spPr>
        </p:pic>
        <p:pic>
          <p:nvPicPr>
            <p:cNvPr id="19" name="Picture 18"/>
            <p:cNvPicPr>
              <a:picLocks noChangeAspect="1"/>
            </p:cNvPicPr>
            <p:nvPr/>
          </p:nvPicPr>
          <p:blipFill rotWithShape="1">
            <a:blip r:embed="rId3" cstate="print">
              <a:extLst>
                <a:ext uri="{28A0092B-C50C-407E-A947-70E740481C1C}">
                  <a14:useLocalDpi xmlns:a14="http://schemas.microsoft.com/office/drawing/2010/main" val="0"/>
                </a:ext>
              </a:extLst>
            </a:blip>
            <a:srcRect t="90500" r="92969"/>
            <a:stretch/>
          </p:blipFill>
          <p:spPr>
            <a:xfrm>
              <a:off x="1" y="6134100"/>
              <a:ext cx="857249" cy="723900"/>
            </a:xfrm>
            <a:prstGeom prst="rect">
              <a:avLst/>
            </a:prstGeom>
          </p:spPr>
        </p:pic>
      </p:grpSp>
      <p:pic>
        <p:nvPicPr>
          <p:cNvPr id="5" name="Picture 4"/>
          <p:cNvPicPr>
            <a:picLocks noChangeAspect="1"/>
          </p:cNvPicPr>
          <p:nvPr/>
        </p:nvPicPr>
        <p:blipFill rotWithShape="1">
          <a:blip r:embed="rId4" cstate="print">
            <a:extLst>
              <a:ext uri="{28A0092B-C50C-407E-A947-70E740481C1C}">
                <a14:useLocalDpi xmlns:a14="http://schemas.microsoft.com/office/drawing/2010/main" val="0"/>
              </a:ext>
            </a:extLst>
          </a:blip>
          <a:srcRect b="14927"/>
          <a:stretch/>
        </p:blipFill>
        <p:spPr>
          <a:xfrm>
            <a:off x="916654" y="1127733"/>
            <a:ext cx="4678900" cy="5719580"/>
          </a:xfrm>
          <a:prstGeom prst="rect">
            <a:avLst/>
          </a:prstGeom>
        </p:spPr>
      </p:pic>
      <p:grpSp>
        <p:nvGrpSpPr>
          <p:cNvPr id="16" name="Group 15"/>
          <p:cNvGrpSpPr/>
          <p:nvPr/>
        </p:nvGrpSpPr>
        <p:grpSpPr>
          <a:xfrm>
            <a:off x="5811880" y="2906978"/>
            <a:ext cx="6146714" cy="2448303"/>
            <a:chOff x="5811880" y="1728413"/>
            <a:chExt cx="6146714" cy="2448303"/>
          </a:xfrm>
        </p:grpSpPr>
        <p:sp>
          <p:nvSpPr>
            <p:cNvPr id="20" name="Text Placeholder 25"/>
            <p:cNvSpPr txBox="1">
              <a:spLocks/>
            </p:cNvSpPr>
            <p:nvPr/>
          </p:nvSpPr>
          <p:spPr bwMode="ltGray">
            <a:xfrm>
              <a:off x="5811880" y="1728413"/>
              <a:ext cx="5860167" cy="1628567"/>
            </a:xfrm>
            <a:prstGeom prst="rect">
              <a:avLst/>
            </a:prstGeom>
          </p:spPr>
          <p:txBody>
            <a:bodyPr vert="horz" wrap="square" lIns="179285" tIns="143428" rIns="179285" bIns="143428" rtlCol="0" anchor="t">
              <a:noAutofit/>
            </a:bodyPr>
            <a:lstStyle>
              <a:lvl1pPr marL="0" indent="0" algn="l" defTabSz="914166" rtl="0" eaLnBrk="1" latinLnBrk="0" hangingPunct="1">
                <a:spcBef>
                  <a:spcPct val="20000"/>
                </a:spcBef>
                <a:buFont typeface="Arial" pitchFamily="34" charset="0"/>
                <a:buNone/>
                <a:defRPr sz="6700" kern="1200" spc="-153">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676959" indent="-676959" defTabSz="896157">
                <a:lnSpc>
                  <a:spcPts val="6666"/>
                </a:lnSpc>
                <a:defRPr/>
              </a:pPr>
              <a:r>
                <a:rPr lang="en-US" sz="5980" spc="-150" dirty="0">
                  <a:solidFill>
                    <a:srgbClr val="FFFFFF"/>
                  </a:solidFill>
                  <a:latin typeface="Segoe UI Light"/>
                </a:rPr>
                <a:t>Get </a:t>
              </a:r>
              <a:r>
                <a:rPr lang="en-US" sz="5980" spc="-150" dirty="0" smtClean="0">
                  <a:solidFill>
                    <a:srgbClr val="FFFFFF"/>
                  </a:solidFill>
                  <a:latin typeface="Segoe UI Light"/>
                </a:rPr>
                <a:t>started</a:t>
              </a:r>
              <a:endParaRPr lang="en-US" sz="5980" spc="-150" dirty="0">
                <a:solidFill>
                  <a:srgbClr val="FFFFFF"/>
                </a:solidFill>
                <a:latin typeface="Segoe UI Light"/>
              </a:endParaRPr>
            </a:p>
          </p:txBody>
        </p:sp>
        <p:sp>
          <p:nvSpPr>
            <p:cNvPr id="21" name="Text Placeholder 4"/>
            <p:cNvSpPr txBox="1">
              <a:spLocks/>
            </p:cNvSpPr>
            <p:nvPr/>
          </p:nvSpPr>
          <p:spPr>
            <a:xfrm>
              <a:off x="5968926" y="2763841"/>
              <a:ext cx="5989668" cy="14128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smtClean="0">
                  <a:solidFill>
                    <a:srgbClr val="11C1FF"/>
                  </a:solidFill>
                  <a:latin typeface="+mj-lt"/>
                </a:rPr>
                <a:t>Visit azure.microsoft.com</a:t>
              </a:r>
              <a:endParaRPr lang="en-US" sz="4000" dirty="0">
                <a:solidFill>
                  <a:srgbClr val="11C1FF"/>
                </a:solidFill>
                <a:latin typeface="+mj-lt"/>
              </a:endParaRPr>
            </a:p>
          </p:txBody>
        </p:sp>
      </p:grpSp>
    </p:spTree>
    <p:extLst>
      <p:ext uri="{BB962C8B-B14F-4D97-AF65-F5344CB8AC3E}">
        <p14:creationId xmlns:p14="http://schemas.microsoft.com/office/powerpoint/2010/main" val="2641055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500"/>
                                        <p:tgtEl>
                                          <p:spTgt spid="17"/>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81978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1_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Event.potx" id="{753E25C2-DE2E-477E-B2FB-4BF58DD7C983}" vid="{ABFB4009-9D60-44CA-B6CF-6D5DFFFE4A75}"/>
    </a:ext>
  </a:extLst>
</a:theme>
</file>

<file path=ppt/theme/theme2.xml><?xml version="1.0" encoding="utf-8"?>
<a:theme xmlns:a="http://schemas.openxmlformats.org/drawingml/2006/main" name="5-30629_Build_Template_WHI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_v02.potx" id="{AE6B0D47-3488-4D7E-AEFE-4DBC34C239F2}" vid="{FE055DFB-2179-4F25-980C-29B98161779E}"/>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fee586e5-3c92-48eb-9898-42915e590ada">
      <UserInfo>
        <DisplayName>Rick Claus</DisplayName>
        <AccountId>401</AccountId>
        <AccountType/>
      </UserInfo>
    </SharedWithUser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4A821E223A3BC347949CC2419033DBE2" ma:contentTypeVersion="1" ma:contentTypeDescription="Create a new document." ma:contentTypeScope="" ma:versionID="519c6bc90736a6e8abbbdb38ed934ac6">
  <xsd:schema xmlns:xsd="http://www.w3.org/2001/XMLSchema" xmlns:xs="http://www.w3.org/2001/XMLSchema" xmlns:p="http://schemas.microsoft.com/office/2006/metadata/properties" xmlns:ns2="fee586e5-3c92-48eb-9898-42915e590ada" targetNamespace="http://schemas.microsoft.com/office/2006/metadata/properties" ma:root="true" ma:fieldsID="4da06bcf8031bc55fa8390c6716287b0" ns2:_="">
    <xsd:import namespace="fee586e5-3c92-48eb-9898-42915e590ada"/>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ee586e5-3c92-48eb-9898-42915e590ada"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Control xmlns="http://schemas.microsoft.com/VisualStudio/2011/storyboarding/control">
  <Id Name="189673cb-4923-4bbb-94d6-78aeba63d872" Revision="1" Stencil="System.MyShapes" StencilVersion="1.0"/>
</Control>
</file>

<file path=customXml/itemProps1.xml><?xml version="1.0" encoding="utf-8"?>
<ds:datastoreItem xmlns:ds="http://schemas.openxmlformats.org/officeDocument/2006/customXml" ds:itemID="{B030EFEA-9AEA-457C-BAA8-93C4281792F5}">
  <ds:schemaRefs>
    <ds:schemaRef ds:uri="http://purl.org/dc/dcmitype/"/>
    <ds:schemaRef ds:uri="http://schemas.microsoft.com/office/2006/metadata/properties"/>
    <ds:schemaRef ds:uri="http://schemas.microsoft.com/office/2006/documentManagement/types"/>
    <ds:schemaRef ds:uri="http://schemas.openxmlformats.org/package/2006/metadata/core-properties"/>
    <ds:schemaRef ds:uri="http://purl.org/dc/elements/1.1/"/>
    <ds:schemaRef ds:uri="http://www.w3.org/XML/1998/namespace"/>
    <ds:schemaRef ds:uri="http://purl.org/dc/terms/"/>
    <ds:schemaRef ds:uri="http://schemas.microsoft.com/office/infopath/2007/PartnerControls"/>
    <ds:schemaRef ds:uri="fee586e5-3c92-48eb-9898-42915e590ada"/>
  </ds:schemaRefs>
</ds:datastoreItem>
</file>

<file path=customXml/itemProps2.xml><?xml version="1.0" encoding="utf-8"?>
<ds:datastoreItem xmlns:ds="http://schemas.openxmlformats.org/officeDocument/2006/customXml" ds:itemID="{14B32142-DE2C-423C-A302-95CAC214862A}">
  <ds:schemaRefs>
    <ds:schemaRef ds:uri="http://schemas.microsoft.com/sharepoint/v3/contenttype/forms"/>
  </ds:schemaRefs>
</ds:datastoreItem>
</file>

<file path=customXml/itemProps3.xml><?xml version="1.0" encoding="utf-8"?>
<ds:datastoreItem xmlns:ds="http://schemas.openxmlformats.org/officeDocument/2006/customXml" ds:itemID="{3469201C-D4CA-4918-A4FF-8ED15147EC4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ee586e5-3c92-48eb-9898-42915e590ad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xml><?xml version="1.0" encoding="utf-8"?>
<ds:datastoreItem xmlns:ds="http://schemas.openxmlformats.org/officeDocument/2006/customXml" ds:itemID="{1A09340B-B734-4C22-9285-A73C3253D8F4}">
  <ds:schemaRefs>
    <ds:schemaRef ds:uri="http://schemas.microsoft.com/VisualStudio/2011/storyboarding/control"/>
  </ds:schemaRefs>
</ds:datastoreItem>
</file>

<file path=docProps/app.xml><?xml version="1.0" encoding="utf-8"?>
<Properties xmlns="http://schemas.openxmlformats.org/officeDocument/2006/extended-properties" xmlns:vt="http://schemas.openxmlformats.org/officeDocument/2006/docPropsVTypes">
  <Template>AzureEvent</Template>
  <TotalTime>850</TotalTime>
  <Words>7622</Words>
  <Application>Microsoft Office PowerPoint</Application>
  <PresentationFormat>Widescreen</PresentationFormat>
  <Paragraphs>1041</Paragraphs>
  <Slides>99</Slides>
  <Notes>79</Notes>
  <HiddenSlides>1</HiddenSlides>
  <MMClips>0</MMClips>
  <ScaleCrop>false</ScaleCrop>
  <HeadingPairs>
    <vt:vector size="8" baseType="variant">
      <vt:variant>
        <vt:lpstr>Fonts Used</vt:lpstr>
      </vt:variant>
      <vt:variant>
        <vt:i4>14</vt:i4>
      </vt:variant>
      <vt:variant>
        <vt:lpstr>Theme</vt:lpstr>
      </vt:variant>
      <vt:variant>
        <vt:i4>2</vt:i4>
      </vt:variant>
      <vt:variant>
        <vt:lpstr>Embedded OLE Servers</vt:lpstr>
      </vt:variant>
      <vt:variant>
        <vt:i4>1</vt:i4>
      </vt:variant>
      <vt:variant>
        <vt:lpstr>Slide Titles</vt:lpstr>
      </vt:variant>
      <vt:variant>
        <vt:i4>99</vt:i4>
      </vt:variant>
    </vt:vector>
  </HeadingPairs>
  <TitlesOfParts>
    <vt:vector size="116" baseType="lpstr">
      <vt:lpstr>ＭＳ Ｐゴシック</vt:lpstr>
      <vt:lpstr>Arial</vt:lpstr>
      <vt:lpstr>Avenir LT Pro 45 Book</vt:lpstr>
      <vt:lpstr>Calibri</vt:lpstr>
      <vt:lpstr>Calibri Light</vt:lpstr>
      <vt:lpstr>Consolas</vt:lpstr>
      <vt:lpstr>Segoe UI</vt:lpstr>
      <vt:lpstr>Segoe UI Light</vt:lpstr>
      <vt:lpstr>Segoe UI Light (Headings)</vt:lpstr>
      <vt:lpstr>Segoe UI Semibold</vt:lpstr>
      <vt:lpstr>Segoe UI Semilight</vt:lpstr>
      <vt:lpstr>wf_segoe-ui_normal</vt:lpstr>
      <vt:lpstr>Wingdings</vt:lpstr>
      <vt:lpstr>Wingdings 3</vt:lpstr>
      <vt:lpstr>1_Azure Event</vt:lpstr>
      <vt:lpstr>5-30629_Build_Template_WHITE</vt:lpstr>
      <vt:lpstr>Visio</vt:lpstr>
      <vt:lpstr>Azure Data Overview</vt:lpstr>
      <vt:lpstr>Agenda</vt:lpstr>
      <vt:lpstr>SQL Database</vt:lpstr>
      <vt:lpstr>PowerPoint Presentation</vt:lpstr>
      <vt:lpstr>Architecture</vt:lpstr>
      <vt:lpstr>A Server is not a machine</vt:lpstr>
      <vt:lpstr>SQL Database The Basics </vt:lpstr>
      <vt:lpstr>SQL Database The Basics</vt:lpstr>
      <vt:lpstr>PowerPoint Presentation</vt:lpstr>
      <vt:lpstr>PowerPoint Presentation</vt:lpstr>
      <vt:lpstr>PowerPoint Presentation</vt:lpstr>
      <vt:lpstr>PowerPoint Presentation</vt:lpstr>
      <vt:lpstr>PowerPoint Presentation</vt:lpstr>
      <vt:lpstr>SQL Database Server</vt:lpstr>
      <vt:lpstr>PowerPoint Presentation</vt:lpstr>
      <vt:lpstr>PowerPoint Presentation</vt:lpstr>
      <vt:lpstr>PowerPoint Presentation</vt:lpstr>
      <vt:lpstr>PowerPoint Presentation</vt:lpstr>
      <vt:lpstr>Provision Servers Interactively </vt:lpstr>
      <vt:lpstr>Provision Servers Interactively</vt:lpstr>
      <vt:lpstr>Automate Server Provisioning</vt:lpstr>
      <vt:lpstr>Automate Server Provisioning</vt:lpstr>
      <vt:lpstr>Demo: Creating A SQL Database Server and a SQL Database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Demo: Connect from on premise and deploy your database</vt:lpstr>
      <vt:lpstr>Use Familiar Technologies</vt:lpstr>
      <vt:lpstr>Use Familiar Technologies - Languages</vt:lpstr>
      <vt:lpstr>Use Familiar Technologies - Frameworks</vt:lpstr>
      <vt:lpstr>Use Familiar Technologies - Tools</vt:lpstr>
      <vt:lpstr>Unsupported SQL Server Features </vt:lpstr>
      <vt:lpstr>Azure SQL Database Management Portal</vt:lpstr>
      <vt:lpstr>Demo: DAC Deployment  From SQL Server Management Studio</vt:lpstr>
      <vt:lpstr>Elastic Database</vt:lpstr>
      <vt:lpstr>Elastic Database Pool</vt:lpstr>
      <vt:lpstr>PowerPoint Presentation</vt:lpstr>
      <vt:lpstr>Elastic Database Jobs</vt:lpstr>
      <vt:lpstr>Managing many databases</vt:lpstr>
      <vt:lpstr>Elastic Scale</vt:lpstr>
      <vt:lpstr>PowerPoint Presentation</vt:lpstr>
      <vt:lpstr>SQL Database Considerations and Best Practices</vt:lpstr>
      <vt:lpstr>Scalability options in Azure SQL DB</vt:lpstr>
      <vt:lpstr>PowerPoint Presentation</vt:lpstr>
      <vt:lpstr>SQL Server VM</vt:lpstr>
      <vt:lpstr>Run SQL on VM</vt:lpstr>
      <vt:lpstr>Why (at least) two offerings of SQL in Azure?</vt:lpstr>
      <vt:lpstr>SQL Database</vt:lpstr>
      <vt:lpstr>Other features SQL IaaS supports that SQL Database doesn’t (yet)</vt:lpstr>
      <vt:lpstr>Demo: Standing up a SQL Server in Azure using Marketplace</vt:lpstr>
      <vt:lpstr>DocumentDB</vt:lpstr>
      <vt:lpstr>Fully managed, scalable JSON document database service</vt:lpstr>
      <vt:lpstr>Microsoft Azure Data Services</vt:lpstr>
      <vt:lpstr>MongoDB</vt:lpstr>
      <vt:lpstr>Tunable Consistency – four distinct levels </vt:lpstr>
      <vt:lpstr>Tunable Consistency Strong  </vt:lpstr>
      <vt:lpstr>Tunable Consistency Bounded Stateless </vt:lpstr>
      <vt:lpstr>Tunable Consistency Session </vt:lpstr>
      <vt:lpstr>Tunable Consistency Eventual </vt:lpstr>
      <vt:lpstr>PowerPoint Presentation</vt:lpstr>
      <vt:lpstr>Partitioning Data </vt:lpstr>
      <vt:lpstr>Partitioning Hash </vt:lpstr>
      <vt:lpstr>Partitioning Range </vt:lpstr>
      <vt:lpstr>Partitioning Lookup </vt:lpstr>
      <vt:lpstr>Demo: Interacting with DocumentDB</vt:lpstr>
      <vt:lpstr>Search</vt:lpstr>
      <vt:lpstr>Azure Search</vt:lpstr>
      <vt:lpstr>Azure Search</vt:lpstr>
      <vt:lpstr>Search Functionality </vt:lpstr>
      <vt:lpstr>Search Functionality </vt:lpstr>
      <vt:lpstr>Demo: Azure Search walkthrough</vt:lpstr>
      <vt:lpstr>PowerPoint Presentation</vt:lpstr>
      <vt:lpstr>PowerPoint Presentation</vt:lpstr>
      <vt:lpstr>PowerPoint Presentation</vt:lpstr>
      <vt:lpstr>PowerPoint Presentation</vt:lpstr>
      <vt:lpstr>HDInsight</vt:lpstr>
      <vt:lpstr>PowerPoint Presentation</vt:lpstr>
      <vt:lpstr>Programming HDInsight – Existing ecosystem</vt:lpstr>
      <vt:lpstr>Programming HDInsight – Microsoft .NET</vt:lpstr>
      <vt:lpstr>Programming HDInsight – DevOps / IT Pros</vt:lpstr>
      <vt:lpstr>Data Warehousing</vt:lpstr>
      <vt:lpstr>PowerPoint Presentation</vt:lpstr>
      <vt:lpstr>PowerPoint Presentation</vt:lpstr>
      <vt:lpstr>Data Lake</vt:lpstr>
      <vt:lpstr>PowerPoint Presentation</vt:lpstr>
      <vt:lpstr>PowerPoint Presentation</vt:lpstr>
      <vt:lpstr>MongoDB, MySQL, Oracle, Cassandra, Neo4j and more </vt:lpstr>
      <vt:lpstr>Additional Database options in Azure</vt:lpstr>
      <vt:lpstr>PowerPoint Presentation</vt:lpstr>
      <vt:lpstr>PowerPoint Presentation</vt:lpstr>
      <vt:lpstr>Q&amp;A</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Sidney Andrews</dc:creator>
  <cp:lastModifiedBy>Nazik Huq</cp:lastModifiedBy>
  <cp:revision>32</cp:revision>
  <cp:lastPrinted>2014-03-26T17:46:13Z</cp:lastPrinted>
  <dcterms:created xsi:type="dcterms:W3CDTF">2015-04-25T14:54:57Z</dcterms:created>
  <dcterms:modified xsi:type="dcterms:W3CDTF">2015-06-22T11:26:17Z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0x0101004A821E223A3BC347949CC2419033DBE2</vt:lpwstr>
  </property>
  <property fmtid="{D5CDD505-2E9C-101B-9397-08002B2CF9AE}" pid="3" name="DocVizMetadataToken">
    <vt:lpwstr>300x191x1</vt:lpwstr>
  </property>
</Properties>
</file>